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handoutMasterIdLst>
    <p:handoutMasterId r:id="rId50"/>
  </p:handoutMasterIdLst>
  <p:sldIdLst>
    <p:sldId id="542" r:id="rId2"/>
    <p:sldId id="543" r:id="rId3"/>
    <p:sldId id="572" r:id="rId4"/>
    <p:sldId id="564" r:id="rId5"/>
    <p:sldId id="565" r:id="rId6"/>
    <p:sldId id="547" r:id="rId7"/>
    <p:sldId id="548" r:id="rId8"/>
    <p:sldId id="558" r:id="rId9"/>
    <p:sldId id="559" r:id="rId10"/>
    <p:sldId id="561" r:id="rId11"/>
    <p:sldId id="549" r:id="rId12"/>
    <p:sldId id="563" r:id="rId13"/>
    <p:sldId id="570" r:id="rId14"/>
    <p:sldId id="569" r:id="rId15"/>
    <p:sldId id="573" r:id="rId16"/>
    <p:sldId id="574" r:id="rId17"/>
    <p:sldId id="575" r:id="rId18"/>
    <p:sldId id="576" r:id="rId19"/>
    <p:sldId id="577" r:id="rId20"/>
    <p:sldId id="596" r:id="rId21"/>
    <p:sldId id="591" r:id="rId22"/>
    <p:sldId id="592" r:id="rId23"/>
    <p:sldId id="593" r:id="rId24"/>
    <p:sldId id="594" r:id="rId25"/>
    <p:sldId id="579" r:id="rId26"/>
    <p:sldId id="580" r:id="rId27"/>
    <p:sldId id="581" r:id="rId28"/>
    <p:sldId id="598" r:id="rId29"/>
    <p:sldId id="599" r:id="rId30"/>
    <p:sldId id="619" r:id="rId31"/>
    <p:sldId id="620" r:id="rId32"/>
    <p:sldId id="621" r:id="rId33"/>
    <p:sldId id="602" r:id="rId34"/>
    <p:sldId id="603" r:id="rId35"/>
    <p:sldId id="605" r:id="rId36"/>
    <p:sldId id="609" r:id="rId37"/>
    <p:sldId id="606" r:id="rId38"/>
    <p:sldId id="607" r:id="rId39"/>
    <p:sldId id="584" r:id="rId40"/>
    <p:sldId id="585" r:id="rId41"/>
    <p:sldId id="586" r:id="rId42"/>
    <p:sldId id="611" r:id="rId43"/>
    <p:sldId id="618" r:id="rId44"/>
    <p:sldId id="610" r:id="rId45"/>
    <p:sldId id="588" r:id="rId46"/>
    <p:sldId id="589" r:id="rId47"/>
    <p:sldId id="590" r:id="rId48"/>
  </p:sldIdLst>
  <p:sldSz cx="9144000" cy="6858000" type="screen4x3"/>
  <p:notesSz cx="6640513" cy="9904413"/>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0000"/>
    <a:srgbClr val="990033"/>
    <a:srgbClr val="FD7B0F"/>
    <a:srgbClr val="760000"/>
    <a:srgbClr val="BFFDCF"/>
    <a:srgbClr val="FEF5EC"/>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15" autoAdjust="0"/>
    <p:restoredTop sz="83966" autoAdjust="0"/>
  </p:normalViewPr>
  <p:slideViewPr>
    <p:cSldViewPr>
      <p:cViewPr varScale="1">
        <p:scale>
          <a:sx n="50" d="100"/>
          <a:sy n="50" d="100"/>
        </p:scale>
        <p:origin x="941" y="5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hdr" sz="quarter"/>
          </p:nvPr>
        </p:nvSpPr>
        <p:spPr bwMode="auto">
          <a:xfrm>
            <a:off x="0" y="0"/>
            <a:ext cx="2878138" cy="495300"/>
          </a:xfrm>
          <a:prstGeom prst="rect">
            <a:avLst/>
          </a:prstGeom>
          <a:noFill/>
          <a:ln w="9525">
            <a:noFill/>
            <a:miter lim="800000"/>
            <a:headEnd/>
            <a:tailEnd/>
          </a:ln>
          <a:effectLst/>
        </p:spPr>
        <p:txBody>
          <a:bodyPr vert="horz" wrap="square" lIns="87263" tIns="43631" rIns="87263" bIns="43631" numCol="1" anchor="t" anchorCtr="0" compatLnSpc="1">
            <a:prstTxWarp prst="textNoShape">
              <a:avLst/>
            </a:prstTxWarp>
          </a:bodyPr>
          <a:lstStyle>
            <a:lvl1pPr defTabSz="873222" eaLnBrk="0" hangingPunct="0">
              <a:defRPr sz="1100">
                <a:cs typeface="Arial" charset="0"/>
              </a:defRPr>
            </a:lvl1pPr>
          </a:lstStyle>
          <a:p>
            <a:pPr>
              <a:defRPr/>
            </a:pPr>
            <a:endParaRPr lang="zh-CN" altLang="en-US"/>
          </a:p>
        </p:txBody>
      </p:sp>
      <p:sp>
        <p:nvSpPr>
          <p:cNvPr id="143363" name="Rectangle 3"/>
          <p:cNvSpPr>
            <a:spLocks noGrp="1" noChangeArrowheads="1"/>
          </p:cNvSpPr>
          <p:nvPr>
            <p:ph type="dt" sz="quarter" idx="1"/>
          </p:nvPr>
        </p:nvSpPr>
        <p:spPr bwMode="auto">
          <a:xfrm>
            <a:off x="3760788" y="0"/>
            <a:ext cx="2878137" cy="495300"/>
          </a:xfrm>
          <a:prstGeom prst="rect">
            <a:avLst/>
          </a:prstGeom>
          <a:noFill/>
          <a:ln w="9525">
            <a:noFill/>
            <a:miter lim="800000"/>
            <a:headEnd/>
            <a:tailEnd/>
          </a:ln>
          <a:effectLst/>
        </p:spPr>
        <p:txBody>
          <a:bodyPr vert="horz" wrap="square" lIns="87263" tIns="43631" rIns="87263" bIns="43631" numCol="1" anchor="t" anchorCtr="0" compatLnSpc="1">
            <a:prstTxWarp prst="textNoShape">
              <a:avLst/>
            </a:prstTxWarp>
          </a:bodyPr>
          <a:lstStyle>
            <a:lvl1pPr algn="r" defTabSz="873222" eaLnBrk="0" hangingPunct="0">
              <a:defRPr sz="1100">
                <a:cs typeface="Arial" charset="0"/>
              </a:defRPr>
            </a:lvl1pPr>
          </a:lstStyle>
          <a:p>
            <a:pPr>
              <a:defRPr/>
            </a:pPr>
            <a:fld id="{33598F32-618C-425B-A9DA-F31F9C1415BC}" type="datetimeFigureOut">
              <a:rPr lang="zh-CN" altLang="en-US"/>
              <a:pPr>
                <a:defRPr/>
              </a:pPr>
              <a:t>2014/8/20</a:t>
            </a:fld>
            <a:endParaRPr lang="en-US" altLang="zh-CN"/>
          </a:p>
        </p:txBody>
      </p:sp>
      <p:sp>
        <p:nvSpPr>
          <p:cNvPr id="143364" name="Rectangle 4"/>
          <p:cNvSpPr>
            <a:spLocks noGrp="1" noChangeArrowheads="1"/>
          </p:cNvSpPr>
          <p:nvPr>
            <p:ph type="ftr" sz="quarter" idx="2"/>
          </p:nvPr>
        </p:nvSpPr>
        <p:spPr bwMode="auto">
          <a:xfrm>
            <a:off x="0" y="9407525"/>
            <a:ext cx="2878138" cy="495300"/>
          </a:xfrm>
          <a:prstGeom prst="rect">
            <a:avLst/>
          </a:prstGeom>
          <a:noFill/>
          <a:ln w="9525">
            <a:noFill/>
            <a:miter lim="800000"/>
            <a:headEnd/>
            <a:tailEnd/>
          </a:ln>
          <a:effectLst/>
        </p:spPr>
        <p:txBody>
          <a:bodyPr vert="horz" wrap="square" lIns="87263" tIns="43631" rIns="87263" bIns="43631" numCol="1" anchor="b" anchorCtr="0" compatLnSpc="1">
            <a:prstTxWarp prst="textNoShape">
              <a:avLst/>
            </a:prstTxWarp>
          </a:bodyPr>
          <a:lstStyle>
            <a:lvl1pPr defTabSz="873222" eaLnBrk="0" hangingPunct="0">
              <a:defRPr sz="1100">
                <a:cs typeface="Arial" charset="0"/>
              </a:defRPr>
            </a:lvl1pPr>
          </a:lstStyle>
          <a:p>
            <a:pPr>
              <a:defRPr/>
            </a:pPr>
            <a:endParaRPr lang="en-US" altLang="zh-CN"/>
          </a:p>
        </p:txBody>
      </p:sp>
      <p:sp>
        <p:nvSpPr>
          <p:cNvPr id="143365" name="Rectangle 5"/>
          <p:cNvSpPr>
            <a:spLocks noGrp="1" noChangeArrowheads="1"/>
          </p:cNvSpPr>
          <p:nvPr>
            <p:ph type="sldNum" sz="quarter" idx="3"/>
          </p:nvPr>
        </p:nvSpPr>
        <p:spPr bwMode="auto">
          <a:xfrm>
            <a:off x="3760788" y="9407525"/>
            <a:ext cx="2878137" cy="495300"/>
          </a:xfrm>
          <a:prstGeom prst="rect">
            <a:avLst/>
          </a:prstGeom>
          <a:noFill/>
          <a:ln w="9525">
            <a:noFill/>
            <a:miter lim="800000"/>
            <a:headEnd/>
            <a:tailEnd/>
          </a:ln>
          <a:effectLst/>
        </p:spPr>
        <p:txBody>
          <a:bodyPr vert="horz" wrap="square" lIns="87263" tIns="43631" rIns="87263" bIns="43631" numCol="1" anchor="b" anchorCtr="0" compatLnSpc="1">
            <a:prstTxWarp prst="textNoShape">
              <a:avLst/>
            </a:prstTxWarp>
          </a:bodyPr>
          <a:lstStyle>
            <a:lvl1pPr algn="r" defTabSz="873222" eaLnBrk="0" hangingPunct="0">
              <a:defRPr sz="1100">
                <a:cs typeface="Arial" charset="0"/>
              </a:defRPr>
            </a:lvl1pPr>
          </a:lstStyle>
          <a:p>
            <a:pPr>
              <a:defRPr/>
            </a:pPr>
            <a:fld id="{5B290258-2A67-4790-A198-2DD7B3CE4A1A}" type="slidenum">
              <a:rPr lang="zh-CN" altLang="en-US"/>
              <a:pPr>
                <a:defRPr/>
              </a:pPr>
              <a:t>‹#›</a:t>
            </a:fld>
            <a:endParaRPr lang="en-US" altLang="zh-CN"/>
          </a:p>
        </p:txBody>
      </p:sp>
    </p:spTree>
    <p:extLst>
      <p:ext uri="{BB962C8B-B14F-4D97-AF65-F5344CB8AC3E}">
        <p14:creationId xmlns:p14="http://schemas.microsoft.com/office/powerpoint/2010/main" val="689217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2878138" cy="496888"/>
          </a:xfrm>
          <a:prstGeom prst="rect">
            <a:avLst/>
          </a:prstGeom>
          <a:noFill/>
          <a:ln w="9525">
            <a:noFill/>
            <a:miter lim="800000"/>
            <a:headEnd/>
            <a:tailEnd/>
          </a:ln>
        </p:spPr>
        <p:txBody>
          <a:bodyPr vert="horz" wrap="square" lIns="90431" tIns="45215" rIns="90431" bIns="45215" numCol="1" anchor="t" anchorCtr="0" compatLnSpc="1">
            <a:prstTxWarp prst="textNoShape">
              <a:avLst/>
            </a:prstTxWarp>
          </a:bodyPr>
          <a:lstStyle>
            <a:lvl1pPr defTabSz="904689">
              <a:defRPr sz="1100">
                <a:latin typeface="Calibri" pitchFamily="34" charset="0"/>
                <a:cs typeface="Arial" charset="0"/>
              </a:defRPr>
            </a:lvl1pPr>
          </a:lstStyle>
          <a:p>
            <a:pPr>
              <a:defRPr/>
            </a:pPr>
            <a:endParaRPr lang="zh-CN" altLang="en-US"/>
          </a:p>
        </p:txBody>
      </p:sp>
      <p:sp>
        <p:nvSpPr>
          <p:cNvPr id="3" name="日期占位符 2"/>
          <p:cNvSpPr>
            <a:spLocks noGrp="1"/>
          </p:cNvSpPr>
          <p:nvPr>
            <p:ph type="dt" idx="1"/>
          </p:nvPr>
        </p:nvSpPr>
        <p:spPr bwMode="auto">
          <a:xfrm>
            <a:off x="3760788" y="0"/>
            <a:ext cx="2878137" cy="496888"/>
          </a:xfrm>
          <a:prstGeom prst="rect">
            <a:avLst/>
          </a:prstGeom>
          <a:noFill/>
          <a:ln w="9525">
            <a:noFill/>
            <a:miter lim="800000"/>
            <a:headEnd/>
            <a:tailEnd/>
          </a:ln>
        </p:spPr>
        <p:txBody>
          <a:bodyPr vert="horz" wrap="square" lIns="90431" tIns="45215" rIns="90431" bIns="45215" numCol="1" anchor="t" anchorCtr="0" compatLnSpc="1">
            <a:prstTxWarp prst="textNoShape">
              <a:avLst/>
            </a:prstTxWarp>
          </a:bodyPr>
          <a:lstStyle>
            <a:lvl1pPr algn="r" defTabSz="904689">
              <a:defRPr sz="1100">
                <a:latin typeface="Calibri" pitchFamily="34" charset="0"/>
                <a:cs typeface="Arial" charset="0"/>
              </a:defRPr>
            </a:lvl1pPr>
          </a:lstStyle>
          <a:p>
            <a:pPr>
              <a:defRPr/>
            </a:pPr>
            <a:fld id="{F12393E0-51DE-4A11-ACB2-1F8DE5582BB3}" type="datetimeFigureOut">
              <a:rPr lang="zh-CN" altLang="en-US"/>
              <a:pPr>
                <a:defRPr/>
              </a:pPr>
              <a:t>2014/8/20</a:t>
            </a:fld>
            <a:endParaRPr lang="en-US" altLang="zh-CN"/>
          </a:p>
        </p:txBody>
      </p:sp>
      <p:sp>
        <p:nvSpPr>
          <p:cNvPr id="4" name="幻灯片图像占位符 3"/>
          <p:cNvSpPr>
            <a:spLocks noGrp="1" noRot="1" noChangeAspect="1"/>
          </p:cNvSpPr>
          <p:nvPr>
            <p:ph type="sldImg" idx="2"/>
          </p:nvPr>
        </p:nvSpPr>
        <p:spPr>
          <a:xfrm>
            <a:off x="847725" y="744538"/>
            <a:ext cx="4948238" cy="3711575"/>
          </a:xfrm>
          <a:prstGeom prst="rect">
            <a:avLst/>
          </a:prstGeom>
          <a:noFill/>
          <a:ln w="12700">
            <a:solidFill>
              <a:prstClr val="black"/>
            </a:solidFill>
          </a:ln>
        </p:spPr>
        <p:txBody>
          <a:bodyPr vert="horz" lIns="90626" tIns="45313" rIns="90626" bIns="45313" rtlCol="0" anchor="ctr"/>
          <a:lstStyle/>
          <a:p>
            <a:pPr lvl="0"/>
            <a:endParaRPr lang="zh-CN" altLang="en-US" noProof="0"/>
          </a:p>
        </p:txBody>
      </p:sp>
      <p:sp>
        <p:nvSpPr>
          <p:cNvPr id="5" name="备注占位符 4"/>
          <p:cNvSpPr>
            <a:spLocks noGrp="1"/>
          </p:cNvSpPr>
          <p:nvPr>
            <p:ph type="body" sz="quarter" idx="3"/>
          </p:nvPr>
        </p:nvSpPr>
        <p:spPr bwMode="auto">
          <a:xfrm>
            <a:off x="663575" y="4705350"/>
            <a:ext cx="5313363" cy="4457700"/>
          </a:xfrm>
          <a:prstGeom prst="rect">
            <a:avLst/>
          </a:prstGeom>
          <a:noFill/>
          <a:ln w="9525">
            <a:noFill/>
            <a:miter lim="800000"/>
            <a:headEnd/>
            <a:tailEnd/>
          </a:ln>
        </p:spPr>
        <p:txBody>
          <a:bodyPr vert="horz" wrap="square" lIns="90431" tIns="45215" rIns="90431" bIns="45215"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bwMode="auto">
          <a:xfrm>
            <a:off x="0" y="9405938"/>
            <a:ext cx="2878138" cy="496887"/>
          </a:xfrm>
          <a:prstGeom prst="rect">
            <a:avLst/>
          </a:prstGeom>
          <a:noFill/>
          <a:ln w="9525">
            <a:noFill/>
            <a:miter lim="800000"/>
            <a:headEnd/>
            <a:tailEnd/>
          </a:ln>
        </p:spPr>
        <p:txBody>
          <a:bodyPr vert="horz" wrap="square" lIns="90431" tIns="45215" rIns="90431" bIns="45215" numCol="1" anchor="b" anchorCtr="0" compatLnSpc="1">
            <a:prstTxWarp prst="textNoShape">
              <a:avLst/>
            </a:prstTxWarp>
          </a:bodyPr>
          <a:lstStyle>
            <a:lvl1pPr defTabSz="904689">
              <a:defRPr sz="1100">
                <a:latin typeface="Calibri" pitchFamily="34" charset="0"/>
                <a:cs typeface="Arial" charset="0"/>
              </a:defRPr>
            </a:lvl1pPr>
          </a:lstStyle>
          <a:p>
            <a:pPr>
              <a:defRPr/>
            </a:pPr>
            <a:endParaRPr lang="zh-CN" altLang="en-US"/>
          </a:p>
        </p:txBody>
      </p:sp>
      <p:sp>
        <p:nvSpPr>
          <p:cNvPr id="7" name="灯片编号占位符 6"/>
          <p:cNvSpPr>
            <a:spLocks noGrp="1"/>
          </p:cNvSpPr>
          <p:nvPr>
            <p:ph type="sldNum" sz="quarter" idx="5"/>
          </p:nvPr>
        </p:nvSpPr>
        <p:spPr bwMode="auto">
          <a:xfrm>
            <a:off x="3760788" y="9405938"/>
            <a:ext cx="2878137" cy="496887"/>
          </a:xfrm>
          <a:prstGeom prst="rect">
            <a:avLst/>
          </a:prstGeom>
          <a:noFill/>
          <a:ln w="9525">
            <a:noFill/>
            <a:miter lim="800000"/>
            <a:headEnd/>
            <a:tailEnd/>
          </a:ln>
        </p:spPr>
        <p:txBody>
          <a:bodyPr vert="horz" wrap="square" lIns="90431" tIns="45215" rIns="90431" bIns="45215" numCol="1" anchor="b" anchorCtr="0" compatLnSpc="1">
            <a:prstTxWarp prst="textNoShape">
              <a:avLst/>
            </a:prstTxWarp>
          </a:bodyPr>
          <a:lstStyle>
            <a:lvl1pPr algn="r" defTabSz="904689">
              <a:defRPr sz="1100">
                <a:latin typeface="Calibri" pitchFamily="34" charset="0"/>
                <a:cs typeface="Arial" charset="0"/>
              </a:defRPr>
            </a:lvl1pPr>
          </a:lstStyle>
          <a:p>
            <a:pPr>
              <a:defRPr/>
            </a:pPr>
            <a:fld id="{B601D82A-1247-4118-B351-C6FDDFA367F1}" type="slidenum">
              <a:rPr lang="zh-CN" altLang="en-US"/>
              <a:pPr>
                <a:defRPr/>
              </a:pPr>
              <a:t>‹#›</a:t>
            </a:fld>
            <a:endParaRPr lang="en-US" altLang="zh-CN"/>
          </a:p>
        </p:txBody>
      </p:sp>
    </p:spTree>
    <p:extLst>
      <p:ext uri="{BB962C8B-B14F-4D97-AF65-F5344CB8AC3E}">
        <p14:creationId xmlns:p14="http://schemas.microsoft.com/office/powerpoint/2010/main" val="3932041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B601D82A-1247-4118-B351-C6FDDFA367F1}" type="slidenum">
              <a:rPr lang="zh-CN" altLang="en-US" smtClean="0"/>
              <a:pPr>
                <a:defRPr/>
              </a:pPr>
              <a:t>1</a:t>
            </a:fld>
            <a:endParaRPr lang="en-US" altLang="zh-CN"/>
          </a:p>
        </p:txBody>
      </p:sp>
    </p:spTree>
    <p:extLst>
      <p:ext uri="{BB962C8B-B14F-4D97-AF65-F5344CB8AC3E}">
        <p14:creationId xmlns:p14="http://schemas.microsoft.com/office/powerpoint/2010/main" val="802409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F5255485-BD14-4459-A11C-C5B4F491E16C}" type="slidenum">
              <a:rPr lang="zh-CN" altLang="en-US" sz="1200">
                <a:latin typeface="+mn-lt"/>
                <a:ea typeface="+mn-ea"/>
              </a:rPr>
              <a:pPr algn="r" fontAlgn="auto">
                <a:spcBef>
                  <a:spcPts val="0"/>
                </a:spcBef>
                <a:spcAft>
                  <a:spcPts val="0"/>
                </a:spcAft>
                <a:defRPr/>
              </a:pPr>
              <a:t>4</a:t>
            </a:fld>
            <a:endParaRPr lang="zh-CN" altLang="en-US" sz="1200" dirty="0">
              <a:latin typeface="+mn-lt"/>
              <a:ea typeface="+mn-ea"/>
            </a:endParaRPr>
          </a:p>
        </p:txBody>
      </p:sp>
    </p:spTree>
    <p:extLst>
      <p:ext uri="{BB962C8B-B14F-4D97-AF65-F5344CB8AC3E}">
        <p14:creationId xmlns:p14="http://schemas.microsoft.com/office/powerpoint/2010/main" val="1428502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A314C69F-FF5A-4518-B80C-F5AF48E9CEAD}" type="slidenum">
              <a:rPr lang="zh-CN" altLang="en-US" sz="1200">
                <a:latin typeface="+mn-lt"/>
                <a:ea typeface="+mn-ea"/>
              </a:rPr>
              <a:pPr algn="r" fontAlgn="auto">
                <a:spcBef>
                  <a:spcPts val="0"/>
                </a:spcBef>
                <a:spcAft>
                  <a:spcPts val="0"/>
                </a:spcAft>
                <a:defRPr/>
              </a:pPr>
              <a:t>5</a:t>
            </a:fld>
            <a:endParaRPr lang="zh-CN" altLang="en-US" sz="1200" dirty="0">
              <a:latin typeface="+mn-lt"/>
              <a:ea typeface="+mn-ea"/>
            </a:endParaRPr>
          </a:p>
        </p:txBody>
      </p:sp>
    </p:spTree>
    <p:extLst>
      <p:ext uri="{BB962C8B-B14F-4D97-AF65-F5344CB8AC3E}">
        <p14:creationId xmlns:p14="http://schemas.microsoft.com/office/powerpoint/2010/main" val="71647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00C0392F-CEFC-46AC-A25E-81B2B72EA640}" type="slidenum">
              <a:rPr lang="zh-CN" altLang="en-US" sz="1200">
                <a:latin typeface="+mn-lt"/>
                <a:ea typeface="+mn-ea"/>
              </a:rPr>
              <a:pPr algn="r" fontAlgn="auto">
                <a:spcBef>
                  <a:spcPts val="0"/>
                </a:spcBef>
                <a:spcAft>
                  <a:spcPts val="0"/>
                </a:spcAft>
                <a:defRPr/>
              </a:pPr>
              <a:t>6</a:t>
            </a:fld>
            <a:endParaRPr lang="zh-CN" altLang="en-US" sz="1200" dirty="0">
              <a:latin typeface="+mn-lt"/>
              <a:ea typeface="+mn-ea"/>
            </a:endParaRPr>
          </a:p>
        </p:txBody>
      </p:sp>
    </p:spTree>
    <p:extLst>
      <p:ext uri="{BB962C8B-B14F-4D97-AF65-F5344CB8AC3E}">
        <p14:creationId xmlns:p14="http://schemas.microsoft.com/office/powerpoint/2010/main" val="2658134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00C0392F-CEFC-46AC-A25E-81B2B72EA640}" type="slidenum">
              <a:rPr lang="zh-CN" altLang="en-US" sz="1200">
                <a:latin typeface="+mn-lt"/>
                <a:ea typeface="+mn-ea"/>
              </a:rPr>
              <a:pPr algn="r" fontAlgn="auto">
                <a:spcBef>
                  <a:spcPts val="0"/>
                </a:spcBef>
                <a:spcAft>
                  <a:spcPts val="0"/>
                </a:spcAft>
                <a:defRPr/>
              </a:pPr>
              <a:t>7</a:t>
            </a:fld>
            <a:endParaRPr lang="zh-CN" altLang="en-US" sz="1200" dirty="0">
              <a:latin typeface="+mn-lt"/>
              <a:ea typeface="+mn-ea"/>
            </a:endParaRPr>
          </a:p>
        </p:txBody>
      </p:sp>
    </p:spTree>
    <p:extLst>
      <p:ext uri="{BB962C8B-B14F-4D97-AF65-F5344CB8AC3E}">
        <p14:creationId xmlns:p14="http://schemas.microsoft.com/office/powerpoint/2010/main" val="2595947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00C0392F-CEFC-46AC-A25E-81B2B72EA640}" type="slidenum">
              <a:rPr lang="zh-CN" altLang="en-US" sz="1200">
                <a:latin typeface="+mn-lt"/>
                <a:ea typeface="+mn-ea"/>
              </a:rPr>
              <a:pPr algn="r" fontAlgn="auto">
                <a:spcBef>
                  <a:spcPts val="0"/>
                </a:spcBef>
                <a:spcAft>
                  <a:spcPts val="0"/>
                </a:spcAft>
                <a:defRPr/>
              </a:pPr>
              <a:t>8</a:t>
            </a:fld>
            <a:endParaRPr lang="zh-CN" altLang="en-US" sz="1200" dirty="0">
              <a:latin typeface="+mn-lt"/>
              <a:ea typeface="+mn-ea"/>
            </a:endParaRPr>
          </a:p>
        </p:txBody>
      </p:sp>
    </p:spTree>
    <p:extLst>
      <p:ext uri="{BB962C8B-B14F-4D97-AF65-F5344CB8AC3E}">
        <p14:creationId xmlns:p14="http://schemas.microsoft.com/office/powerpoint/2010/main" val="2176834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00C0392F-CEFC-46AC-A25E-81B2B72EA640}" type="slidenum">
              <a:rPr lang="zh-CN" altLang="en-US" sz="1200">
                <a:latin typeface="+mn-lt"/>
                <a:ea typeface="+mn-ea"/>
              </a:rPr>
              <a:pPr algn="r" fontAlgn="auto">
                <a:spcBef>
                  <a:spcPts val="0"/>
                </a:spcBef>
                <a:spcAft>
                  <a:spcPts val="0"/>
                </a:spcAft>
                <a:defRPr/>
              </a:pPr>
              <a:t>9</a:t>
            </a:fld>
            <a:endParaRPr lang="zh-CN" altLang="en-US" sz="1200" dirty="0">
              <a:latin typeface="+mn-lt"/>
              <a:ea typeface="+mn-ea"/>
            </a:endParaRPr>
          </a:p>
        </p:txBody>
      </p:sp>
    </p:spTree>
    <p:extLst>
      <p:ext uri="{BB962C8B-B14F-4D97-AF65-F5344CB8AC3E}">
        <p14:creationId xmlns:p14="http://schemas.microsoft.com/office/powerpoint/2010/main" val="3464570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00C0392F-CEFC-46AC-A25E-81B2B72EA640}" type="slidenum">
              <a:rPr lang="zh-CN" altLang="en-US" sz="1200">
                <a:latin typeface="+mn-lt"/>
                <a:ea typeface="+mn-ea"/>
              </a:rPr>
              <a:pPr algn="r" fontAlgn="auto">
                <a:spcBef>
                  <a:spcPts val="0"/>
                </a:spcBef>
                <a:spcAft>
                  <a:spcPts val="0"/>
                </a:spcAft>
                <a:defRPr/>
              </a:pPr>
              <a:t>10</a:t>
            </a:fld>
            <a:endParaRPr lang="zh-CN" altLang="en-US" sz="1200" dirty="0">
              <a:latin typeface="+mn-lt"/>
              <a:ea typeface="+mn-ea"/>
            </a:endParaRPr>
          </a:p>
        </p:txBody>
      </p:sp>
    </p:spTree>
    <p:extLst>
      <p:ext uri="{BB962C8B-B14F-4D97-AF65-F5344CB8AC3E}">
        <p14:creationId xmlns:p14="http://schemas.microsoft.com/office/powerpoint/2010/main" val="3315807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7"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7CF4EA9C-E053-4C9F-9745-78189BB4E649}" type="slidenum">
              <a:rPr lang="zh-CN" altLang="en-US" sz="1200">
                <a:latin typeface="+mn-lt"/>
                <a:ea typeface="+mn-ea"/>
              </a:rPr>
              <a:pPr algn="r" fontAlgn="auto">
                <a:spcBef>
                  <a:spcPts val="0"/>
                </a:spcBef>
                <a:spcAft>
                  <a:spcPts val="0"/>
                </a:spcAft>
                <a:defRPr/>
              </a:pPr>
              <a:t>11</a:t>
            </a:fld>
            <a:endParaRPr lang="zh-CN" altLang="en-US" sz="1200" dirty="0">
              <a:latin typeface="+mn-lt"/>
              <a:ea typeface="+mn-ea"/>
            </a:endParaRPr>
          </a:p>
        </p:txBody>
      </p:sp>
    </p:spTree>
    <p:extLst>
      <p:ext uri="{BB962C8B-B14F-4D97-AF65-F5344CB8AC3E}">
        <p14:creationId xmlns:p14="http://schemas.microsoft.com/office/powerpoint/2010/main" val="3765198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00C0392F-CEFC-46AC-A25E-81B2B72EA640}" type="slidenum">
              <a:rPr lang="zh-CN" altLang="en-US" sz="1200">
                <a:latin typeface="+mn-lt"/>
                <a:ea typeface="+mn-ea"/>
              </a:rPr>
              <a:pPr algn="r" fontAlgn="auto">
                <a:spcBef>
                  <a:spcPts val="0"/>
                </a:spcBef>
                <a:spcAft>
                  <a:spcPts val="0"/>
                </a:spcAft>
                <a:defRPr/>
              </a:pPr>
              <a:t>12</a:t>
            </a:fld>
            <a:endParaRPr lang="zh-CN" altLang="en-US" sz="1200" dirty="0">
              <a:latin typeface="+mn-lt"/>
              <a:ea typeface="+mn-ea"/>
            </a:endParaRPr>
          </a:p>
        </p:txBody>
      </p:sp>
    </p:spTree>
    <p:extLst>
      <p:ext uri="{BB962C8B-B14F-4D97-AF65-F5344CB8AC3E}">
        <p14:creationId xmlns:p14="http://schemas.microsoft.com/office/powerpoint/2010/main" val="2576962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9"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9BB9AF4C-B2CB-44C6-9530-47E3CB7A6087}" type="slidenum">
              <a:rPr lang="zh-CN" altLang="en-US" sz="1200">
                <a:latin typeface="+mn-lt"/>
                <a:ea typeface="+mn-ea"/>
              </a:rPr>
              <a:pPr algn="r" fontAlgn="auto">
                <a:spcBef>
                  <a:spcPts val="0"/>
                </a:spcBef>
                <a:spcAft>
                  <a:spcPts val="0"/>
                </a:spcAft>
                <a:defRPr/>
              </a:pPr>
              <a:t>13</a:t>
            </a:fld>
            <a:endParaRPr lang="zh-CN" altLang="en-US" sz="1200" dirty="0">
              <a:latin typeface="+mn-lt"/>
              <a:ea typeface="+mn-ea"/>
            </a:endParaRPr>
          </a:p>
        </p:txBody>
      </p:sp>
    </p:spTree>
    <p:extLst>
      <p:ext uri="{BB962C8B-B14F-4D97-AF65-F5344CB8AC3E}">
        <p14:creationId xmlns:p14="http://schemas.microsoft.com/office/powerpoint/2010/main" val="22928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a:noFill/>
          <a:ln/>
        </p:spPr>
        <p:txBody>
          <a:bodyPr/>
          <a:lstStyle/>
          <a:p>
            <a:endParaRPr lang="zh-CN" altLang="en-US" smtClean="0"/>
          </a:p>
        </p:txBody>
      </p:sp>
      <p:sp>
        <p:nvSpPr>
          <p:cNvPr id="4" name="灯片编号占位符 3"/>
          <p:cNvSpPr txBox="1">
            <a:spLocks noGrp="1"/>
          </p:cNvSpPr>
          <p:nvPr/>
        </p:nvSpPr>
        <p:spPr>
          <a:xfrm>
            <a:off x="3760788" y="9407525"/>
            <a:ext cx="2878137" cy="495300"/>
          </a:xfrm>
          <a:prstGeom prst="rect">
            <a:avLst/>
          </a:prstGeom>
          <a:noFill/>
        </p:spPr>
        <p:txBody>
          <a:bodyPr lIns="90443" tIns="45222" rIns="90443" bIns="45222" anchor="b"/>
          <a:lstStyle/>
          <a:p>
            <a:pPr algn="r" fontAlgn="auto">
              <a:spcBef>
                <a:spcPts val="0"/>
              </a:spcBef>
              <a:spcAft>
                <a:spcPts val="0"/>
              </a:spcAft>
              <a:defRPr/>
            </a:pPr>
            <a:fld id="{E1EC1F79-7365-47DB-8A7C-F020428A08E5}" type="slidenum">
              <a:rPr lang="zh-CN" altLang="en-US" sz="1200">
                <a:latin typeface="+mn-lt"/>
                <a:ea typeface="+mn-ea"/>
              </a:rPr>
              <a:pPr algn="r" fontAlgn="auto">
                <a:spcBef>
                  <a:spcPts val="0"/>
                </a:spcBef>
                <a:spcAft>
                  <a:spcPts val="0"/>
                </a:spcAft>
                <a:defRPr/>
              </a:pPr>
              <a:t>14</a:t>
            </a:fld>
            <a:endParaRPr lang="zh-CN" altLang="en-US" sz="1200" dirty="0">
              <a:latin typeface="+mn-lt"/>
              <a:ea typeface="+mn-ea"/>
            </a:endParaRPr>
          </a:p>
        </p:txBody>
      </p:sp>
    </p:spTree>
    <p:extLst>
      <p:ext uri="{BB962C8B-B14F-4D97-AF65-F5344CB8AC3E}">
        <p14:creationId xmlns:p14="http://schemas.microsoft.com/office/powerpoint/2010/main" val="2650423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p:spPr>
      </p:sp>
      <p:sp>
        <p:nvSpPr>
          <p:cNvPr id="27651" name="备注占位符 2"/>
          <p:cNvSpPr>
            <a:spLocks noGrp="1"/>
          </p:cNvSpPr>
          <p:nvPr>
            <p:ph type="body" idx="1"/>
          </p:nvPr>
        </p:nvSpPr>
        <p:spPr>
          <a:noFill/>
          <a:ln/>
        </p:spPr>
        <p:txBody>
          <a:bodyPr/>
          <a:lstStyle/>
          <a:p>
            <a:endParaRPr lang="zh-CN" altLang="en-US" smtClean="0"/>
          </a:p>
        </p:txBody>
      </p:sp>
      <p:sp>
        <p:nvSpPr>
          <p:cNvPr id="27652"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0D504F03-C4DB-418A-B7C0-821ED42CB1EA}" type="slidenum">
              <a:rPr lang="zh-CN" altLang="en-US" sz="1100">
                <a:latin typeface="Calibri" pitchFamily="34" charset="0"/>
              </a:rPr>
              <a:pPr algn="r" defTabSz="904689"/>
              <a:t>16</a:t>
            </a:fld>
            <a:endParaRPr lang="en-US" altLang="zh-CN" sz="1100" dirty="0">
              <a:latin typeface="Calibri" pitchFamily="34" charset="0"/>
            </a:endParaRPr>
          </a:p>
        </p:txBody>
      </p:sp>
    </p:spTree>
    <p:extLst>
      <p:ext uri="{BB962C8B-B14F-4D97-AF65-F5344CB8AC3E}">
        <p14:creationId xmlns:p14="http://schemas.microsoft.com/office/powerpoint/2010/main" val="3163298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p:spPr>
      </p:sp>
      <p:sp>
        <p:nvSpPr>
          <p:cNvPr id="28675" name="备注占位符 2"/>
          <p:cNvSpPr>
            <a:spLocks noGrp="1"/>
          </p:cNvSpPr>
          <p:nvPr>
            <p:ph type="body" idx="1"/>
          </p:nvPr>
        </p:nvSpPr>
        <p:spPr>
          <a:noFill/>
          <a:ln/>
        </p:spPr>
        <p:txBody>
          <a:bodyPr/>
          <a:lstStyle/>
          <a:p>
            <a:endParaRPr lang="zh-CN" altLang="en-US" smtClean="0"/>
          </a:p>
        </p:txBody>
      </p:sp>
      <p:sp>
        <p:nvSpPr>
          <p:cNvPr id="28676"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03295978-DD45-4C95-8322-2FB29A420F44}" type="slidenum">
              <a:rPr lang="zh-CN" altLang="en-US" sz="1100">
                <a:latin typeface="Calibri" pitchFamily="34" charset="0"/>
              </a:rPr>
              <a:pPr algn="r" defTabSz="904689"/>
              <a:t>17</a:t>
            </a:fld>
            <a:endParaRPr lang="en-US" altLang="zh-CN" sz="1100" dirty="0">
              <a:latin typeface="Calibri" pitchFamily="34" charset="0"/>
            </a:endParaRPr>
          </a:p>
        </p:txBody>
      </p:sp>
    </p:spTree>
    <p:extLst>
      <p:ext uri="{BB962C8B-B14F-4D97-AF65-F5344CB8AC3E}">
        <p14:creationId xmlns:p14="http://schemas.microsoft.com/office/powerpoint/2010/main" val="2200028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p:spPr>
      </p:sp>
      <p:sp>
        <p:nvSpPr>
          <p:cNvPr id="29699" name="备注占位符 2"/>
          <p:cNvSpPr>
            <a:spLocks noGrp="1"/>
          </p:cNvSpPr>
          <p:nvPr>
            <p:ph type="body" idx="1"/>
          </p:nvPr>
        </p:nvSpPr>
        <p:spPr>
          <a:noFill/>
          <a:ln/>
        </p:spPr>
        <p:txBody>
          <a:bodyPr/>
          <a:lstStyle/>
          <a:p>
            <a:endParaRPr lang="zh-CN" altLang="en-US" smtClean="0"/>
          </a:p>
        </p:txBody>
      </p:sp>
      <p:sp>
        <p:nvSpPr>
          <p:cNvPr id="29700"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8E4BFC32-DF30-45CF-9DF5-6EFD264B0C4A}" type="slidenum">
              <a:rPr lang="zh-CN" altLang="en-US" sz="1100">
                <a:latin typeface="Calibri" pitchFamily="34" charset="0"/>
              </a:rPr>
              <a:pPr algn="r" defTabSz="904689"/>
              <a:t>18</a:t>
            </a:fld>
            <a:endParaRPr lang="en-US" altLang="zh-CN" sz="1100" dirty="0">
              <a:latin typeface="Calibri" pitchFamily="34" charset="0"/>
            </a:endParaRPr>
          </a:p>
        </p:txBody>
      </p:sp>
    </p:spTree>
    <p:extLst>
      <p:ext uri="{BB962C8B-B14F-4D97-AF65-F5344CB8AC3E}">
        <p14:creationId xmlns:p14="http://schemas.microsoft.com/office/powerpoint/2010/main" val="584296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p:spPr>
      </p:sp>
      <p:sp>
        <p:nvSpPr>
          <p:cNvPr id="30723" name="备注占位符 2"/>
          <p:cNvSpPr>
            <a:spLocks noGrp="1"/>
          </p:cNvSpPr>
          <p:nvPr>
            <p:ph type="body" idx="1"/>
          </p:nvPr>
        </p:nvSpPr>
        <p:spPr>
          <a:noFill/>
          <a:ln/>
        </p:spPr>
        <p:txBody>
          <a:bodyPr/>
          <a:lstStyle/>
          <a:p>
            <a:endParaRPr lang="zh-CN" altLang="en-US" smtClean="0"/>
          </a:p>
        </p:txBody>
      </p:sp>
      <p:sp>
        <p:nvSpPr>
          <p:cNvPr id="30724"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D5B1BAB7-A502-4602-A6FA-653656190DBD}" type="slidenum">
              <a:rPr lang="zh-CN" altLang="en-US" sz="1100">
                <a:latin typeface="Calibri" pitchFamily="34" charset="0"/>
              </a:rPr>
              <a:pPr algn="r" defTabSz="904689"/>
              <a:t>19</a:t>
            </a:fld>
            <a:endParaRPr lang="en-US" altLang="zh-CN" sz="1100" dirty="0">
              <a:latin typeface="Calibri" pitchFamily="34" charset="0"/>
            </a:endParaRPr>
          </a:p>
        </p:txBody>
      </p:sp>
    </p:spTree>
    <p:extLst>
      <p:ext uri="{BB962C8B-B14F-4D97-AF65-F5344CB8AC3E}">
        <p14:creationId xmlns:p14="http://schemas.microsoft.com/office/powerpoint/2010/main" val="2224499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p:spPr>
      </p:sp>
      <p:sp>
        <p:nvSpPr>
          <p:cNvPr id="31747" name="备注占位符 2"/>
          <p:cNvSpPr>
            <a:spLocks noGrp="1"/>
          </p:cNvSpPr>
          <p:nvPr>
            <p:ph type="body" idx="1"/>
          </p:nvPr>
        </p:nvSpPr>
        <p:spPr>
          <a:noFill/>
          <a:ln/>
        </p:spPr>
        <p:txBody>
          <a:bodyPr/>
          <a:lstStyle/>
          <a:p>
            <a:endParaRPr lang="zh-CN" altLang="en-US" smtClean="0"/>
          </a:p>
        </p:txBody>
      </p:sp>
      <p:sp>
        <p:nvSpPr>
          <p:cNvPr id="31748"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510A12B9-2614-4F11-A84B-CB838A81C54A}" type="slidenum">
              <a:rPr lang="zh-CN" altLang="en-US" sz="1100">
                <a:latin typeface="Calibri" pitchFamily="34" charset="0"/>
              </a:rPr>
              <a:pPr algn="r" defTabSz="904689"/>
              <a:t>20</a:t>
            </a:fld>
            <a:endParaRPr lang="en-US" altLang="zh-CN" sz="1100" dirty="0">
              <a:latin typeface="Calibri" pitchFamily="34" charset="0"/>
            </a:endParaRPr>
          </a:p>
        </p:txBody>
      </p:sp>
    </p:spTree>
    <p:extLst>
      <p:ext uri="{BB962C8B-B14F-4D97-AF65-F5344CB8AC3E}">
        <p14:creationId xmlns:p14="http://schemas.microsoft.com/office/powerpoint/2010/main" val="3728342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a:noFill/>
          <a:ln/>
        </p:spPr>
        <p:txBody>
          <a:bodyPr/>
          <a:lstStyle/>
          <a:p>
            <a:endParaRPr lang="zh-CN" altLang="en-US" smtClean="0"/>
          </a:p>
        </p:txBody>
      </p:sp>
      <p:sp>
        <p:nvSpPr>
          <p:cNvPr id="52228"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677D9E17-84D0-422E-BE79-DDAFCE59C2EA}" type="slidenum">
              <a:rPr lang="zh-CN" altLang="en-US" sz="1100">
                <a:latin typeface="Calibri" pitchFamily="34" charset="0"/>
              </a:rPr>
              <a:pPr algn="r" defTabSz="904689"/>
              <a:t>21</a:t>
            </a:fld>
            <a:endParaRPr lang="en-US" altLang="zh-CN" sz="1100" dirty="0">
              <a:latin typeface="Calibri" pitchFamily="34" charset="0"/>
            </a:endParaRPr>
          </a:p>
        </p:txBody>
      </p:sp>
    </p:spTree>
    <p:extLst>
      <p:ext uri="{BB962C8B-B14F-4D97-AF65-F5344CB8AC3E}">
        <p14:creationId xmlns:p14="http://schemas.microsoft.com/office/powerpoint/2010/main" val="2127514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251" name="备注占位符 2"/>
          <p:cNvSpPr>
            <a:spLocks noGrp="1"/>
          </p:cNvSpPr>
          <p:nvPr>
            <p:ph type="body" idx="1"/>
          </p:nvPr>
        </p:nvSpPr>
        <p:spPr>
          <a:noFill/>
          <a:ln/>
        </p:spPr>
        <p:txBody>
          <a:bodyPr/>
          <a:lstStyle/>
          <a:p>
            <a:endParaRPr lang="zh-CN" altLang="en-US" smtClean="0"/>
          </a:p>
        </p:txBody>
      </p:sp>
      <p:sp>
        <p:nvSpPr>
          <p:cNvPr id="53252"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E32E90B2-0BE9-4328-A548-469F49EED82A}" type="slidenum">
              <a:rPr lang="zh-CN" altLang="en-US" sz="1100">
                <a:latin typeface="Calibri" pitchFamily="34" charset="0"/>
              </a:rPr>
              <a:pPr algn="r" defTabSz="904689"/>
              <a:t>22</a:t>
            </a:fld>
            <a:endParaRPr lang="en-US" altLang="zh-CN" sz="1100" dirty="0">
              <a:latin typeface="Calibri" pitchFamily="34" charset="0"/>
            </a:endParaRPr>
          </a:p>
        </p:txBody>
      </p:sp>
    </p:spTree>
    <p:extLst>
      <p:ext uri="{BB962C8B-B14F-4D97-AF65-F5344CB8AC3E}">
        <p14:creationId xmlns:p14="http://schemas.microsoft.com/office/powerpoint/2010/main" val="2506125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a:noFill/>
          <a:ln/>
        </p:spPr>
        <p:txBody>
          <a:bodyPr/>
          <a:lstStyle/>
          <a:p>
            <a:endParaRPr lang="zh-CN" altLang="en-US" smtClean="0"/>
          </a:p>
        </p:txBody>
      </p:sp>
      <p:sp>
        <p:nvSpPr>
          <p:cNvPr id="54276"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0CA27144-5044-49C4-AAA7-83AFE2F62628}" type="slidenum">
              <a:rPr lang="zh-CN" altLang="en-US" sz="1100">
                <a:latin typeface="Calibri" pitchFamily="34" charset="0"/>
              </a:rPr>
              <a:pPr algn="r" defTabSz="904689"/>
              <a:t>23</a:t>
            </a:fld>
            <a:endParaRPr lang="en-US" altLang="zh-CN" sz="1100" dirty="0">
              <a:latin typeface="Calibri" pitchFamily="34" charset="0"/>
            </a:endParaRPr>
          </a:p>
        </p:txBody>
      </p:sp>
    </p:spTree>
    <p:extLst>
      <p:ext uri="{BB962C8B-B14F-4D97-AF65-F5344CB8AC3E}">
        <p14:creationId xmlns:p14="http://schemas.microsoft.com/office/powerpoint/2010/main" val="2855739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9" name="备注占位符 2"/>
          <p:cNvSpPr>
            <a:spLocks noGrp="1"/>
          </p:cNvSpPr>
          <p:nvPr>
            <p:ph type="body" idx="1"/>
          </p:nvPr>
        </p:nvSpPr>
        <p:spPr>
          <a:noFill/>
          <a:ln/>
        </p:spPr>
        <p:txBody>
          <a:bodyPr/>
          <a:lstStyle/>
          <a:p>
            <a:endParaRPr lang="zh-CN" altLang="en-US" smtClean="0"/>
          </a:p>
        </p:txBody>
      </p:sp>
      <p:sp>
        <p:nvSpPr>
          <p:cNvPr id="55300"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D48FFF3D-2B58-4263-B0C0-6326B1D36AA4}" type="slidenum">
              <a:rPr lang="zh-CN" altLang="en-US" sz="1100">
                <a:latin typeface="Calibri" pitchFamily="34" charset="0"/>
              </a:rPr>
              <a:pPr algn="r" defTabSz="904689"/>
              <a:t>24</a:t>
            </a:fld>
            <a:endParaRPr lang="en-US" altLang="zh-CN" sz="1100" dirty="0">
              <a:latin typeface="Calibri" pitchFamily="34" charset="0"/>
            </a:endParaRPr>
          </a:p>
        </p:txBody>
      </p:sp>
    </p:spTree>
    <p:extLst>
      <p:ext uri="{BB962C8B-B14F-4D97-AF65-F5344CB8AC3E}">
        <p14:creationId xmlns:p14="http://schemas.microsoft.com/office/powerpoint/2010/main" val="1474818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p:spPr>
      </p:sp>
      <p:sp>
        <p:nvSpPr>
          <p:cNvPr id="32771" name="备注占位符 2"/>
          <p:cNvSpPr>
            <a:spLocks noGrp="1"/>
          </p:cNvSpPr>
          <p:nvPr>
            <p:ph type="body" idx="1"/>
          </p:nvPr>
        </p:nvSpPr>
        <p:spPr>
          <a:noFill/>
          <a:ln/>
        </p:spPr>
        <p:txBody>
          <a:bodyPr/>
          <a:lstStyle/>
          <a:p>
            <a:endParaRPr lang="zh-CN" altLang="en-US" smtClean="0"/>
          </a:p>
        </p:txBody>
      </p:sp>
      <p:sp>
        <p:nvSpPr>
          <p:cNvPr id="32772"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DD961A0B-C3C9-466E-9CE7-EF5A1A1B0A01}" type="slidenum">
              <a:rPr lang="zh-CN" altLang="en-US" sz="1100">
                <a:latin typeface="Calibri" pitchFamily="34" charset="0"/>
              </a:rPr>
              <a:pPr algn="r" defTabSz="904689"/>
              <a:t>25</a:t>
            </a:fld>
            <a:endParaRPr lang="en-US" altLang="zh-CN" sz="1100" dirty="0">
              <a:latin typeface="Calibri" pitchFamily="34" charset="0"/>
            </a:endParaRPr>
          </a:p>
        </p:txBody>
      </p:sp>
    </p:spTree>
    <p:extLst>
      <p:ext uri="{BB962C8B-B14F-4D97-AF65-F5344CB8AC3E}">
        <p14:creationId xmlns:p14="http://schemas.microsoft.com/office/powerpoint/2010/main" val="2832475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p:spPr>
      </p:sp>
      <p:sp>
        <p:nvSpPr>
          <p:cNvPr id="33795" name="备注占位符 2"/>
          <p:cNvSpPr>
            <a:spLocks noGrp="1"/>
          </p:cNvSpPr>
          <p:nvPr>
            <p:ph type="body" idx="1"/>
          </p:nvPr>
        </p:nvSpPr>
        <p:spPr>
          <a:noFill/>
          <a:ln/>
        </p:spPr>
        <p:txBody>
          <a:bodyPr/>
          <a:lstStyle/>
          <a:p>
            <a:endParaRPr lang="zh-CN" altLang="en-US" smtClean="0"/>
          </a:p>
        </p:txBody>
      </p:sp>
      <p:sp>
        <p:nvSpPr>
          <p:cNvPr id="33796"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7E84EDFF-893C-4E4C-B830-AB63E23C4458}" type="slidenum">
              <a:rPr lang="zh-CN" altLang="en-US" sz="1100">
                <a:latin typeface="Calibri" pitchFamily="34" charset="0"/>
              </a:rPr>
              <a:pPr algn="r" defTabSz="904689"/>
              <a:t>26</a:t>
            </a:fld>
            <a:endParaRPr lang="en-US" altLang="zh-CN" sz="1100" dirty="0">
              <a:latin typeface="Calibri" pitchFamily="34" charset="0"/>
            </a:endParaRPr>
          </a:p>
        </p:txBody>
      </p:sp>
    </p:spTree>
    <p:extLst>
      <p:ext uri="{BB962C8B-B14F-4D97-AF65-F5344CB8AC3E}">
        <p14:creationId xmlns:p14="http://schemas.microsoft.com/office/powerpoint/2010/main" val="1302472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p:spPr>
      </p:sp>
      <p:sp>
        <p:nvSpPr>
          <p:cNvPr id="34819" name="备注占位符 2"/>
          <p:cNvSpPr>
            <a:spLocks noGrp="1"/>
          </p:cNvSpPr>
          <p:nvPr>
            <p:ph type="body" idx="1"/>
          </p:nvPr>
        </p:nvSpPr>
        <p:spPr>
          <a:noFill/>
          <a:ln/>
        </p:spPr>
        <p:txBody>
          <a:bodyPr/>
          <a:lstStyle/>
          <a:p>
            <a:endParaRPr lang="zh-CN" altLang="en-US" smtClean="0"/>
          </a:p>
        </p:txBody>
      </p:sp>
      <p:sp>
        <p:nvSpPr>
          <p:cNvPr id="34820"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B8A1E163-8692-4BDF-ADFF-9C69BE847200}" type="slidenum">
              <a:rPr lang="zh-CN" altLang="en-US" sz="1100">
                <a:latin typeface="Calibri" pitchFamily="34" charset="0"/>
              </a:rPr>
              <a:pPr algn="r" defTabSz="904689"/>
              <a:t>27</a:t>
            </a:fld>
            <a:endParaRPr lang="en-US" altLang="zh-CN" sz="1100" dirty="0">
              <a:latin typeface="Calibri" pitchFamily="34" charset="0"/>
            </a:endParaRPr>
          </a:p>
        </p:txBody>
      </p:sp>
    </p:spTree>
    <p:extLst>
      <p:ext uri="{BB962C8B-B14F-4D97-AF65-F5344CB8AC3E}">
        <p14:creationId xmlns:p14="http://schemas.microsoft.com/office/powerpoint/2010/main" val="31369832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a:noFill/>
          <a:ln/>
        </p:spPr>
        <p:txBody>
          <a:bodyPr/>
          <a:lstStyle/>
          <a:p>
            <a:endParaRPr lang="zh-CN" altLang="en-US" smtClean="0"/>
          </a:p>
        </p:txBody>
      </p:sp>
      <p:sp>
        <p:nvSpPr>
          <p:cNvPr id="60420"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D53AE323-39ED-44DE-8348-B441BF393D70}" type="slidenum">
              <a:rPr lang="zh-CN" altLang="en-US" sz="1100">
                <a:latin typeface="Calibri" pitchFamily="34" charset="0"/>
              </a:rPr>
              <a:pPr algn="r" defTabSz="904689"/>
              <a:t>28</a:t>
            </a:fld>
            <a:endParaRPr lang="en-US" altLang="zh-CN" sz="1100" dirty="0">
              <a:latin typeface="Calibri" pitchFamily="34" charset="0"/>
            </a:endParaRPr>
          </a:p>
        </p:txBody>
      </p:sp>
    </p:spTree>
    <p:extLst>
      <p:ext uri="{BB962C8B-B14F-4D97-AF65-F5344CB8AC3E}">
        <p14:creationId xmlns:p14="http://schemas.microsoft.com/office/powerpoint/2010/main" val="1219289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endParaRPr lang="zh-CN" altLang="en-US" smtClean="0"/>
          </a:p>
        </p:txBody>
      </p:sp>
      <p:sp>
        <p:nvSpPr>
          <p:cNvPr id="61444"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E1DBE0F6-C9F6-4335-A2DF-88A168606E7A}" type="slidenum">
              <a:rPr lang="zh-CN" altLang="en-US" sz="1100">
                <a:latin typeface="Calibri" pitchFamily="34" charset="0"/>
              </a:rPr>
              <a:pPr algn="r" defTabSz="904689"/>
              <a:t>29</a:t>
            </a:fld>
            <a:endParaRPr lang="en-US" altLang="zh-CN" sz="1100" dirty="0">
              <a:latin typeface="Calibri" pitchFamily="34" charset="0"/>
            </a:endParaRPr>
          </a:p>
        </p:txBody>
      </p:sp>
    </p:spTree>
    <p:extLst>
      <p:ext uri="{BB962C8B-B14F-4D97-AF65-F5344CB8AC3E}">
        <p14:creationId xmlns:p14="http://schemas.microsoft.com/office/powerpoint/2010/main" val="2906482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3732" name="灯片编号占位符 3"/>
          <p:cNvSpPr txBox="1">
            <a:spLocks noGrp="1"/>
          </p:cNvSpPr>
          <p:nvPr/>
        </p:nvSpPr>
        <p:spPr bwMode="auto">
          <a:xfrm>
            <a:off x="3829050" y="9431338"/>
            <a:ext cx="29305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3" tIns="45621" rIns="91243" bIns="45621" anchor="b"/>
          <a:lstStyle>
            <a:lvl1pPr defTabSz="912813" eaLnBrk="0" hangingPunct="0">
              <a:defRPr>
                <a:solidFill>
                  <a:schemeClr val="tx1"/>
                </a:solidFill>
                <a:latin typeface="Arial" panose="020B0604020202020204" pitchFamily="34" charset="0"/>
                <a:ea typeface="宋体" panose="02010600030101010101" pitchFamily="2" charset="-122"/>
              </a:defRPr>
            </a:lvl1pPr>
            <a:lvl2pPr marL="742950" indent="-285750" defTabSz="912813" eaLnBrk="0" hangingPunct="0">
              <a:defRPr>
                <a:solidFill>
                  <a:schemeClr val="tx1"/>
                </a:solidFill>
                <a:latin typeface="Arial" panose="020B0604020202020204" pitchFamily="34" charset="0"/>
                <a:ea typeface="宋体" panose="02010600030101010101" pitchFamily="2" charset="-122"/>
              </a:defRPr>
            </a:lvl2pPr>
            <a:lvl3pPr marL="1143000" indent="-228600" defTabSz="912813" eaLnBrk="0" hangingPunct="0">
              <a:defRPr>
                <a:solidFill>
                  <a:schemeClr val="tx1"/>
                </a:solidFill>
                <a:latin typeface="Arial" panose="020B0604020202020204" pitchFamily="34" charset="0"/>
                <a:ea typeface="宋体" panose="02010600030101010101" pitchFamily="2" charset="-122"/>
              </a:defRPr>
            </a:lvl3pPr>
            <a:lvl4pPr marL="1600200" indent="-228600" defTabSz="912813" eaLnBrk="0" hangingPunct="0">
              <a:defRPr>
                <a:solidFill>
                  <a:schemeClr val="tx1"/>
                </a:solidFill>
                <a:latin typeface="Arial" panose="020B0604020202020204" pitchFamily="34" charset="0"/>
                <a:ea typeface="宋体" panose="02010600030101010101" pitchFamily="2" charset="-122"/>
              </a:defRPr>
            </a:lvl4pPr>
            <a:lvl5pPr marL="2057400" indent="-228600" defTabSz="912813" eaLnBrk="0" hangingPunct="0">
              <a:defRPr>
                <a:solidFill>
                  <a:schemeClr val="tx1"/>
                </a:solidFill>
                <a:latin typeface="Arial" panose="020B060402020202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E4395B63-8971-4A32-8B35-F752E053A603}" type="slidenum">
              <a:rPr lang="zh-CN" altLang="en-US" sz="1100">
                <a:latin typeface="Calibri" panose="020F0502020204030204" pitchFamily="34" charset="0"/>
              </a:rPr>
              <a:pPr algn="r" eaLnBrk="1" hangingPunct="1"/>
              <a:t>30</a:t>
            </a:fld>
            <a:endParaRPr lang="en-US" altLang="zh-CN" sz="1100">
              <a:latin typeface="Calibri" panose="020F0502020204030204" pitchFamily="34" charset="0"/>
            </a:endParaRPr>
          </a:p>
        </p:txBody>
      </p:sp>
    </p:spTree>
    <p:extLst>
      <p:ext uri="{BB962C8B-B14F-4D97-AF65-F5344CB8AC3E}">
        <p14:creationId xmlns:p14="http://schemas.microsoft.com/office/powerpoint/2010/main" val="779864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4756" name="灯片编号占位符 3"/>
          <p:cNvSpPr txBox="1">
            <a:spLocks noGrp="1"/>
          </p:cNvSpPr>
          <p:nvPr/>
        </p:nvSpPr>
        <p:spPr bwMode="auto">
          <a:xfrm>
            <a:off x="3829050" y="9431338"/>
            <a:ext cx="29305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3" tIns="45621" rIns="91243" bIns="45621" anchor="b"/>
          <a:lstStyle>
            <a:lvl1pPr defTabSz="912813" eaLnBrk="0" hangingPunct="0">
              <a:defRPr>
                <a:solidFill>
                  <a:schemeClr val="tx1"/>
                </a:solidFill>
                <a:latin typeface="Arial" panose="020B0604020202020204" pitchFamily="34" charset="0"/>
                <a:ea typeface="宋体" panose="02010600030101010101" pitchFamily="2" charset="-122"/>
              </a:defRPr>
            </a:lvl1pPr>
            <a:lvl2pPr marL="742950" indent="-285750" defTabSz="912813" eaLnBrk="0" hangingPunct="0">
              <a:defRPr>
                <a:solidFill>
                  <a:schemeClr val="tx1"/>
                </a:solidFill>
                <a:latin typeface="Arial" panose="020B0604020202020204" pitchFamily="34" charset="0"/>
                <a:ea typeface="宋体" panose="02010600030101010101" pitchFamily="2" charset="-122"/>
              </a:defRPr>
            </a:lvl2pPr>
            <a:lvl3pPr marL="1143000" indent="-228600" defTabSz="912813" eaLnBrk="0" hangingPunct="0">
              <a:defRPr>
                <a:solidFill>
                  <a:schemeClr val="tx1"/>
                </a:solidFill>
                <a:latin typeface="Arial" panose="020B0604020202020204" pitchFamily="34" charset="0"/>
                <a:ea typeface="宋体" panose="02010600030101010101" pitchFamily="2" charset="-122"/>
              </a:defRPr>
            </a:lvl3pPr>
            <a:lvl4pPr marL="1600200" indent="-228600" defTabSz="912813" eaLnBrk="0" hangingPunct="0">
              <a:defRPr>
                <a:solidFill>
                  <a:schemeClr val="tx1"/>
                </a:solidFill>
                <a:latin typeface="Arial" panose="020B0604020202020204" pitchFamily="34" charset="0"/>
                <a:ea typeface="宋体" panose="02010600030101010101" pitchFamily="2" charset="-122"/>
              </a:defRPr>
            </a:lvl4pPr>
            <a:lvl5pPr marL="2057400" indent="-228600" defTabSz="912813" eaLnBrk="0" hangingPunct="0">
              <a:defRPr>
                <a:solidFill>
                  <a:schemeClr val="tx1"/>
                </a:solidFill>
                <a:latin typeface="Arial" panose="020B060402020202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C9E4D155-8300-4745-A421-E56A57715C09}" type="slidenum">
              <a:rPr lang="zh-CN" altLang="en-US" sz="1100">
                <a:latin typeface="Calibri" panose="020F0502020204030204" pitchFamily="34" charset="0"/>
              </a:rPr>
              <a:pPr algn="r" eaLnBrk="1" hangingPunct="1"/>
              <a:t>31</a:t>
            </a:fld>
            <a:endParaRPr lang="en-US" altLang="zh-CN" sz="1100">
              <a:latin typeface="Calibri" panose="020F0502020204030204" pitchFamily="34" charset="0"/>
            </a:endParaRPr>
          </a:p>
        </p:txBody>
      </p:sp>
    </p:spTree>
    <p:extLst>
      <p:ext uri="{BB962C8B-B14F-4D97-AF65-F5344CB8AC3E}">
        <p14:creationId xmlns:p14="http://schemas.microsoft.com/office/powerpoint/2010/main" val="2787230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p:spPr>
      </p:sp>
      <p:sp>
        <p:nvSpPr>
          <p:cNvPr id="36867" name="备注占位符 2"/>
          <p:cNvSpPr>
            <a:spLocks noGrp="1"/>
          </p:cNvSpPr>
          <p:nvPr>
            <p:ph type="body" idx="1"/>
          </p:nvPr>
        </p:nvSpPr>
        <p:spPr>
          <a:noFill/>
          <a:ln/>
        </p:spPr>
        <p:txBody>
          <a:bodyPr/>
          <a:lstStyle/>
          <a:p>
            <a:endParaRPr lang="zh-CN" altLang="en-US" smtClean="0"/>
          </a:p>
        </p:txBody>
      </p:sp>
      <p:sp>
        <p:nvSpPr>
          <p:cNvPr id="36868"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6D4C9E4E-95F4-408F-8662-6118B6897874}" type="slidenum">
              <a:rPr lang="zh-CN" altLang="en-US" sz="1100">
                <a:latin typeface="Calibri" pitchFamily="34" charset="0"/>
              </a:rPr>
              <a:pPr algn="r" defTabSz="904689"/>
              <a:t>32</a:t>
            </a:fld>
            <a:endParaRPr lang="en-US" altLang="zh-CN" sz="1100" dirty="0">
              <a:latin typeface="Calibri" pitchFamily="34" charset="0"/>
            </a:endParaRPr>
          </a:p>
        </p:txBody>
      </p:sp>
    </p:spTree>
    <p:extLst>
      <p:ext uri="{BB962C8B-B14F-4D97-AF65-F5344CB8AC3E}">
        <p14:creationId xmlns:p14="http://schemas.microsoft.com/office/powerpoint/2010/main" val="2291392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5" name="备注占位符 2"/>
          <p:cNvSpPr>
            <a:spLocks noGrp="1"/>
          </p:cNvSpPr>
          <p:nvPr>
            <p:ph type="body" idx="1"/>
          </p:nvPr>
        </p:nvSpPr>
        <p:spPr>
          <a:noFill/>
          <a:ln/>
        </p:spPr>
        <p:txBody>
          <a:bodyPr/>
          <a:lstStyle/>
          <a:p>
            <a:endParaRPr lang="zh-CN" altLang="en-US" smtClean="0"/>
          </a:p>
        </p:txBody>
      </p:sp>
      <p:sp>
        <p:nvSpPr>
          <p:cNvPr id="64516"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ADE59800-1AA0-45F8-B78D-52F2AB609BE7}" type="slidenum">
              <a:rPr lang="zh-CN" altLang="en-US" sz="1100">
                <a:latin typeface="Calibri" pitchFamily="34" charset="0"/>
              </a:rPr>
              <a:pPr algn="r" defTabSz="904689"/>
              <a:t>33</a:t>
            </a:fld>
            <a:endParaRPr lang="en-US" altLang="zh-CN" sz="1100" dirty="0">
              <a:latin typeface="Calibri" pitchFamily="34" charset="0"/>
            </a:endParaRPr>
          </a:p>
        </p:txBody>
      </p:sp>
    </p:spTree>
    <p:extLst>
      <p:ext uri="{BB962C8B-B14F-4D97-AF65-F5344CB8AC3E}">
        <p14:creationId xmlns:p14="http://schemas.microsoft.com/office/powerpoint/2010/main" val="3425122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9" name="备注占位符 2"/>
          <p:cNvSpPr>
            <a:spLocks noGrp="1"/>
          </p:cNvSpPr>
          <p:nvPr>
            <p:ph type="body" idx="1"/>
          </p:nvPr>
        </p:nvSpPr>
        <p:spPr>
          <a:noFill/>
          <a:ln/>
        </p:spPr>
        <p:txBody>
          <a:bodyPr/>
          <a:lstStyle/>
          <a:p>
            <a:endParaRPr lang="zh-CN" altLang="en-US" smtClean="0"/>
          </a:p>
        </p:txBody>
      </p:sp>
      <p:sp>
        <p:nvSpPr>
          <p:cNvPr id="65540"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43856AEF-0594-4947-B117-44703D2F94BC}" type="slidenum">
              <a:rPr lang="zh-CN" altLang="en-US" sz="1100">
                <a:latin typeface="Calibri" pitchFamily="34" charset="0"/>
              </a:rPr>
              <a:pPr algn="r" defTabSz="904689"/>
              <a:t>34</a:t>
            </a:fld>
            <a:endParaRPr lang="en-US" altLang="zh-CN" sz="1100" dirty="0">
              <a:latin typeface="Calibri" pitchFamily="34" charset="0"/>
            </a:endParaRPr>
          </a:p>
        </p:txBody>
      </p:sp>
    </p:spTree>
    <p:extLst>
      <p:ext uri="{BB962C8B-B14F-4D97-AF65-F5344CB8AC3E}">
        <p14:creationId xmlns:p14="http://schemas.microsoft.com/office/powerpoint/2010/main" val="1519207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p:spPr>
      </p:sp>
      <p:sp>
        <p:nvSpPr>
          <p:cNvPr id="67587" name="备注占位符 2"/>
          <p:cNvSpPr>
            <a:spLocks noGrp="1"/>
          </p:cNvSpPr>
          <p:nvPr>
            <p:ph type="body" idx="1"/>
          </p:nvPr>
        </p:nvSpPr>
        <p:spPr>
          <a:noFill/>
          <a:ln/>
        </p:spPr>
        <p:txBody>
          <a:bodyPr/>
          <a:lstStyle/>
          <a:p>
            <a:endParaRPr lang="zh-CN" altLang="en-US" smtClean="0"/>
          </a:p>
        </p:txBody>
      </p:sp>
      <p:sp>
        <p:nvSpPr>
          <p:cNvPr id="67588"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92771D1C-EC2F-411F-B2DB-430386C1F536}" type="slidenum">
              <a:rPr lang="zh-CN" altLang="en-US" sz="1100">
                <a:latin typeface="Calibri" pitchFamily="34" charset="0"/>
              </a:rPr>
              <a:pPr algn="r" defTabSz="904689"/>
              <a:t>35</a:t>
            </a:fld>
            <a:endParaRPr lang="en-US" altLang="zh-CN" sz="1100" dirty="0">
              <a:latin typeface="Calibri" pitchFamily="34" charset="0"/>
            </a:endParaRPr>
          </a:p>
        </p:txBody>
      </p:sp>
    </p:spTree>
    <p:extLst>
      <p:ext uri="{BB962C8B-B14F-4D97-AF65-F5344CB8AC3E}">
        <p14:creationId xmlns:p14="http://schemas.microsoft.com/office/powerpoint/2010/main" val="3852081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p:spPr>
      </p:sp>
      <p:sp>
        <p:nvSpPr>
          <p:cNvPr id="66563" name="备注占位符 2"/>
          <p:cNvSpPr>
            <a:spLocks noGrp="1"/>
          </p:cNvSpPr>
          <p:nvPr>
            <p:ph type="body" idx="1"/>
          </p:nvPr>
        </p:nvSpPr>
        <p:spPr>
          <a:noFill/>
          <a:ln/>
        </p:spPr>
        <p:txBody>
          <a:bodyPr/>
          <a:lstStyle/>
          <a:p>
            <a:endParaRPr lang="zh-CN" altLang="en-US" smtClean="0"/>
          </a:p>
        </p:txBody>
      </p:sp>
      <p:sp>
        <p:nvSpPr>
          <p:cNvPr id="66564"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CC7E33D5-4A5E-4EE0-8FC4-DE28A507B3B2}" type="slidenum">
              <a:rPr lang="zh-CN" altLang="en-US" sz="1100">
                <a:latin typeface="Calibri" pitchFamily="34" charset="0"/>
              </a:rPr>
              <a:pPr algn="r" defTabSz="904689"/>
              <a:t>36</a:t>
            </a:fld>
            <a:endParaRPr lang="en-US" altLang="zh-CN" sz="1100" dirty="0">
              <a:latin typeface="Calibri" pitchFamily="34" charset="0"/>
            </a:endParaRPr>
          </a:p>
        </p:txBody>
      </p:sp>
    </p:spTree>
    <p:extLst>
      <p:ext uri="{BB962C8B-B14F-4D97-AF65-F5344CB8AC3E}">
        <p14:creationId xmlns:p14="http://schemas.microsoft.com/office/powerpoint/2010/main" val="134627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1" name="备注占位符 2"/>
          <p:cNvSpPr>
            <a:spLocks noGrp="1"/>
          </p:cNvSpPr>
          <p:nvPr>
            <p:ph type="body" idx="1"/>
          </p:nvPr>
        </p:nvSpPr>
        <p:spPr>
          <a:noFill/>
          <a:ln/>
        </p:spPr>
        <p:txBody>
          <a:bodyPr/>
          <a:lstStyle/>
          <a:p>
            <a:endParaRPr lang="zh-CN" altLang="en-US" smtClean="0"/>
          </a:p>
        </p:txBody>
      </p:sp>
      <p:sp>
        <p:nvSpPr>
          <p:cNvPr id="68612"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B37CD22A-2385-4BD8-8140-78DD4A52667E}" type="slidenum">
              <a:rPr lang="zh-CN" altLang="en-US" sz="1100">
                <a:latin typeface="Calibri" pitchFamily="34" charset="0"/>
              </a:rPr>
              <a:pPr algn="r" defTabSz="904689"/>
              <a:t>37</a:t>
            </a:fld>
            <a:endParaRPr lang="en-US" altLang="zh-CN" sz="1100" dirty="0">
              <a:latin typeface="Calibri" pitchFamily="34" charset="0"/>
            </a:endParaRPr>
          </a:p>
        </p:txBody>
      </p:sp>
    </p:spTree>
    <p:extLst>
      <p:ext uri="{BB962C8B-B14F-4D97-AF65-F5344CB8AC3E}">
        <p14:creationId xmlns:p14="http://schemas.microsoft.com/office/powerpoint/2010/main" val="4682173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p:spPr>
      </p:sp>
      <p:sp>
        <p:nvSpPr>
          <p:cNvPr id="69635" name="备注占位符 2"/>
          <p:cNvSpPr>
            <a:spLocks noGrp="1"/>
          </p:cNvSpPr>
          <p:nvPr>
            <p:ph type="body" idx="1"/>
          </p:nvPr>
        </p:nvSpPr>
        <p:spPr>
          <a:noFill/>
          <a:ln/>
        </p:spPr>
        <p:txBody>
          <a:bodyPr/>
          <a:lstStyle/>
          <a:p>
            <a:endParaRPr lang="zh-CN" altLang="en-US" smtClean="0"/>
          </a:p>
        </p:txBody>
      </p:sp>
      <p:sp>
        <p:nvSpPr>
          <p:cNvPr id="69636"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311AB5F5-EB0F-4435-AA24-24567D0E3D41}" type="slidenum">
              <a:rPr lang="zh-CN" altLang="en-US" sz="1100">
                <a:latin typeface="Calibri" pitchFamily="34" charset="0"/>
              </a:rPr>
              <a:pPr algn="r" defTabSz="904689"/>
              <a:t>38</a:t>
            </a:fld>
            <a:endParaRPr lang="en-US" altLang="zh-CN" sz="1100" dirty="0">
              <a:latin typeface="Calibri" pitchFamily="34" charset="0"/>
            </a:endParaRPr>
          </a:p>
        </p:txBody>
      </p:sp>
    </p:spTree>
    <p:extLst>
      <p:ext uri="{BB962C8B-B14F-4D97-AF65-F5344CB8AC3E}">
        <p14:creationId xmlns:p14="http://schemas.microsoft.com/office/powerpoint/2010/main" val="29160670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p:spPr>
      </p:sp>
      <p:sp>
        <p:nvSpPr>
          <p:cNvPr id="37891" name="备注占位符 2"/>
          <p:cNvSpPr>
            <a:spLocks noGrp="1"/>
          </p:cNvSpPr>
          <p:nvPr>
            <p:ph type="body" idx="1"/>
          </p:nvPr>
        </p:nvSpPr>
        <p:spPr>
          <a:noFill/>
          <a:ln/>
        </p:spPr>
        <p:txBody>
          <a:bodyPr/>
          <a:lstStyle/>
          <a:p>
            <a:endParaRPr lang="zh-CN" altLang="en-US" smtClean="0"/>
          </a:p>
        </p:txBody>
      </p:sp>
      <p:sp>
        <p:nvSpPr>
          <p:cNvPr id="37892"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722E169F-4CC9-494D-900F-BAB176540787}" type="slidenum">
              <a:rPr lang="zh-CN" altLang="en-US" sz="1100">
                <a:latin typeface="Calibri" pitchFamily="34" charset="0"/>
              </a:rPr>
              <a:pPr algn="r" defTabSz="904689"/>
              <a:t>39</a:t>
            </a:fld>
            <a:endParaRPr lang="en-US" altLang="zh-CN" sz="1100" dirty="0">
              <a:latin typeface="Calibri" pitchFamily="34" charset="0"/>
            </a:endParaRPr>
          </a:p>
        </p:txBody>
      </p:sp>
    </p:spTree>
    <p:extLst>
      <p:ext uri="{BB962C8B-B14F-4D97-AF65-F5344CB8AC3E}">
        <p14:creationId xmlns:p14="http://schemas.microsoft.com/office/powerpoint/2010/main" val="2785278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a:noFill/>
          <a:ln/>
        </p:spPr>
        <p:txBody>
          <a:bodyPr/>
          <a:lstStyle/>
          <a:p>
            <a:endParaRPr lang="zh-CN" altLang="en-US" smtClean="0"/>
          </a:p>
        </p:txBody>
      </p:sp>
      <p:sp>
        <p:nvSpPr>
          <p:cNvPr id="38916"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C4939638-F477-452D-AD72-F5E0530D4879}" type="slidenum">
              <a:rPr lang="zh-CN" altLang="en-US" sz="1100">
                <a:latin typeface="Calibri" pitchFamily="34" charset="0"/>
              </a:rPr>
              <a:pPr algn="r" defTabSz="904689"/>
              <a:t>40</a:t>
            </a:fld>
            <a:endParaRPr lang="en-US" altLang="zh-CN" sz="1100" dirty="0">
              <a:latin typeface="Calibri" pitchFamily="34" charset="0"/>
            </a:endParaRPr>
          </a:p>
        </p:txBody>
      </p:sp>
    </p:spTree>
    <p:extLst>
      <p:ext uri="{BB962C8B-B14F-4D97-AF65-F5344CB8AC3E}">
        <p14:creationId xmlns:p14="http://schemas.microsoft.com/office/powerpoint/2010/main" val="16284876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p:spPr>
      </p:sp>
      <p:sp>
        <p:nvSpPr>
          <p:cNvPr id="39939" name="备注占位符 2"/>
          <p:cNvSpPr>
            <a:spLocks noGrp="1"/>
          </p:cNvSpPr>
          <p:nvPr>
            <p:ph type="body" idx="1"/>
          </p:nvPr>
        </p:nvSpPr>
        <p:spPr>
          <a:noFill/>
          <a:ln/>
        </p:spPr>
        <p:txBody>
          <a:bodyPr/>
          <a:lstStyle/>
          <a:p>
            <a:endParaRPr lang="zh-CN" altLang="en-US" smtClean="0"/>
          </a:p>
        </p:txBody>
      </p:sp>
      <p:sp>
        <p:nvSpPr>
          <p:cNvPr id="39940"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8452DEE2-C378-4C5A-ACCA-E6A1FD558DF8}" type="slidenum">
              <a:rPr lang="zh-CN" altLang="en-US" sz="1100">
                <a:latin typeface="Calibri" pitchFamily="34" charset="0"/>
              </a:rPr>
              <a:pPr algn="r" defTabSz="904689"/>
              <a:t>41</a:t>
            </a:fld>
            <a:endParaRPr lang="en-US" altLang="zh-CN" sz="1100" dirty="0">
              <a:latin typeface="Calibri" pitchFamily="34" charset="0"/>
            </a:endParaRPr>
          </a:p>
        </p:txBody>
      </p:sp>
    </p:spTree>
    <p:extLst>
      <p:ext uri="{BB962C8B-B14F-4D97-AF65-F5344CB8AC3E}">
        <p14:creationId xmlns:p14="http://schemas.microsoft.com/office/powerpoint/2010/main" val="14815643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5780" name="灯片编号占位符 3"/>
          <p:cNvSpPr txBox="1">
            <a:spLocks noGrp="1"/>
          </p:cNvSpPr>
          <p:nvPr/>
        </p:nvSpPr>
        <p:spPr bwMode="auto">
          <a:xfrm>
            <a:off x="3829050" y="9431338"/>
            <a:ext cx="29305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3" tIns="45621" rIns="91243" bIns="45621" anchor="b"/>
          <a:lstStyle>
            <a:lvl1pPr defTabSz="912813" eaLnBrk="0" hangingPunct="0">
              <a:defRPr>
                <a:solidFill>
                  <a:schemeClr val="tx1"/>
                </a:solidFill>
                <a:latin typeface="Arial" panose="020B0604020202020204" pitchFamily="34" charset="0"/>
                <a:ea typeface="宋体" panose="02010600030101010101" pitchFamily="2" charset="-122"/>
              </a:defRPr>
            </a:lvl1pPr>
            <a:lvl2pPr marL="742950" indent="-285750" defTabSz="912813" eaLnBrk="0" hangingPunct="0">
              <a:defRPr>
                <a:solidFill>
                  <a:schemeClr val="tx1"/>
                </a:solidFill>
                <a:latin typeface="Arial" panose="020B0604020202020204" pitchFamily="34" charset="0"/>
                <a:ea typeface="宋体" panose="02010600030101010101" pitchFamily="2" charset="-122"/>
              </a:defRPr>
            </a:lvl2pPr>
            <a:lvl3pPr marL="1143000" indent="-228600" defTabSz="912813" eaLnBrk="0" hangingPunct="0">
              <a:defRPr>
                <a:solidFill>
                  <a:schemeClr val="tx1"/>
                </a:solidFill>
                <a:latin typeface="Arial" panose="020B0604020202020204" pitchFamily="34" charset="0"/>
                <a:ea typeface="宋体" panose="02010600030101010101" pitchFamily="2" charset="-122"/>
              </a:defRPr>
            </a:lvl3pPr>
            <a:lvl4pPr marL="1600200" indent="-228600" defTabSz="912813" eaLnBrk="0" hangingPunct="0">
              <a:defRPr>
                <a:solidFill>
                  <a:schemeClr val="tx1"/>
                </a:solidFill>
                <a:latin typeface="Arial" panose="020B0604020202020204" pitchFamily="34" charset="0"/>
                <a:ea typeface="宋体" panose="02010600030101010101" pitchFamily="2" charset="-122"/>
              </a:defRPr>
            </a:lvl4pPr>
            <a:lvl5pPr marL="2057400" indent="-228600" defTabSz="912813" eaLnBrk="0" hangingPunct="0">
              <a:defRPr>
                <a:solidFill>
                  <a:schemeClr val="tx1"/>
                </a:solidFill>
                <a:latin typeface="Arial" panose="020B060402020202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F8EEFA1A-4427-4FC3-A6C8-A52485D564DF}" type="slidenum">
              <a:rPr lang="zh-CN" altLang="en-US" sz="1100">
                <a:latin typeface="Calibri" panose="020F0502020204030204" pitchFamily="34" charset="0"/>
              </a:rPr>
              <a:pPr algn="r" eaLnBrk="1" hangingPunct="1"/>
              <a:t>42</a:t>
            </a:fld>
            <a:endParaRPr lang="en-US" altLang="zh-CN" sz="1100">
              <a:latin typeface="Calibri" panose="020F0502020204030204" pitchFamily="34" charset="0"/>
            </a:endParaRPr>
          </a:p>
        </p:txBody>
      </p:sp>
    </p:spTree>
    <p:extLst>
      <p:ext uri="{BB962C8B-B14F-4D97-AF65-F5344CB8AC3E}">
        <p14:creationId xmlns:p14="http://schemas.microsoft.com/office/powerpoint/2010/main" val="11243529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4756" name="灯片编号占位符 3"/>
          <p:cNvSpPr txBox="1">
            <a:spLocks noGrp="1"/>
          </p:cNvSpPr>
          <p:nvPr/>
        </p:nvSpPr>
        <p:spPr bwMode="auto">
          <a:xfrm>
            <a:off x="3829050" y="9431338"/>
            <a:ext cx="29305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43" tIns="45621" rIns="91243" bIns="45621" anchor="b"/>
          <a:lstStyle>
            <a:lvl1pPr defTabSz="912813" eaLnBrk="0" hangingPunct="0">
              <a:defRPr>
                <a:solidFill>
                  <a:schemeClr val="tx1"/>
                </a:solidFill>
                <a:latin typeface="Arial" panose="020B0604020202020204" pitchFamily="34" charset="0"/>
                <a:ea typeface="宋体" panose="02010600030101010101" pitchFamily="2" charset="-122"/>
              </a:defRPr>
            </a:lvl1pPr>
            <a:lvl2pPr marL="742950" indent="-285750" defTabSz="912813" eaLnBrk="0" hangingPunct="0">
              <a:defRPr>
                <a:solidFill>
                  <a:schemeClr val="tx1"/>
                </a:solidFill>
                <a:latin typeface="Arial" panose="020B0604020202020204" pitchFamily="34" charset="0"/>
                <a:ea typeface="宋体" panose="02010600030101010101" pitchFamily="2" charset="-122"/>
              </a:defRPr>
            </a:lvl2pPr>
            <a:lvl3pPr marL="1143000" indent="-228600" defTabSz="912813" eaLnBrk="0" hangingPunct="0">
              <a:defRPr>
                <a:solidFill>
                  <a:schemeClr val="tx1"/>
                </a:solidFill>
                <a:latin typeface="Arial" panose="020B0604020202020204" pitchFamily="34" charset="0"/>
                <a:ea typeface="宋体" panose="02010600030101010101" pitchFamily="2" charset="-122"/>
              </a:defRPr>
            </a:lvl3pPr>
            <a:lvl4pPr marL="1600200" indent="-228600" defTabSz="912813" eaLnBrk="0" hangingPunct="0">
              <a:defRPr>
                <a:solidFill>
                  <a:schemeClr val="tx1"/>
                </a:solidFill>
                <a:latin typeface="Arial" panose="020B0604020202020204" pitchFamily="34" charset="0"/>
                <a:ea typeface="宋体" panose="02010600030101010101" pitchFamily="2" charset="-122"/>
              </a:defRPr>
            </a:lvl4pPr>
            <a:lvl5pPr marL="2057400" indent="-228600" defTabSz="912813" eaLnBrk="0" hangingPunct="0">
              <a:defRPr>
                <a:solidFill>
                  <a:schemeClr val="tx1"/>
                </a:solidFill>
                <a:latin typeface="Arial" panose="020B060402020202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C9E4D155-8300-4745-A421-E56A57715C09}" type="slidenum">
              <a:rPr lang="zh-CN" altLang="en-US" sz="1100">
                <a:latin typeface="Calibri" panose="020F0502020204030204" pitchFamily="34" charset="0"/>
              </a:rPr>
              <a:pPr algn="r" eaLnBrk="1" hangingPunct="1"/>
              <a:t>43</a:t>
            </a:fld>
            <a:endParaRPr lang="en-US" altLang="zh-CN" sz="1100">
              <a:latin typeface="Calibri" panose="020F0502020204030204" pitchFamily="34" charset="0"/>
            </a:endParaRPr>
          </a:p>
        </p:txBody>
      </p:sp>
    </p:spTree>
    <p:extLst>
      <p:ext uri="{BB962C8B-B14F-4D97-AF65-F5344CB8AC3E}">
        <p14:creationId xmlns:p14="http://schemas.microsoft.com/office/powerpoint/2010/main" val="3728629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p:spPr>
      </p:sp>
      <p:sp>
        <p:nvSpPr>
          <p:cNvPr id="41987" name="备注占位符 2"/>
          <p:cNvSpPr>
            <a:spLocks noGrp="1"/>
          </p:cNvSpPr>
          <p:nvPr>
            <p:ph type="body" idx="1"/>
          </p:nvPr>
        </p:nvSpPr>
        <p:spPr>
          <a:noFill/>
          <a:ln/>
        </p:spPr>
        <p:txBody>
          <a:bodyPr/>
          <a:lstStyle/>
          <a:p>
            <a:endParaRPr lang="zh-CN" altLang="en-US" smtClean="0"/>
          </a:p>
        </p:txBody>
      </p:sp>
      <p:sp>
        <p:nvSpPr>
          <p:cNvPr id="41988"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6810DF39-1505-41C3-8A66-1A87C15ABBED}" type="slidenum">
              <a:rPr lang="zh-CN" altLang="en-US" sz="1100">
                <a:latin typeface="Calibri" pitchFamily="34" charset="0"/>
              </a:rPr>
              <a:pPr algn="r" defTabSz="904689"/>
              <a:t>45</a:t>
            </a:fld>
            <a:endParaRPr lang="en-US" altLang="zh-CN" sz="1100" dirty="0">
              <a:latin typeface="Calibri" pitchFamily="34" charset="0"/>
            </a:endParaRPr>
          </a:p>
        </p:txBody>
      </p:sp>
    </p:spTree>
    <p:extLst>
      <p:ext uri="{BB962C8B-B14F-4D97-AF65-F5344CB8AC3E}">
        <p14:creationId xmlns:p14="http://schemas.microsoft.com/office/powerpoint/2010/main" val="3018551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p:spPr>
      </p:sp>
      <p:sp>
        <p:nvSpPr>
          <p:cNvPr id="43011" name="备注占位符 2"/>
          <p:cNvSpPr>
            <a:spLocks noGrp="1"/>
          </p:cNvSpPr>
          <p:nvPr>
            <p:ph type="body" idx="1"/>
          </p:nvPr>
        </p:nvSpPr>
        <p:spPr>
          <a:noFill/>
          <a:ln/>
        </p:spPr>
        <p:txBody>
          <a:bodyPr/>
          <a:lstStyle/>
          <a:p>
            <a:endParaRPr lang="zh-CN" altLang="en-US" smtClean="0"/>
          </a:p>
        </p:txBody>
      </p:sp>
      <p:sp>
        <p:nvSpPr>
          <p:cNvPr id="43012" name="灯片编号占位符 3"/>
          <p:cNvSpPr txBox="1">
            <a:spLocks noGrp="1"/>
          </p:cNvSpPr>
          <p:nvPr/>
        </p:nvSpPr>
        <p:spPr bwMode="auto">
          <a:xfrm>
            <a:off x="3760723" y="9405711"/>
            <a:ext cx="2878231" cy="497120"/>
          </a:xfrm>
          <a:prstGeom prst="rect">
            <a:avLst/>
          </a:prstGeom>
          <a:noFill/>
          <a:ln w="9525">
            <a:noFill/>
            <a:miter lim="800000"/>
            <a:headEnd/>
            <a:tailEnd/>
          </a:ln>
        </p:spPr>
        <p:txBody>
          <a:bodyPr lIns="90431" tIns="45215" rIns="90431" bIns="45215" anchor="b"/>
          <a:lstStyle/>
          <a:p>
            <a:pPr algn="r" defTabSz="904689"/>
            <a:fld id="{D05C044A-7895-4D73-A6D7-F5EF8A3856EF}" type="slidenum">
              <a:rPr lang="zh-CN" altLang="en-US" sz="1100">
                <a:latin typeface="Calibri" pitchFamily="34" charset="0"/>
              </a:rPr>
              <a:pPr algn="r" defTabSz="904689"/>
              <a:t>46</a:t>
            </a:fld>
            <a:endParaRPr lang="en-US" altLang="zh-CN" sz="1100" dirty="0">
              <a:latin typeface="Calibri" pitchFamily="34" charset="0"/>
            </a:endParaRPr>
          </a:p>
        </p:txBody>
      </p:sp>
    </p:spTree>
    <p:extLst>
      <p:ext uri="{BB962C8B-B14F-4D97-AF65-F5344CB8AC3E}">
        <p14:creationId xmlns:p14="http://schemas.microsoft.com/office/powerpoint/2010/main" val="1892549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06914" name="Rectangle 2"/>
          <p:cNvSpPr>
            <a:spLocks noGrp="1" noChangeArrowheads="1"/>
          </p:cNvSpPr>
          <p:nvPr>
            <p:ph type="subTitle" idx="1"/>
          </p:nvPr>
        </p:nvSpPr>
        <p:spPr>
          <a:xfrm>
            <a:off x="2828925" y="4579938"/>
            <a:ext cx="5784850" cy="274637"/>
          </a:xfrm>
          <a:ln/>
          <a:effectLst>
            <a:outerShdw dist="17961" dir="2700000" algn="ctr" rotWithShape="0">
              <a:schemeClr val="bg1"/>
            </a:outerShdw>
          </a:effectLst>
        </p:spPr>
        <p:txBody>
          <a:bodyPr>
            <a:spAutoFit/>
          </a:bodyPr>
          <a:lstStyle>
            <a:lvl1pPr marL="0" indent="0" defTabSz="820738">
              <a:spcBef>
                <a:spcPct val="0"/>
              </a:spcBef>
              <a:buClrTx/>
              <a:buFontTx/>
              <a:buNone/>
              <a:defRPr sz="1800"/>
            </a:lvl1pPr>
          </a:lstStyle>
          <a:p>
            <a:r>
              <a:rPr lang="zh-CN" altLang="en-US" smtClean="0"/>
              <a:t>单击此处编辑母版副标题样式</a:t>
            </a:r>
            <a:endParaRPr lang="en-US" altLang="zh-CN"/>
          </a:p>
        </p:txBody>
      </p:sp>
      <p:sp>
        <p:nvSpPr>
          <p:cNvPr id="806915" name="Rectangle 3"/>
          <p:cNvSpPr>
            <a:spLocks noGrp="1" noChangeArrowheads="1"/>
          </p:cNvSpPr>
          <p:nvPr>
            <p:ph type="ctrTitle" sz="quarter"/>
          </p:nvPr>
        </p:nvSpPr>
        <p:spPr>
          <a:xfrm>
            <a:off x="2824163" y="4002088"/>
            <a:ext cx="5786437" cy="365125"/>
          </a:xfrm>
          <a:ln/>
          <a:effectLst>
            <a:outerShdw dist="17961" dir="2700000" algn="ctr" rotWithShape="0">
              <a:schemeClr val="bg1"/>
            </a:outerShdw>
          </a:effectLst>
        </p:spPr>
        <p:txBody>
          <a:bodyPr/>
          <a:lstStyle>
            <a:lvl1pPr defTabSz="820738">
              <a:defRPr sz="2400">
                <a:solidFill>
                  <a:schemeClr val="tx1"/>
                </a:solidFill>
              </a:defRPr>
            </a:lvl1pPr>
          </a:lstStyle>
          <a:p>
            <a:r>
              <a:rPr lang="zh-CN" altLang="en-US" smtClean="0"/>
              <a:t>单击此处编辑母版标题样式</a:t>
            </a:r>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sldNum" sz="quarter" idx="10"/>
          </p:nvPr>
        </p:nvSpPr>
        <p:spPr>
          <a:ln/>
        </p:spPr>
        <p:txBody>
          <a:bodyPr/>
          <a:lstStyle>
            <a:lvl1pPr>
              <a:defRPr/>
            </a:lvl1pPr>
          </a:lstStyle>
          <a:p>
            <a:pPr>
              <a:defRPr/>
            </a:pPr>
            <a:fld id="{2F208685-A02B-4313-9B6C-B697A720AC8F}"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sldNum" sz="quarter" idx="10"/>
          </p:nvPr>
        </p:nvSpPr>
        <p:spPr>
          <a:ln/>
        </p:spPr>
        <p:txBody>
          <a:bodyPr/>
          <a:lstStyle>
            <a:lvl1pPr>
              <a:defRPr/>
            </a:lvl1pPr>
          </a:lstStyle>
          <a:p>
            <a:pPr>
              <a:defRPr/>
            </a:pPr>
            <a:fld id="{E179D6B6-C98D-4C11-8507-5D6ADAD43EF7}"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30213" y="1682750"/>
            <a:ext cx="4071937" cy="40878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4550" y="1682750"/>
            <a:ext cx="4073525" cy="40878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sldNum" sz="quarter" idx="10"/>
          </p:nvPr>
        </p:nvSpPr>
        <p:spPr>
          <a:ln/>
        </p:spPr>
        <p:txBody>
          <a:bodyPr/>
          <a:lstStyle>
            <a:lvl1pPr>
              <a:defRPr/>
            </a:lvl1pPr>
          </a:lstStyle>
          <a:p>
            <a:pPr>
              <a:defRPr/>
            </a:pPr>
            <a:fld id="{CD6A11ED-D14F-4CC4-A03D-94B18DB35EA7}"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sldNum" sz="quarter" idx="10"/>
          </p:nvPr>
        </p:nvSpPr>
        <p:spPr>
          <a:ln/>
        </p:spPr>
        <p:txBody>
          <a:bodyPr/>
          <a:lstStyle>
            <a:lvl1pPr>
              <a:defRPr/>
            </a:lvl1pPr>
          </a:lstStyle>
          <a:p>
            <a:pPr>
              <a:defRPr/>
            </a:pPr>
            <a:fld id="{A661E0ED-CDB6-4EAB-B380-E4936089A19B}"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sldNum" sz="quarter" idx="10"/>
          </p:nvPr>
        </p:nvSpPr>
        <p:spPr>
          <a:ln/>
        </p:spPr>
        <p:txBody>
          <a:bodyPr/>
          <a:lstStyle>
            <a:lvl1pPr>
              <a:defRPr/>
            </a:lvl1pPr>
          </a:lstStyle>
          <a:p>
            <a:pPr>
              <a:defRPr/>
            </a:pPr>
            <a:fld id="{B3D4F429-73C8-49B1-9A10-8B2A12F1DC7C}"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B75E1D7-9FDF-4DDB-BA9D-974730ED8A05}"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sldNum" sz="quarter" idx="10"/>
          </p:nvPr>
        </p:nvSpPr>
        <p:spPr>
          <a:ln/>
        </p:spPr>
        <p:txBody>
          <a:bodyPr/>
          <a:lstStyle>
            <a:lvl1pPr>
              <a:defRPr/>
            </a:lvl1pPr>
          </a:lstStyle>
          <a:p>
            <a:pPr>
              <a:defRPr/>
            </a:pPr>
            <a:fld id="{C8F0835C-F17B-452F-A86C-E03B2BD95279}"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sldNum" sz="quarter" idx="10"/>
          </p:nvPr>
        </p:nvSpPr>
        <p:spPr>
          <a:ln/>
        </p:spPr>
        <p:txBody>
          <a:bodyPr/>
          <a:lstStyle>
            <a:lvl1pPr>
              <a:defRPr/>
            </a:lvl1pPr>
          </a:lstStyle>
          <a:p>
            <a:pPr>
              <a:defRPr/>
            </a:pPr>
            <a:fld id="{E919243E-9DA6-4536-ABE8-1875F1597AE5}"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sldNum" sz="quarter" idx="10"/>
          </p:nvPr>
        </p:nvSpPr>
        <p:spPr>
          <a:ln/>
        </p:spPr>
        <p:txBody>
          <a:bodyPr/>
          <a:lstStyle>
            <a:lvl1pPr>
              <a:defRPr/>
            </a:lvl1pPr>
          </a:lstStyle>
          <a:p>
            <a:pPr>
              <a:defRPr/>
            </a:pPr>
            <a:fld id="{4F5CDA20-94AA-4080-9CAA-80151D159D41}"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03200"/>
            <a:ext cx="2097087" cy="556736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38138" y="203200"/>
            <a:ext cx="6140450" cy="55673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sldNum" sz="quarter" idx="10"/>
          </p:nvPr>
        </p:nvSpPr>
        <p:spPr>
          <a:ln/>
        </p:spPr>
        <p:txBody>
          <a:bodyPr/>
          <a:lstStyle>
            <a:lvl1pPr>
              <a:defRPr/>
            </a:lvl1pPr>
          </a:lstStyle>
          <a:p>
            <a:pPr>
              <a:defRPr/>
            </a:pPr>
            <a:fld id="{11876935-2527-4C5F-A937-571426F1BC2D}"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38138" y="203200"/>
            <a:ext cx="6869112" cy="669925"/>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30213" y="1682750"/>
            <a:ext cx="8297862" cy="4087813"/>
          </a:xfrm>
        </p:spPr>
        <p:txBody>
          <a:bodyPr/>
          <a:lstStyle/>
          <a:p>
            <a:pPr lvl="0"/>
            <a:r>
              <a:rPr lang="zh-CN" altLang="en-US" noProof="0" smtClean="0"/>
              <a:t>单击图标添加表格</a:t>
            </a:r>
          </a:p>
        </p:txBody>
      </p:sp>
      <p:sp>
        <p:nvSpPr>
          <p:cNvPr id="4" name="Rectangle 4"/>
          <p:cNvSpPr>
            <a:spLocks noGrp="1" noChangeArrowheads="1"/>
          </p:cNvSpPr>
          <p:nvPr>
            <p:ph type="sldNum" sz="quarter" idx="10"/>
          </p:nvPr>
        </p:nvSpPr>
        <p:spPr>
          <a:ln/>
        </p:spPr>
        <p:txBody>
          <a:bodyPr/>
          <a:lstStyle>
            <a:lvl1pPr>
              <a:defRPr/>
            </a:lvl1pPr>
          </a:lstStyle>
          <a:p>
            <a:pPr>
              <a:defRPr/>
            </a:pPr>
            <a:fld id="{3D07CF89-A83F-44D5-97A2-15D65D0B485D}" type="slidenum">
              <a:rPr lang="zh-CN" altLang="en-US"/>
              <a:pPr>
                <a:defRPr/>
              </a:pPr>
              <a:t>‹#›</a:t>
            </a:fld>
            <a:endParaRPr lang="zh-CN" alt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38138" y="203200"/>
            <a:ext cx="6869112" cy="669925"/>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30213" y="1682750"/>
            <a:ext cx="4071937" cy="40878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4550" y="1682750"/>
            <a:ext cx="4073525" cy="40878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sldNum" sz="quarter" idx="10"/>
          </p:nvPr>
        </p:nvSpPr>
        <p:spPr>
          <a:ln/>
        </p:spPr>
        <p:txBody>
          <a:bodyPr/>
          <a:lstStyle>
            <a:lvl1pPr>
              <a:defRPr/>
            </a:lvl1pPr>
          </a:lstStyle>
          <a:p>
            <a:pPr>
              <a:defRPr/>
            </a:pPr>
            <a:fld id="{0A59923D-B398-48B5-9D5C-F159E3D57309}" type="slidenum">
              <a:rPr lang="zh-CN" altLang="en-US"/>
              <a:pPr>
                <a:defRPr/>
              </a:pPr>
              <a:t>‹#›</a:t>
            </a:fld>
            <a:endParaRPr lang="zh-CN"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30213" y="1682750"/>
            <a:ext cx="8297862" cy="4087813"/>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805891" name="Rectangle 3"/>
          <p:cNvSpPr>
            <a:spLocks noGrp="1" noChangeArrowheads="1"/>
          </p:cNvSpPr>
          <p:nvPr>
            <p:ph type="title"/>
          </p:nvPr>
        </p:nvSpPr>
        <p:spPr bwMode="auto">
          <a:xfrm>
            <a:off x="338138" y="203200"/>
            <a:ext cx="6869112" cy="669925"/>
          </a:xfrm>
          <a:prstGeom prst="rect">
            <a:avLst/>
          </a:prstGeom>
          <a:noFill/>
          <a:ln w="9525" algn="ctr">
            <a:noFill/>
            <a:miter lim="800000"/>
            <a:headEnd/>
            <a:tailEnd/>
          </a:ln>
          <a:effectLst>
            <a:outerShdw dist="17961" dir="2700000" algn="ctr" rotWithShape="0">
              <a:srgbClr val="292929"/>
            </a:outerShdw>
          </a:effectLst>
        </p:spPr>
        <p:txBody>
          <a:bodyPr vert="horz" wrap="square" lIns="0" tIns="0" rIns="0" bIns="0" numCol="1" anchor="b" anchorCtr="0" compatLnSpc="1">
            <a:prstTxWarp prst="textNoShape">
              <a:avLst/>
            </a:prstTxWarp>
            <a:spAutoFit/>
          </a:bodyPr>
          <a:lstStyle/>
          <a:p>
            <a:pPr lvl="0"/>
            <a:r>
              <a:rPr lang="en-US" altLang="zh-CN" smtClean="0"/>
              <a:t>Click to Edit </a:t>
            </a:r>
            <a:br>
              <a:rPr lang="en-US" altLang="zh-CN" smtClean="0"/>
            </a:br>
            <a:r>
              <a:rPr lang="en-US" altLang="zh-CN" smtClean="0"/>
              <a:t>Master Title Style</a:t>
            </a:r>
          </a:p>
        </p:txBody>
      </p:sp>
      <p:sp>
        <p:nvSpPr>
          <p:cNvPr id="805892" name="Rectangle 4"/>
          <p:cNvSpPr>
            <a:spLocks noGrp="1" noChangeArrowheads="1"/>
          </p:cNvSpPr>
          <p:nvPr>
            <p:ph type="sldNum" sz="quarter" idx="4"/>
          </p:nvPr>
        </p:nvSpPr>
        <p:spPr bwMode="auto">
          <a:xfrm>
            <a:off x="8805863" y="6642100"/>
            <a:ext cx="155575" cy="152400"/>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eaLnBrk="0" fontAlgn="auto" hangingPunct="0">
              <a:spcBef>
                <a:spcPct val="0"/>
              </a:spcBef>
              <a:spcAft>
                <a:spcPts val="0"/>
              </a:spcAft>
              <a:buClrTx/>
              <a:buSzTx/>
              <a:buFontTx/>
              <a:buNone/>
              <a:defRPr sz="1000">
                <a:solidFill>
                  <a:schemeClr val="tx1"/>
                </a:solidFill>
                <a:latin typeface="Arial" charset="0"/>
                <a:ea typeface="宋体" pitchFamily="2" charset="-122"/>
                <a:cs typeface="+mn-cs"/>
              </a:defRPr>
            </a:lvl1pPr>
          </a:lstStyle>
          <a:p>
            <a:pPr>
              <a:defRPr/>
            </a:pPr>
            <a:fld id="{E36EA771-B056-405E-8316-1DC63ADA0C6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135"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2200" b="1">
          <a:solidFill>
            <a:srgbClr val="FFFFFF"/>
          </a:solidFill>
          <a:latin typeface="+mj-lt"/>
          <a:ea typeface="+mj-ea"/>
          <a:cs typeface="+mj-cs"/>
        </a:defRPr>
      </a:lvl1pPr>
      <a:lvl2pPr algn="l" rtl="0" eaLnBrk="0" fontAlgn="base" hangingPunct="0">
        <a:spcBef>
          <a:spcPct val="0"/>
        </a:spcBef>
        <a:spcAft>
          <a:spcPct val="0"/>
        </a:spcAft>
        <a:defRPr sz="2200" b="1">
          <a:solidFill>
            <a:srgbClr val="FFFFFF"/>
          </a:solidFill>
          <a:latin typeface="Arial" charset="0"/>
          <a:cs typeface="Arial" charset="0"/>
        </a:defRPr>
      </a:lvl2pPr>
      <a:lvl3pPr algn="l" rtl="0" eaLnBrk="0" fontAlgn="base" hangingPunct="0">
        <a:spcBef>
          <a:spcPct val="0"/>
        </a:spcBef>
        <a:spcAft>
          <a:spcPct val="0"/>
        </a:spcAft>
        <a:defRPr sz="2200" b="1">
          <a:solidFill>
            <a:srgbClr val="FFFFFF"/>
          </a:solidFill>
          <a:latin typeface="Arial" charset="0"/>
          <a:cs typeface="Arial" charset="0"/>
        </a:defRPr>
      </a:lvl3pPr>
      <a:lvl4pPr algn="l" rtl="0" eaLnBrk="0" fontAlgn="base" hangingPunct="0">
        <a:spcBef>
          <a:spcPct val="0"/>
        </a:spcBef>
        <a:spcAft>
          <a:spcPct val="0"/>
        </a:spcAft>
        <a:defRPr sz="2200" b="1">
          <a:solidFill>
            <a:srgbClr val="FFFFFF"/>
          </a:solidFill>
          <a:latin typeface="Arial" charset="0"/>
          <a:cs typeface="Arial" charset="0"/>
        </a:defRPr>
      </a:lvl4pPr>
      <a:lvl5pPr algn="l" rtl="0" eaLnBrk="0" fontAlgn="base" hangingPunct="0">
        <a:spcBef>
          <a:spcPct val="0"/>
        </a:spcBef>
        <a:spcAft>
          <a:spcPct val="0"/>
        </a:spcAft>
        <a:defRPr sz="2200" b="1">
          <a:solidFill>
            <a:srgbClr val="FFFFFF"/>
          </a:solidFill>
          <a:latin typeface="Arial" charset="0"/>
          <a:cs typeface="Arial" charset="0"/>
        </a:defRPr>
      </a:lvl5pPr>
      <a:lvl6pPr marL="457200" algn="l" rtl="0" eaLnBrk="1" fontAlgn="base" hangingPunct="1">
        <a:spcBef>
          <a:spcPct val="0"/>
        </a:spcBef>
        <a:spcAft>
          <a:spcPct val="0"/>
        </a:spcAft>
        <a:defRPr sz="2200" b="1">
          <a:solidFill>
            <a:srgbClr val="FFFFFF"/>
          </a:solidFill>
          <a:latin typeface="Arial" charset="0"/>
          <a:cs typeface="Arial" charset="0"/>
        </a:defRPr>
      </a:lvl6pPr>
      <a:lvl7pPr marL="914400" algn="l" rtl="0" eaLnBrk="1" fontAlgn="base" hangingPunct="1">
        <a:spcBef>
          <a:spcPct val="0"/>
        </a:spcBef>
        <a:spcAft>
          <a:spcPct val="0"/>
        </a:spcAft>
        <a:defRPr sz="2200" b="1">
          <a:solidFill>
            <a:srgbClr val="FFFFFF"/>
          </a:solidFill>
          <a:latin typeface="Arial" charset="0"/>
          <a:cs typeface="Arial" charset="0"/>
        </a:defRPr>
      </a:lvl7pPr>
      <a:lvl8pPr marL="1371600" algn="l" rtl="0" eaLnBrk="1" fontAlgn="base" hangingPunct="1">
        <a:spcBef>
          <a:spcPct val="0"/>
        </a:spcBef>
        <a:spcAft>
          <a:spcPct val="0"/>
        </a:spcAft>
        <a:defRPr sz="2200" b="1">
          <a:solidFill>
            <a:srgbClr val="FFFFFF"/>
          </a:solidFill>
          <a:latin typeface="Arial" charset="0"/>
          <a:cs typeface="Arial" charset="0"/>
        </a:defRPr>
      </a:lvl8pPr>
      <a:lvl9pPr marL="1828800" algn="l" rtl="0" eaLnBrk="1" fontAlgn="base" hangingPunct="1">
        <a:spcBef>
          <a:spcPct val="0"/>
        </a:spcBef>
        <a:spcAft>
          <a:spcPct val="0"/>
        </a:spcAft>
        <a:defRPr sz="2200" b="1">
          <a:solidFill>
            <a:srgbClr val="FFFFFF"/>
          </a:solidFill>
          <a:latin typeface="Arial" charset="0"/>
          <a:cs typeface="Arial" charset="0"/>
        </a:defRPr>
      </a:lvl9pPr>
    </p:titleStyle>
    <p:bodyStyle>
      <a:lvl1pPr marL="287338" indent="-287338" algn="l" rtl="0" eaLnBrk="0" fontAlgn="base" hangingPunct="0">
        <a:spcBef>
          <a:spcPct val="75000"/>
        </a:spcBef>
        <a:spcAft>
          <a:spcPct val="0"/>
        </a:spcAft>
        <a:buClr>
          <a:schemeClr val="folHlink"/>
        </a:buClr>
        <a:buSzPct val="90000"/>
        <a:buFont typeface="Wingdings" pitchFamily="2" charset="2"/>
        <a:buBlip>
          <a:blip r:embed="rId16"/>
        </a:buBlip>
        <a:defRPr sz="2000">
          <a:solidFill>
            <a:schemeClr val="tx1"/>
          </a:solidFill>
          <a:latin typeface="+mn-lt"/>
          <a:ea typeface="+mn-ea"/>
          <a:cs typeface="+mn-cs"/>
        </a:defRPr>
      </a:lvl1pPr>
      <a:lvl2pPr marL="654050" indent="-252413" algn="l" rtl="0" eaLnBrk="0" fontAlgn="base" hangingPunct="0">
        <a:spcBef>
          <a:spcPct val="15000"/>
        </a:spcBef>
        <a:spcAft>
          <a:spcPct val="0"/>
        </a:spcAft>
        <a:buClr>
          <a:srgbClr val="969696"/>
        </a:buClr>
        <a:buFont typeface="Arial" charset="0"/>
        <a:buChar char="–"/>
        <a:defRPr sz="2000">
          <a:solidFill>
            <a:schemeClr val="tx1"/>
          </a:solidFill>
          <a:latin typeface="+mn-lt"/>
          <a:cs typeface="+mn-cs"/>
        </a:defRPr>
      </a:lvl2pPr>
      <a:lvl3pPr marL="996950" indent="-228600" algn="l" rtl="0" eaLnBrk="0" fontAlgn="base" hangingPunct="0">
        <a:spcBef>
          <a:spcPct val="15000"/>
        </a:spcBef>
        <a:spcAft>
          <a:spcPct val="0"/>
        </a:spcAft>
        <a:buClr>
          <a:srgbClr val="969696"/>
        </a:buClr>
        <a:buFont typeface="Wingdings" pitchFamily="2" charset="2"/>
        <a:buChar char=""/>
        <a:defRPr sz="2000">
          <a:solidFill>
            <a:schemeClr val="tx1"/>
          </a:solidFill>
          <a:latin typeface="+mn-lt"/>
          <a:cs typeface="+mn-cs"/>
        </a:defRPr>
      </a:lvl3pPr>
      <a:lvl4pPr marL="1339850" indent="-228600" algn="l" rtl="0" eaLnBrk="0" fontAlgn="base" hangingPunct="0">
        <a:spcBef>
          <a:spcPct val="15000"/>
        </a:spcBef>
        <a:spcAft>
          <a:spcPct val="0"/>
        </a:spcAft>
        <a:buClr>
          <a:srgbClr val="969696"/>
        </a:buClr>
        <a:buFont typeface="Arial" charset="0"/>
        <a:buChar char="–"/>
        <a:defRPr sz="2000">
          <a:solidFill>
            <a:schemeClr val="tx1"/>
          </a:solidFill>
          <a:latin typeface="+mn-lt"/>
          <a:cs typeface="+mn-cs"/>
        </a:defRPr>
      </a:lvl4pPr>
      <a:lvl5pPr marL="1741488" indent="-287338" algn="l" rtl="0" eaLnBrk="0" fontAlgn="base" hangingPunct="0">
        <a:spcBef>
          <a:spcPct val="15000"/>
        </a:spcBef>
        <a:spcAft>
          <a:spcPct val="0"/>
        </a:spcAft>
        <a:buClr>
          <a:srgbClr val="969696"/>
        </a:buClr>
        <a:buFont typeface="Wingdings" pitchFamily="2" charset="2"/>
        <a:buChar char=""/>
        <a:defRPr sz="2000">
          <a:solidFill>
            <a:schemeClr val="tx1"/>
          </a:solidFill>
          <a:latin typeface="+mn-lt"/>
          <a:cs typeface="+mn-cs"/>
        </a:defRPr>
      </a:lvl5pPr>
      <a:lvl6pPr marL="2198688" indent="-287338" algn="l" rtl="0" eaLnBrk="1" fontAlgn="base" hangingPunct="1">
        <a:spcBef>
          <a:spcPct val="15000"/>
        </a:spcBef>
        <a:spcAft>
          <a:spcPct val="0"/>
        </a:spcAft>
        <a:buClr>
          <a:srgbClr val="969696"/>
        </a:buClr>
        <a:buFont typeface="Wingdings" pitchFamily="2" charset="2"/>
        <a:buChar char=""/>
        <a:defRPr sz="2000">
          <a:solidFill>
            <a:schemeClr val="tx1"/>
          </a:solidFill>
          <a:latin typeface="+mn-lt"/>
          <a:cs typeface="+mn-cs"/>
        </a:defRPr>
      </a:lvl6pPr>
      <a:lvl7pPr marL="2655888" indent="-287338" algn="l" rtl="0" eaLnBrk="1" fontAlgn="base" hangingPunct="1">
        <a:spcBef>
          <a:spcPct val="15000"/>
        </a:spcBef>
        <a:spcAft>
          <a:spcPct val="0"/>
        </a:spcAft>
        <a:buClr>
          <a:srgbClr val="969696"/>
        </a:buClr>
        <a:buFont typeface="Wingdings" pitchFamily="2" charset="2"/>
        <a:buChar char=""/>
        <a:defRPr sz="2000">
          <a:solidFill>
            <a:schemeClr val="tx1"/>
          </a:solidFill>
          <a:latin typeface="+mn-lt"/>
          <a:cs typeface="+mn-cs"/>
        </a:defRPr>
      </a:lvl7pPr>
      <a:lvl8pPr marL="3113088" indent="-287338" algn="l" rtl="0" eaLnBrk="1" fontAlgn="base" hangingPunct="1">
        <a:spcBef>
          <a:spcPct val="15000"/>
        </a:spcBef>
        <a:spcAft>
          <a:spcPct val="0"/>
        </a:spcAft>
        <a:buClr>
          <a:srgbClr val="969696"/>
        </a:buClr>
        <a:buFont typeface="Wingdings" pitchFamily="2" charset="2"/>
        <a:buChar char=""/>
        <a:defRPr sz="2000">
          <a:solidFill>
            <a:schemeClr val="tx1"/>
          </a:solidFill>
          <a:latin typeface="+mn-lt"/>
          <a:cs typeface="+mn-cs"/>
        </a:defRPr>
      </a:lvl8pPr>
      <a:lvl9pPr marL="3570288" indent="-287338" algn="l" rtl="0" eaLnBrk="1" fontAlgn="base" hangingPunct="1">
        <a:spcBef>
          <a:spcPct val="15000"/>
        </a:spcBef>
        <a:spcAft>
          <a:spcPct val="0"/>
        </a:spcAft>
        <a:buClr>
          <a:srgbClr val="969696"/>
        </a:buClr>
        <a:buFont typeface="Wingdings" pitchFamily="2" charset="2"/>
        <a:buChar char=""/>
        <a:defRPr sz="2000">
          <a:solidFill>
            <a:schemeClr val="tx1"/>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a:xfrm>
            <a:off x="2714612" y="4000504"/>
            <a:ext cx="5429250" cy="487362"/>
          </a:xfrm>
        </p:spPr>
        <p:txBody>
          <a:bodyPr>
            <a:noAutofit/>
          </a:bodyPr>
          <a:lstStyle/>
          <a:p>
            <a:pPr algn="ctr" eaLnBrk="1" hangingPunct="1">
              <a:defRPr/>
            </a:pPr>
            <a:r>
              <a:rPr lang="zh-CN" altLang="en-US" sz="2800" dirty="0" smtClean="0">
                <a:solidFill>
                  <a:srgbClr val="0070C0"/>
                </a:solidFill>
                <a:latin typeface="华文新魏" pitchFamily="2" charset="-122"/>
                <a:ea typeface="华文新魏" pitchFamily="2" charset="-122"/>
              </a:rPr>
              <a:t>风电机组大型化带来</a:t>
            </a:r>
            <a:r>
              <a:rPr lang="en-US" altLang="zh-CN" sz="2800" dirty="0" smtClean="0">
                <a:solidFill>
                  <a:srgbClr val="0070C0"/>
                </a:solidFill>
                <a:latin typeface="华文新魏" pitchFamily="2" charset="-122"/>
                <a:ea typeface="华文新魏" pitchFamily="2" charset="-122"/>
              </a:rPr>
              <a:t/>
            </a:r>
            <a:br>
              <a:rPr lang="en-US" altLang="zh-CN" sz="2800" dirty="0" smtClean="0">
                <a:solidFill>
                  <a:srgbClr val="0070C0"/>
                </a:solidFill>
                <a:latin typeface="华文新魏" pitchFamily="2" charset="-122"/>
                <a:ea typeface="华文新魏" pitchFamily="2" charset="-122"/>
              </a:rPr>
            </a:br>
            <a:r>
              <a:rPr lang="zh-CN" altLang="en-US" sz="2800" dirty="0" smtClean="0">
                <a:solidFill>
                  <a:srgbClr val="0070C0"/>
                </a:solidFill>
                <a:latin typeface="华文新魏" pitchFamily="2" charset="-122"/>
                <a:ea typeface="华文新魏" pitchFamily="2" charset="-122"/>
              </a:rPr>
              <a:t>复合材料叶片的机遇与挑战</a:t>
            </a:r>
          </a:p>
        </p:txBody>
      </p:sp>
      <p:sp>
        <p:nvSpPr>
          <p:cNvPr id="3075" name="TextBox 8"/>
          <p:cNvSpPr txBox="1">
            <a:spLocks noChangeArrowheads="1"/>
          </p:cNvSpPr>
          <p:nvPr/>
        </p:nvSpPr>
        <p:spPr bwMode="auto">
          <a:xfrm>
            <a:off x="3143240" y="5000636"/>
            <a:ext cx="4857750" cy="861774"/>
          </a:xfrm>
          <a:prstGeom prst="rect">
            <a:avLst/>
          </a:prstGeom>
          <a:noFill/>
          <a:ln w="9525">
            <a:noFill/>
            <a:miter lim="800000"/>
            <a:headEnd/>
            <a:tailEnd/>
          </a:ln>
        </p:spPr>
        <p:txBody>
          <a:bodyPr>
            <a:spAutoFit/>
          </a:bodyPr>
          <a:lstStyle/>
          <a:p>
            <a:r>
              <a:rPr lang="zh-CN" altLang="en-US" sz="2000" b="1" dirty="0">
                <a:solidFill>
                  <a:srgbClr val="0070C0"/>
                </a:solidFill>
                <a:latin typeface="华文新魏" pitchFamily="2" charset="-122"/>
                <a:ea typeface="华文新魏" pitchFamily="2" charset="-122"/>
              </a:rPr>
              <a:t>中国复合材料集团有限公司    张晓明</a:t>
            </a:r>
            <a:endParaRPr lang="en-US" altLang="zh-CN" sz="2000" b="1" dirty="0">
              <a:solidFill>
                <a:srgbClr val="0070C0"/>
              </a:solidFill>
              <a:latin typeface="华文新魏" pitchFamily="2" charset="-122"/>
              <a:ea typeface="华文新魏" pitchFamily="2" charset="-122"/>
            </a:endParaRPr>
          </a:p>
          <a:p>
            <a:pPr>
              <a:spcBef>
                <a:spcPts val="1200"/>
              </a:spcBef>
            </a:pPr>
            <a:r>
              <a:rPr lang="en-US" altLang="zh-CN" sz="2000" b="1" dirty="0">
                <a:solidFill>
                  <a:srgbClr val="0070C0"/>
                </a:solidFill>
                <a:latin typeface="Arial Rounded MT Bold" pitchFamily="34" charset="0"/>
                <a:ea typeface="华文新魏" pitchFamily="2" charset="-122"/>
              </a:rPr>
              <a:t> </a:t>
            </a:r>
            <a:r>
              <a:rPr lang="zh-CN" altLang="en-US" sz="2000" b="1" dirty="0">
                <a:solidFill>
                  <a:srgbClr val="0070C0"/>
                </a:solidFill>
                <a:latin typeface="Arial Rounded MT Bold" pitchFamily="34" charset="0"/>
                <a:ea typeface="华文新魏" pitchFamily="2" charset="-122"/>
              </a:rPr>
              <a:t>               </a:t>
            </a:r>
            <a:r>
              <a:rPr lang="en-US" altLang="zh-CN" sz="2000" b="1" dirty="0">
                <a:solidFill>
                  <a:srgbClr val="0070C0"/>
                </a:solidFill>
                <a:latin typeface="Arial Rounded MT Bold" pitchFamily="34" charset="0"/>
                <a:ea typeface="华文新魏" pitchFamily="2" charset="-122"/>
              </a:rPr>
              <a:t> </a:t>
            </a:r>
            <a:r>
              <a:rPr lang="zh-CN" altLang="en-US" sz="2000" b="1" dirty="0">
                <a:solidFill>
                  <a:srgbClr val="0070C0"/>
                </a:solidFill>
                <a:latin typeface="Arial Rounded MT Bold" pitchFamily="34" charset="0"/>
                <a:ea typeface="华文新魏" pitchFamily="2" charset="-122"/>
              </a:rPr>
              <a:t> </a:t>
            </a:r>
            <a:r>
              <a:rPr lang="en-US" altLang="zh-CN" sz="2000" b="1" dirty="0" smtClean="0">
                <a:solidFill>
                  <a:srgbClr val="0070C0"/>
                </a:solidFill>
                <a:latin typeface="Arial Rounded MT Bold" pitchFamily="34" charset="0"/>
                <a:ea typeface="华文新魏" pitchFamily="2" charset="-122"/>
              </a:rPr>
              <a:t>2014</a:t>
            </a:r>
            <a:r>
              <a:rPr lang="zh-CN" altLang="en-US" sz="2000" b="1" dirty="0" smtClean="0">
                <a:solidFill>
                  <a:srgbClr val="0070C0"/>
                </a:solidFill>
                <a:latin typeface="Arial Rounded MT Bold" pitchFamily="34" charset="0"/>
                <a:ea typeface="华文新魏" pitchFamily="2" charset="-122"/>
              </a:rPr>
              <a:t>年</a:t>
            </a:r>
            <a:r>
              <a:rPr lang="en-US" altLang="zh-CN" sz="2000" b="1" dirty="0" smtClean="0">
                <a:solidFill>
                  <a:srgbClr val="0070C0"/>
                </a:solidFill>
                <a:latin typeface="Arial Rounded MT Bold" pitchFamily="34" charset="0"/>
                <a:ea typeface="华文新魏" pitchFamily="2" charset="-122"/>
              </a:rPr>
              <a:t>8</a:t>
            </a:r>
            <a:r>
              <a:rPr lang="zh-CN" altLang="en-US" sz="2000" b="1" dirty="0" smtClean="0">
                <a:solidFill>
                  <a:srgbClr val="0070C0"/>
                </a:solidFill>
                <a:latin typeface="Arial Rounded MT Bold" pitchFamily="34" charset="0"/>
                <a:ea typeface="华文新魏" pitchFamily="2" charset="-122"/>
              </a:rPr>
              <a:t>月</a:t>
            </a:r>
            <a:r>
              <a:rPr lang="en-US" altLang="zh-CN" sz="2000" b="1" dirty="0" smtClean="0">
                <a:solidFill>
                  <a:srgbClr val="0070C0"/>
                </a:solidFill>
                <a:latin typeface="Arial Rounded MT Bold" pitchFamily="34" charset="0"/>
                <a:ea typeface="华文新魏" pitchFamily="2" charset="-122"/>
              </a:rPr>
              <a:t>20</a:t>
            </a:r>
            <a:r>
              <a:rPr lang="zh-CN" altLang="en-US" sz="2000" b="1" dirty="0" smtClean="0">
                <a:solidFill>
                  <a:srgbClr val="0070C0"/>
                </a:solidFill>
                <a:latin typeface="Arial Rounded MT Bold" pitchFamily="34" charset="0"/>
                <a:ea typeface="华文新魏" pitchFamily="2" charset="-122"/>
              </a:rPr>
              <a:t>日</a:t>
            </a:r>
            <a:endParaRPr lang="zh-CN" altLang="en-US" sz="2000" b="1" dirty="0">
              <a:solidFill>
                <a:srgbClr val="0070C0"/>
              </a:solidFill>
              <a:latin typeface="Arial Rounded MT Bold" pitchFamily="34" charset="0"/>
              <a:ea typeface="华文新魏"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defTabSz="1019175" eaLnBrk="0" hangingPunct="0"/>
            <a:fld id="{50EB22EF-6F03-484E-B035-85D05BDCBBE9}" type="slidenum">
              <a:rPr lang="zh-CN" altLang="en-US" sz="1000" b="1"/>
              <a:pPr algn="r" defTabSz="1019175" eaLnBrk="0" hangingPunct="0"/>
              <a:t>2</a:t>
            </a:fld>
            <a:endParaRPr lang="en-US" altLang="zh-CN" sz="1000" b="1"/>
          </a:p>
        </p:txBody>
      </p:sp>
      <p:sp>
        <p:nvSpPr>
          <p:cNvPr id="905218" name="Rectangle 2"/>
          <p:cNvSpPr>
            <a:spLocks noGrp="1" noChangeArrowheads="1"/>
          </p:cNvSpPr>
          <p:nvPr>
            <p:ph type="title" idx="4294967295"/>
          </p:nvPr>
        </p:nvSpPr>
        <p:spPr bwMode="gray">
          <a:xfrm>
            <a:off x="338138" y="542925"/>
            <a:ext cx="6869112" cy="365125"/>
          </a:xfrm>
        </p:spPr>
        <p:txBody>
          <a:bodyPr/>
          <a:lstStyle/>
          <a:p>
            <a:pPr eaLnBrk="1" hangingPunct="1">
              <a:defRPr/>
            </a:pPr>
            <a:r>
              <a:rPr lang="zh-CN" altLang="en-US" sz="2400" dirty="0" smtClean="0">
                <a:latin typeface="楷体_GB2312" pitchFamily="49" charset="-122"/>
                <a:ea typeface="楷体_GB2312" pitchFamily="49" charset="-122"/>
              </a:rPr>
              <a:t> 目 录</a:t>
            </a:r>
          </a:p>
        </p:txBody>
      </p:sp>
      <p:grpSp>
        <p:nvGrpSpPr>
          <p:cNvPr id="6" name="Group 3"/>
          <p:cNvGrpSpPr>
            <a:grpSpLocks/>
          </p:cNvGrpSpPr>
          <p:nvPr/>
        </p:nvGrpSpPr>
        <p:grpSpPr bwMode="auto">
          <a:xfrm>
            <a:off x="785786" y="1714488"/>
            <a:ext cx="7816850" cy="404812"/>
            <a:chOff x="228" y="951"/>
            <a:chExt cx="5317" cy="461"/>
          </a:xfrm>
        </p:grpSpPr>
        <p:sp>
          <p:nvSpPr>
            <p:cNvPr id="5149" name="AutoShape 4"/>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ts val="12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1" name="Rectangle 5"/>
            <p:cNvSpPr>
              <a:spLocks noChangeArrowheads="1"/>
            </p:cNvSpPr>
            <p:nvPr/>
          </p:nvSpPr>
          <p:spPr bwMode="grayWhite">
            <a:xfrm>
              <a:off x="485"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ts val="1200"/>
                </a:spcBef>
                <a:buClr>
                  <a:schemeClr val="accent1"/>
                </a:buClr>
                <a:buSzPct val="120000"/>
                <a:buFont typeface="Wingdings" pitchFamily="2" charset="2"/>
                <a:buNone/>
                <a:defRPr/>
              </a:pPr>
              <a:r>
                <a:rPr lang="zh-CN" altLang="en-US" b="1" dirty="0" smtClean="0">
                  <a:solidFill>
                    <a:schemeClr val="tx2">
                      <a:lumMod val="40000"/>
                      <a:lumOff val="60000"/>
                    </a:schemeClr>
                  </a:solidFill>
                  <a:effectLst>
                    <a:outerShdw blurRad="38100" dist="38100" dir="2700000" algn="tl">
                      <a:srgbClr val="000000"/>
                    </a:outerShdw>
                  </a:effectLst>
                  <a:latin typeface="STKaiti" pitchFamily="2" charset="-122"/>
                  <a:ea typeface="STKaiti" pitchFamily="2" charset="-122"/>
                </a:rPr>
                <a:t>  </a:t>
              </a:r>
              <a:r>
                <a:rPr lang="zh-CN" altLang="en-US" b="1" dirty="0" smtClean="0">
                  <a:solidFill>
                    <a:srgbClr val="00B0F0"/>
                  </a:solidFill>
                  <a:effectLst>
                    <a:outerShdw blurRad="38100" dist="38100" dir="2700000" algn="tl">
                      <a:srgbClr val="000000"/>
                    </a:outerShdw>
                  </a:effectLst>
                  <a:latin typeface="楷体_GB2312" pitchFamily="49" charset="-122"/>
                  <a:ea typeface="楷体_GB2312" pitchFamily="49" charset="-122"/>
                </a:rPr>
                <a:t>一</a:t>
              </a:r>
              <a:r>
                <a:rPr lang="zh-CN" altLang="en-US" b="1" dirty="0">
                  <a:solidFill>
                    <a:srgbClr val="00B0F0"/>
                  </a:solidFill>
                  <a:effectLst>
                    <a:outerShdw blurRad="38100" dist="38100" dir="2700000" algn="tl">
                      <a:srgbClr val="000000"/>
                    </a:outerShdw>
                  </a:effectLst>
                  <a:latin typeface="楷体_GB2312" pitchFamily="49" charset="-122"/>
                  <a:ea typeface="楷体_GB2312" pitchFamily="49" charset="-122"/>
                </a:rPr>
                <a:t>、</a:t>
              </a:r>
              <a:r>
                <a:rPr lang="zh-CN" altLang="en-US" b="1" dirty="0" smtClean="0">
                  <a:solidFill>
                    <a:srgbClr val="00B0F0"/>
                  </a:solidFill>
                  <a:effectLst>
                    <a:outerShdw blurRad="38100" dist="38100" dir="2700000" algn="tl">
                      <a:srgbClr val="000000"/>
                    </a:outerShdw>
                  </a:effectLst>
                  <a:latin typeface="楷体_GB2312" pitchFamily="49" charset="-122"/>
                  <a:ea typeface="楷体_GB2312" pitchFamily="49" charset="-122"/>
                </a:rPr>
                <a:t>风电发展现状</a:t>
              </a:r>
              <a:r>
                <a:rPr lang="zh-CN" altLang="en-US" b="1" dirty="0">
                  <a:solidFill>
                    <a:srgbClr val="00B0F0"/>
                  </a:solidFill>
                  <a:effectLst>
                    <a:outerShdw blurRad="38100" dist="38100" dir="2700000" algn="tl">
                      <a:srgbClr val="000000"/>
                    </a:outerShdw>
                  </a:effectLst>
                  <a:latin typeface="楷体_GB2312" pitchFamily="49" charset="-122"/>
                  <a:ea typeface="楷体_GB2312" pitchFamily="49" charset="-122"/>
                </a:rPr>
                <a:t>与展望</a:t>
              </a:r>
            </a:p>
          </p:txBody>
        </p:sp>
      </p:grpSp>
      <p:grpSp>
        <p:nvGrpSpPr>
          <p:cNvPr id="7" name="Group 6"/>
          <p:cNvGrpSpPr>
            <a:grpSpLocks/>
          </p:cNvGrpSpPr>
          <p:nvPr/>
        </p:nvGrpSpPr>
        <p:grpSpPr bwMode="auto">
          <a:xfrm>
            <a:off x="714348" y="2500306"/>
            <a:ext cx="7804150" cy="404813"/>
            <a:chOff x="228" y="951"/>
            <a:chExt cx="5308" cy="461"/>
          </a:xfrm>
        </p:grpSpPr>
        <p:sp>
          <p:nvSpPr>
            <p:cNvPr id="5147" name="AutoShape 7"/>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2" name="Rectangle 8"/>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ts val="1200"/>
                </a:spcBef>
                <a:buClr>
                  <a:schemeClr val="accent1"/>
                </a:buClr>
                <a:buSzPct val="120000"/>
                <a:buFont typeface="Wingdings" pitchFamily="2" charset="2"/>
                <a:buNone/>
                <a:defRPr/>
              </a:pPr>
              <a:r>
                <a:rPr lang="zh-CN" altLang="en-US" b="1" dirty="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b="1" dirty="0" smtClean="0">
                  <a:solidFill>
                    <a:srgbClr val="00B0F0"/>
                  </a:solidFill>
                  <a:effectLst>
                    <a:outerShdw blurRad="38100" dist="38100" dir="2700000" algn="tl">
                      <a:srgbClr val="000000"/>
                    </a:outerShdw>
                  </a:effectLst>
                  <a:latin typeface="STKaiti" pitchFamily="2" charset="-122"/>
                  <a:ea typeface="STKaiti" pitchFamily="2" charset="-122"/>
                </a:rPr>
                <a:t>二</a:t>
              </a:r>
              <a:r>
                <a:rPr lang="zh-CN" altLang="en-US" b="1" dirty="0" smtClean="0">
                  <a:solidFill>
                    <a:srgbClr val="00B0F0"/>
                  </a:solidFill>
                  <a:effectLst>
                    <a:outerShdw blurRad="38100" dist="38100" dir="2700000" algn="tl">
                      <a:srgbClr val="000000"/>
                    </a:outerShdw>
                  </a:effectLst>
                  <a:latin typeface="楷体_GB2312" pitchFamily="49" charset="-122"/>
                  <a:ea typeface="楷体_GB2312" pitchFamily="49" charset="-122"/>
                </a:rPr>
                <a:t>、风电叶片大型化面临的挑战</a:t>
              </a:r>
              <a:endParaRPr lang="en-US" altLang="zh-TW" b="1" dirty="0">
                <a:solidFill>
                  <a:srgbClr val="00B0F0"/>
                </a:solidFill>
                <a:effectLst>
                  <a:outerShdw blurRad="38100" dist="38100" dir="2700000" algn="tl">
                    <a:srgbClr val="000000"/>
                  </a:outerShdw>
                </a:effectLst>
                <a:latin typeface="楷体_GB2312" pitchFamily="49" charset="-122"/>
                <a:ea typeface="楷体_GB2312" pitchFamily="49" charset="-122"/>
              </a:endParaRPr>
            </a:p>
          </p:txBody>
        </p:sp>
      </p:grpSp>
      <p:grpSp>
        <p:nvGrpSpPr>
          <p:cNvPr id="8" name="Group 9"/>
          <p:cNvGrpSpPr>
            <a:grpSpLocks/>
          </p:cNvGrpSpPr>
          <p:nvPr/>
        </p:nvGrpSpPr>
        <p:grpSpPr bwMode="auto">
          <a:xfrm>
            <a:off x="714348" y="3357562"/>
            <a:ext cx="7804150" cy="404812"/>
            <a:chOff x="228" y="951"/>
            <a:chExt cx="5308" cy="461"/>
          </a:xfrm>
        </p:grpSpPr>
        <p:sp>
          <p:nvSpPr>
            <p:cNvPr id="5145" name="AutoShape 10"/>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3" name="Rectangle 11"/>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a:solidFill>
                    <a:schemeClr val="bg1"/>
                  </a:solidFill>
                  <a:effectLst>
                    <a:outerShdw blurRad="38100" dist="38100" dir="2700000" algn="tl">
                      <a:srgbClr val="000000"/>
                    </a:outerShdw>
                  </a:effectLst>
                  <a:latin typeface="STKaiti" pitchFamily="2" charset="-122"/>
                  <a:ea typeface="STKaiti" pitchFamily="2" charset="-122"/>
                </a:rPr>
                <a:t>        </a:t>
              </a:r>
              <a:endParaRPr lang="en-US" altLang="zh-CN"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9" name="Group 15"/>
          <p:cNvGrpSpPr>
            <a:grpSpLocks/>
          </p:cNvGrpSpPr>
          <p:nvPr/>
        </p:nvGrpSpPr>
        <p:grpSpPr bwMode="auto">
          <a:xfrm>
            <a:off x="714348" y="4214818"/>
            <a:ext cx="7804150" cy="404813"/>
            <a:chOff x="228" y="951"/>
            <a:chExt cx="5308" cy="461"/>
          </a:xfrm>
        </p:grpSpPr>
        <p:sp>
          <p:nvSpPr>
            <p:cNvPr id="5143"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4" name="Rectangle 17"/>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endParaRPr lang="en-US" altLang="zh-TW"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10" name="Group 15"/>
          <p:cNvGrpSpPr>
            <a:grpSpLocks/>
          </p:cNvGrpSpPr>
          <p:nvPr/>
        </p:nvGrpSpPr>
        <p:grpSpPr bwMode="auto">
          <a:xfrm>
            <a:off x="714348" y="5000636"/>
            <a:ext cx="7804150" cy="404813"/>
            <a:chOff x="228" y="951"/>
            <a:chExt cx="5308" cy="461"/>
          </a:xfrm>
        </p:grpSpPr>
        <p:sp>
          <p:nvSpPr>
            <p:cNvPr id="5141"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5" name="Rectangle 17"/>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endParaRPr lang="en-US" altLang="zh-TW" b="1" dirty="0">
                <a:solidFill>
                  <a:schemeClr val="bg1"/>
                </a:solidFill>
                <a:effectLst>
                  <a:outerShdw blurRad="38100" dist="38100" dir="2700000" algn="tl">
                    <a:srgbClr val="000000"/>
                  </a:outerShdw>
                </a:effectLst>
                <a:latin typeface="楷体_GB2312" pitchFamily="49" charset="-122"/>
                <a:ea typeface="楷体_GB2312" pitchFamily="49" charset="-122"/>
              </a:endParaRPr>
            </a:p>
          </p:txBody>
        </p:sp>
      </p:grpSp>
      <p:grpSp>
        <p:nvGrpSpPr>
          <p:cNvPr id="11" name="Group 6"/>
          <p:cNvGrpSpPr>
            <a:grpSpLocks/>
          </p:cNvGrpSpPr>
          <p:nvPr/>
        </p:nvGrpSpPr>
        <p:grpSpPr bwMode="auto">
          <a:xfrm>
            <a:off x="714348" y="5715016"/>
            <a:ext cx="7804150" cy="404812"/>
            <a:chOff x="228" y="951"/>
            <a:chExt cx="5308" cy="461"/>
          </a:xfrm>
        </p:grpSpPr>
        <p:sp>
          <p:nvSpPr>
            <p:cNvPr id="5139" name="AutoShape 7"/>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4" name="Rectangle 8"/>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a:solidFill>
                    <a:schemeClr val="bg1"/>
                  </a:solidFill>
                  <a:effectLst>
                    <a:outerShdw blurRad="38100" dist="38100" dir="2700000" algn="tl">
                      <a:srgbClr val="000000"/>
                    </a:outerShdw>
                  </a:effectLst>
                  <a:latin typeface="STKaiti" pitchFamily="2" charset="-122"/>
                  <a:ea typeface="STKaiti" pitchFamily="2" charset="-122"/>
                </a:rPr>
                <a:t> </a:t>
              </a:r>
              <a:endParaRPr lang="en-US" altLang="zh-TW" b="1">
                <a:solidFill>
                  <a:schemeClr val="bg1"/>
                </a:solidFill>
                <a:effectLst>
                  <a:outerShdw blurRad="38100" dist="38100" dir="2700000" algn="tl">
                    <a:srgbClr val="000000"/>
                  </a:outerShdw>
                </a:effectLst>
                <a:latin typeface="楷体_GB2312" pitchFamily="49" charset="-122"/>
                <a:ea typeface="楷体_GB2312" pitchFamily="49" charset="-122"/>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defTabSz="1019175" eaLnBrk="0" hangingPunct="0"/>
            <a:fld id="{50EB22EF-6F03-484E-B035-85D05BDCBBE9}" type="slidenum">
              <a:rPr lang="zh-CN" altLang="en-US" sz="1000" b="1"/>
              <a:pPr algn="r" defTabSz="1019175" eaLnBrk="0" hangingPunct="0"/>
              <a:t>3</a:t>
            </a:fld>
            <a:endParaRPr lang="en-US" altLang="zh-CN" sz="1000" b="1"/>
          </a:p>
        </p:txBody>
      </p:sp>
      <p:sp>
        <p:nvSpPr>
          <p:cNvPr id="905218" name="Rectangle 2"/>
          <p:cNvSpPr>
            <a:spLocks noGrp="1" noChangeArrowheads="1"/>
          </p:cNvSpPr>
          <p:nvPr>
            <p:ph type="title" idx="4294967295"/>
          </p:nvPr>
        </p:nvSpPr>
        <p:spPr bwMode="gray">
          <a:xfrm>
            <a:off x="338138" y="542925"/>
            <a:ext cx="6869112" cy="365125"/>
          </a:xfrm>
        </p:spPr>
        <p:txBody>
          <a:bodyPr/>
          <a:lstStyle/>
          <a:p>
            <a:pPr eaLnBrk="1" hangingPunct="1">
              <a:defRPr/>
            </a:pPr>
            <a:r>
              <a:rPr lang="zh-CN" altLang="en-US" sz="2400" dirty="0" smtClean="0">
                <a:latin typeface="楷体_GB2312" pitchFamily="49" charset="-122"/>
                <a:ea typeface="楷体_GB2312" pitchFamily="49" charset="-122"/>
              </a:rPr>
              <a:t> 目 录</a:t>
            </a:r>
          </a:p>
        </p:txBody>
      </p:sp>
      <p:grpSp>
        <p:nvGrpSpPr>
          <p:cNvPr id="6" name="Group 3"/>
          <p:cNvGrpSpPr>
            <a:grpSpLocks/>
          </p:cNvGrpSpPr>
          <p:nvPr/>
        </p:nvGrpSpPr>
        <p:grpSpPr bwMode="auto">
          <a:xfrm>
            <a:off x="714348" y="1428736"/>
            <a:ext cx="7816850" cy="404812"/>
            <a:chOff x="228" y="951"/>
            <a:chExt cx="5317" cy="461"/>
          </a:xfrm>
        </p:grpSpPr>
        <p:sp>
          <p:nvSpPr>
            <p:cNvPr id="5149" name="AutoShape 4"/>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1" name="Rectangle 5"/>
            <p:cNvSpPr>
              <a:spLocks noChangeArrowheads="1"/>
            </p:cNvSpPr>
            <p:nvPr/>
          </p:nvSpPr>
          <p:spPr bwMode="grayWhite">
            <a:xfrm>
              <a:off x="485"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a:solidFill>
                    <a:schemeClr val="tx2">
                      <a:lumMod val="40000"/>
                      <a:lumOff val="60000"/>
                    </a:schemeClr>
                  </a:solidFill>
                  <a:effectLst>
                    <a:outerShdw blurRad="38100" dist="38100" dir="2700000" algn="tl">
                      <a:srgbClr val="000000"/>
                    </a:outerShdw>
                  </a:effectLst>
                  <a:latin typeface="STKaiti" pitchFamily="2" charset="-122"/>
                  <a:ea typeface="STKaiti" pitchFamily="2" charset="-122"/>
                </a:rPr>
                <a:t>一、</a:t>
              </a:r>
              <a:r>
                <a:rPr lang="zh-CN" altLang="en-US" b="1" dirty="0" smtClean="0">
                  <a:solidFill>
                    <a:schemeClr val="tx2">
                      <a:lumMod val="40000"/>
                      <a:lumOff val="60000"/>
                    </a:schemeClr>
                  </a:solidFill>
                  <a:effectLst>
                    <a:outerShdw blurRad="38100" dist="38100" dir="2700000" algn="tl">
                      <a:srgbClr val="000000"/>
                    </a:outerShdw>
                  </a:effectLst>
                  <a:latin typeface="STKaiti" pitchFamily="2" charset="-122"/>
                  <a:ea typeface="STKaiti" pitchFamily="2" charset="-122"/>
                </a:rPr>
                <a:t>风电发展现状</a:t>
              </a:r>
              <a:r>
                <a:rPr lang="zh-CN" altLang="en-US" b="1" dirty="0">
                  <a:solidFill>
                    <a:schemeClr val="tx2">
                      <a:lumMod val="40000"/>
                      <a:lumOff val="60000"/>
                    </a:schemeClr>
                  </a:solidFill>
                  <a:effectLst>
                    <a:outerShdw blurRad="38100" dist="38100" dir="2700000" algn="tl">
                      <a:srgbClr val="000000"/>
                    </a:outerShdw>
                  </a:effectLst>
                  <a:latin typeface="STKaiti" pitchFamily="2" charset="-122"/>
                  <a:ea typeface="STKaiti" pitchFamily="2" charset="-122"/>
                </a:rPr>
                <a:t>与展望</a:t>
              </a:r>
            </a:p>
          </p:txBody>
        </p:sp>
      </p:grpSp>
      <p:grpSp>
        <p:nvGrpSpPr>
          <p:cNvPr id="7" name="Group 6"/>
          <p:cNvGrpSpPr>
            <a:grpSpLocks/>
          </p:cNvGrpSpPr>
          <p:nvPr/>
        </p:nvGrpSpPr>
        <p:grpSpPr bwMode="auto">
          <a:xfrm>
            <a:off x="714348" y="2071678"/>
            <a:ext cx="7804150" cy="404813"/>
            <a:chOff x="228" y="951"/>
            <a:chExt cx="5308" cy="461"/>
          </a:xfrm>
        </p:grpSpPr>
        <p:sp>
          <p:nvSpPr>
            <p:cNvPr id="5147" name="AutoShape 7"/>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2" name="Rectangle 8"/>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a:solidFill>
                    <a:schemeClr val="bg1"/>
                  </a:solidFill>
                  <a:effectLst>
                    <a:outerShdw blurRad="38100" dist="38100" dir="2700000" algn="tl">
                      <a:srgbClr val="000000"/>
                    </a:outerShdw>
                  </a:effectLst>
                  <a:latin typeface="STKaiti" pitchFamily="2" charset="-122"/>
                  <a:ea typeface="STKaiti" pitchFamily="2" charset="-122"/>
                </a:rPr>
                <a:t>        </a:t>
              </a:r>
              <a:r>
                <a:rPr lang="en-US" altLang="zh-CN" b="1" dirty="0">
                  <a:solidFill>
                    <a:schemeClr val="bg1"/>
                  </a:solidFill>
                  <a:effectLst>
                    <a:outerShdw blurRad="38100" dist="38100" dir="2700000" algn="tl">
                      <a:srgbClr val="000000"/>
                    </a:outerShdw>
                  </a:effectLst>
                  <a:latin typeface="STKaiti" pitchFamily="2" charset="-122"/>
                  <a:ea typeface="STKaiti" pitchFamily="2" charset="-122"/>
                </a:rPr>
                <a:t>1.   </a:t>
              </a:r>
              <a:r>
                <a:rPr lang="zh-CN" altLang="en-US" b="1" dirty="0">
                  <a:solidFill>
                    <a:schemeClr val="bg1"/>
                  </a:solidFill>
                  <a:effectLst>
                    <a:outerShdw blurRad="38100" dist="38100" dir="2700000" algn="tl">
                      <a:srgbClr val="000000"/>
                    </a:outerShdw>
                  </a:effectLst>
                  <a:latin typeface="楷体_GB2312" pitchFamily="49" charset="-122"/>
                  <a:ea typeface="楷体_GB2312" pitchFamily="49" charset="-122"/>
                </a:rPr>
                <a:t>前言</a:t>
              </a:r>
              <a:endParaRPr lang="en-US" altLang="zh-TW" b="1" dirty="0">
                <a:solidFill>
                  <a:schemeClr val="bg1"/>
                </a:solidFill>
                <a:effectLst>
                  <a:outerShdw blurRad="38100" dist="38100" dir="2700000" algn="tl">
                    <a:srgbClr val="000000"/>
                  </a:outerShdw>
                </a:effectLst>
                <a:latin typeface="楷体_GB2312" pitchFamily="49" charset="-122"/>
                <a:ea typeface="楷体_GB2312" pitchFamily="49" charset="-122"/>
              </a:endParaRPr>
            </a:p>
          </p:txBody>
        </p:sp>
      </p:grpSp>
      <p:grpSp>
        <p:nvGrpSpPr>
          <p:cNvPr id="8" name="Group 9"/>
          <p:cNvGrpSpPr>
            <a:grpSpLocks/>
          </p:cNvGrpSpPr>
          <p:nvPr/>
        </p:nvGrpSpPr>
        <p:grpSpPr bwMode="auto">
          <a:xfrm>
            <a:off x="714348" y="2786058"/>
            <a:ext cx="7804150" cy="404812"/>
            <a:chOff x="228" y="951"/>
            <a:chExt cx="5308" cy="461"/>
          </a:xfrm>
        </p:grpSpPr>
        <p:sp>
          <p:nvSpPr>
            <p:cNvPr id="5145" name="AutoShape 10"/>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3" name="Rectangle 11"/>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a:solidFill>
                    <a:schemeClr val="bg1"/>
                  </a:solidFill>
                  <a:effectLst>
                    <a:outerShdw blurRad="38100" dist="38100" dir="2700000" algn="tl">
                      <a:srgbClr val="000000"/>
                    </a:outerShdw>
                  </a:effectLst>
                  <a:latin typeface="STKaiti" pitchFamily="2" charset="-122"/>
                  <a:ea typeface="STKaiti" pitchFamily="2" charset="-122"/>
                </a:rPr>
                <a:t>        </a:t>
              </a:r>
              <a:r>
                <a:rPr lang="en-US" altLang="zh-CN" b="1" dirty="0">
                  <a:solidFill>
                    <a:schemeClr val="bg1"/>
                  </a:solidFill>
                  <a:effectLst>
                    <a:outerShdw blurRad="38100" dist="38100" dir="2700000" algn="tl">
                      <a:srgbClr val="000000"/>
                    </a:outerShdw>
                  </a:effectLst>
                  <a:latin typeface="STKaiti" pitchFamily="2" charset="-122"/>
                  <a:ea typeface="STKaiti" pitchFamily="2" charset="-122"/>
                </a:rPr>
                <a:t>2.   </a:t>
              </a:r>
              <a:r>
                <a:rPr lang="en-US" altLang="zh-CN" b="1" dirty="0" smtClean="0">
                  <a:solidFill>
                    <a:schemeClr val="bg1"/>
                  </a:solidFill>
                  <a:effectLst>
                    <a:outerShdw blurRad="38100" dist="38100" dir="2700000" algn="tl">
                      <a:srgbClr val="000000"/>
                    </a:outerShdw>
                  </a:effectLst>
                  <a:latin typeface="STKaiti" pitchFamily="2" charset="-122"/>
                  <a:ea typeface="STKaiti" pitchFamily="2" charset="-122"/>
                </a:rPr>
                <a:t>2013</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年全球风电发展状况</a:t>
              </a:r>
              <a:endParaRPr lang="en-US" altLang="zh-CN"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9" name="Group 15"/>
          <p:cNvGrpSpPr>
            <a:grpSpLocks/>
          </p:cNvGrpSpPr>
          <p:nvPr/>
        </p:nvGrpSpPr>
        <p:grpSpPr bwMode="auto">
          <a:xfrm>
            <a:off x="714348" y="3571876"/>
            <a:ext cx="7804150" cy="404813"/>
            <a:chOff x="228" y="951"/>
            <a:chExt cx="5308" cy="461"/>
          </a:xfrm>
        </p:grpSpPr>
        <p:sp>
          <p:nvSpPr>
            <p:cNvPr id="5143"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4" name="Rectangle 17"/>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a:solidFill>
                    <a:schemeClr val="bg1"/>
                  </a:solidFill>
                  <a:effectLst>
                    <a:outerShdw blurRad="38100" dist="38100" dir="2700000" algn="tl">
                      <a:srgbClr val="000000"/>
                    </a:outerShdw>
                  </a:effectLst>
                  <a:latin typeface="STKaiti" pitchFamily="2" charset="-122"/>
                  <a:ea typeface="STKaiti" pitchFamily="2" charset="-122"/>
                </a:rPr>
                <a:t>        </a:t>
              </a:r>
              <a:r>
                <a:rPr lang="en-US" altLang="zh-CN" b="1" dirty="0">
                  <a:solidFill>
                    <a:schemeClr val="bg1"/>
                  </a:solidFill>
                  <a:effectLst>
                    <a:outerShdw blurRad="38100" dist="38100" dir="2700000" algn="tl">
                      <a:srgbClr val="000000"/>
                    </a:outerShdw>
                  </a:effectLst>
                  <a:latin typeface="STKaiti" pitchFamily="2" charset="-122"/>
                  <a:ea typeface="STKaiti" pitchFamily="2" charset="-122"/>
                </a:rPr>
                <a:t>3.   </a:t>
              </a:r>
              <a:r>
                <a:rPr lang="en-US" altLang="zh-CN" b="1" dirty="0" smtClean="0">
                  <a:solidFill>
                    <a:schemeClr val="bg1"/>
                  </a:solidFill>
                  <a:effectLst>
                    <a:outerShdw blurRad="38100" dist="38100" dir="2700000" algn="tl">
                      <a:srgbClr val="000000"/>
                    </a:outerShdw>
                  </a:effectLst>
                  <a:latin typeface="STKaiti" pitchFamily="2" charset="-122"/>
                  <a:ea typeface="STKaiti" pitchFamily="2" charset="-122"/>
                </a:rPr>
                <a:t>2013</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年中国风电发展状况</a:t>
              </a:r>
              <a:endParaRPr lang="en-US" altLang="zh-TW"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10" name="Group 15"/>
          <p:cNvGrpSpPr>
            <a:grpSpLocks/>
          </p:cNvGrpSpPr>
          <p:nvPr/>
        </p:nvGrpSpPr>
        <p:grpSpPr bwMode="auto">
          <a:xfrm>
            <a:off x="714348" y="4357694"/>
            <a:ext cx="7804150" cy="404813"/>
            <a:chOff x="228" y="951"/>
            <a:chExt cx="5308" cy="461"/>
          </a:xfrm>
        </p:grpSpPr>
        <p:sp>
          <p:nvSpPr>
            <p:cNvPr id="5141"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5" name="Rectangle 17"/>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a:solidFill>
                    <a:schemeClr val="bg1"/>
                  </a:solidFill>
                  <a:effectLst>
                    <a:outerShdw blurRad="38100" dist="38100" dir="2700000" algn="tl">
                      <a:srgbClr val="000000"/>
                    </a:outerShdw>
                  </a:effectLst>
                  <a:latin typeface="楷体_GB2312" pitchFamily="49" charset="-122"/>
                  <a:ea typeface="楷体_GB2312" pitchFamily="49" charset="-122"/>
                </a:rPr>
                <a:t>    </a:t>
              </a:r>
              <a:r>
                <a:rPr lang="en-US" altLang="zh-CN" b="1" dirty="0">
                  <a:solidFill>
                    <a:schemeClr val="bg1"/>
                  </a:solidFill>
                  <a:effectLst>
                    <a:outerShdw blurRad="38100" dist="38100" dir="2700000" algn="tl">
                      <a:srgbClr val="000000"/>
                    </a:outerShdw>
                  </a:effectLst>
                  <a:latin typeface="楷体_GB2312" pitchFamily="49" charset="-122"/>
                  <a:ea typeface="楷体_GB2312" pitchFamily="49" charset="-122"/>
                </a:rPr>
                <a:t>4.</a:t>
              </a:r>
              <a:r>
                <a:rPr lang="zh-CN" altLang="en-US" b="1" dirty="0">
                  <a:solidFill>
                    <a:schemeClr val="bg1"/>
                  </a:solidFill>
                  <a:effectLst>
                    <a:outerShdw blurRad="38100" dist="38100" dir="2700000" algn="tl">
                      <a:srgbClr val="000000"/>
                    </a:outerShdw>
                  </a:effectLst>
                  <a:latin typeface="楷体_GB2312" pitchFamily="49" charset="-122"/>
                  <a:ea typeface="楷体_GB2312" pitchFamily="49" charset="-122"/>
                </a:rPr>
                <a:t> 中国可再生能源及风电发展展望 </a:t>
              </a:r>
              <a:endParaRPr lang="en-US" altLang="zh-TW" b="1" dirty="0">
                <a:solidFill>
                  <a:schemeClr val="bg1"/>
                </a:solidFill>
                <a:effectLst>
                  <a:outerShdw blurRad="38100" dist="38100" dir="2700000" algn="tl">
                    <a:srgbClr val="000000"/>
                  </a:outerShdw>
                </a:effectLst>
                <a:latin typeface="楷体_GB2312" pitchFamily="49" charset="-122"/>
                <a:ea typeface="楷体_GB2312" pitchFamily="49" charset="-122"/>
              </a:endParaRPr>
            </a:p>
          </p:txBody>
        </p:sp>
      </p:grpSp>
      <p:grpSp>
        <p:nvGrpSpPr>
          <p:cNvPr id="11" name="Group 6"/>
          <p:cNvGrpSpPr>
            <a:grpSpLocks/>
          </p:cNvGrpSpPr>
          <p:nvPr/>
        </p:nvGrpSpPr>
        <p:grpSpPr bwMode="auto">
          <a:xfrm>
            <a:off x="714348" y="5143512"/>
            <a:ext cx="7804150" cy="404812"/>
            <a:chOff x="228" y="951"/>
            <a:chExt cx="5308" cy="461"/>
          </a:xfrm>
        </p:grpSpPr>
        <p:sp>
          <p:nvSpPr>
            <p:cNvPr id="5139" name="AutoShape 7"/>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4" name="Rectangle 8"/>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a:solidFill>
                    <a:schemeClr val="bg1"/>
                  </a:solidFill>
                  <a:effectLst>
                    <a:outerShdw blurRad="38100" dist="38100" dir="2700000" algn="tl">
                      <a:srgbClr val="000000"/>
                    </a:outerShdw>
                  </a:effectLst>
                  <a:latin typeface="STKaiti" pitchFamily="2" charset="-122"/>
                  <a:ea typeface="STKaiti" pitchFamily="2" charset="-122"/>
                </a:rPr>
                <a:t> </a:t>
              </a:r>
              <a:endParaRPr lang="en-US" altLang="zh-TW" b="1">
                <a:solidFill>
                  <a:schemeClr val="bg1"/>
                </a:solidFill>
                <a:effectLst>
                  <a:outerShdw blurRad="38100" dist="38100" dir="2700000" algn="tl">
                    <a:srgbClr val="000000"/>
                  </a:outerShdw>
                </a:effectLst>
                <a:latin typeface="楷体_GB2312" pitchFamily="49" charset="-122"/>
                <a:ea typeface="楷体_GB2312" pitchFamily="49"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内容占位符 2"/>
          <p:cNvSpPr>
            <a:spLocks noGrp="1"/>
          </p:cNvSpPr>
          <p:nvPr>
            <p:ph idx="4294967295"/>
          </p:nvPr>
        </p:nvSpPr>
        <p:spPr>
          <a:xfrm>
            <a:off x="714375" y="1928813"/>
            <a:ext cx="8001000" cy="4286250"/>
          </a:xfrm>
        </p:spPr>
        <p:txBody>
          <a:bodyPr/>
          <a:lstStyle/>
          <a:p>
            <a:endParaRPr lang="zh-CN" altLang="en-US" sz="1600" dirty="0" smtClean="0">
              <a:latin typeface="楷体_GB2312" pitchFamily="49" charset="-122"/>
              <a:ea typeface="楷体_GB2312" pitchFamily="49" charset="-122"/>
            </a:endParaRPr>
          </a:p>
          <a:p>
            <a:r>
              <a:rPr lang="zh-CN" altLang="en-US" b="1" dirty="0" smtClean="0">
                <a:latin typeface="楷体_GB2312" pitchFamily="49" charset="-122"/>
                <a:ea typeface="楷体_GB2312" pitchFamily="49" charset="-122"/>
              </a:rPr>
              <a:t>能源是经济和社会发展的重要基础，也是温室气体排放的主要来源。</a:t>
            </a:r>
          </a:p>
          <a:p>
            <a:r>
              <a:rPr lang="zh-CN" altLang="en-US" b="1" dirty="0" smtClean="0">
                <a:latin typeface="楷体_GB2312" pitchFamily="49" charset="-122"/>
                <a:ea typeface="楷体_GB2312" pitchFamily="49" charset="-122"/>
              </a:rPr>
              <a:t>工业革命以来，世界能源消费急剧增长，人类的物质生活极大改善。</a:t>
            </a:r>
            <a:endParaRPr lang="en-US" altLang="zh-CN" b="1" dirty="0" smtClean="0">
              <a:latin typeface="楷体_GB2312" pitchFamily="49" charset="-122"/>
              <a:ea typeface="楷体_GB2312" pitchFamily="49" charset="-122"/>
            </a:endParaRPr>
          </a:p>
          <a:p>
            <a:r>
              <a:rPr lang="zh-CN" altLang="en-US" b="1" dirty="0" smtClean="0">
                <a:latin typeface="楷体_GB2312" pitchFamily="49" charset="-122"/>
                <a:ea typeface="楷体_GB2312" pitchFamily="49" charset="-122"/>
              </a:rPr>
              <a:t>煤炭、石油等化石能源（不可再生）资源消耗迅速，人类社会的可持续发展受到威胁 。可再生能源为人类社会的持续发展提供了保障。</a:t>
            </a:r>
            <a:endParaRPr lang="en-US" altLang="zh-CN" b="1" dirty="0" smtClean="0">
              <a:latin typeface="楷体_GB2312" pitchFamily="49" charset="-122"/>
              <a:ea typeface="楷体_GB2312" pitchFamily="49" charset="-122"/>
            </a:endParaRPr>
          </a:p>
          <a:p>
            <a:r>
              <a:rPr lang="zh-CN" altLang="en-US" b="1" dirty="0" smtClean="0">
                <a:latin typeface="楷体_GB2312" pitchFamily="49" charset="-122"/>
                <a:ea typeface="楷体_GB2312" pitchFamily="49" charset="-122"/>
              </a:rPr>
              <a:t>温室气体排放导致日益严峻的全球气候变化 </a:t>
            </a:r>
            <a:r>
              <a:rPr lang="en-US" altLang="zh-CN" b="1" dirty="0" smtClean="0">
                <a:latin typeface="楷体_GB2312" pitchFamily="49" charset="-122"/>
                <a:ea typeface="楷体_GB2312" pitchFamily="49" charset="-122"/>
              </a:rPr>
              <a:t>-- </a:t>
            </a:r>
            <a:r>
              <a:rPr lang="zh-CN" altLang="en-US" b="1" dirty="0" smtClean="0">
                <a:latin typeface="楷体_GB2312" pitchFamily="49" charset="-122"/>
                <a:ea typeface="楷体_GB2312" pitchFamily="49" charset="-122"/>
              </a:rPr>
              <a:t>灾难性的气候变化。</a:t>
            </a:r>
            <a:endParaRPr lang="zh-CN" altLang="en-US" b="1" dirty="0" smtClean="0">
              <a:ea typeface="宋体" pitchFamily="2" charset="-122"/>
            </a:endParaRPr>
          </a:p>
        </p:txBody>
      </p:sp>
      <p:sp>
        <p:nvSpPr>
          <p:cNvPr id="614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76836DA0-0BD2-4565-92CC-CC5EDCF9A03C}" type="slidenum">
              <a:rPr lang="zh-CN" altLang="en-US" sz="1000"/>
              <a:pPr algn="r" eaLnBrk="0" hangingPunct="0"/>
              <a:t>4</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一、风电发展现状与展望</a:t>
            </a:r>
            <a:endParaRPr lang="en-US" altLang="zh-CN" sz="2000" dirty="0" smtClean="0">
              <a:latin typeface="楷体_GB2312" pitchFamily="49" charset="-122"/>
              <a:ea typeface="楷体_GB2312" pitchFamily="49" charset="-122"/>
            </a:endParaRPr>
          </a:p>
        </p:txBody>
      </p:sp>
      <p:sp>
        <p:nvSpPr>
          <p:cNvPr id="6149" name="标题 1"/>
          <p:cNvSpPr txBox="1">
            <a:spLocks/>
          </p:cNvSpPr>
          <p:nvPr/>
        </p:nvSpPr>
        <p:spPr bwMode="auto">
          <a:xfrm>
            <a:off x="428625" y="1285875"/>
            <a:ext cx="7658100" cy="569913"/>
          </a:xfrm>
          <a:prstGeom prst="rect">
            <a:avLst/>
          </a:prstGeom>
          <a:noFill/>
          <a:ln w="9525">
            <a:noFill/>
            <a:miter lim="800000"/>
            <a:headEnd/>
            <a:tailEnd/>
          </a:ln>
        </p:spPr>
        <p:txBody>
          <a:bodyPr anchor="ctr"/>
          <a:lstStyle/>
          <a:p>
            <a:r>
              <a:rPr lang="zh-CN" altLang="en-US" sz="2400" b="1">
                <a:latin typeface="楷体_GB2312" pitchFamily="49" charset="-122"/>
                <a:ea typeface="楷体_GB2312" pitchFamily="49" charset="-122"/>
              </a:rPr>
              <a:t> </a:t>
            </a:r>
            <a:r>
              <a:rPr lang="en-US" altLang="zh-CN" sz="2400" b="1">
                <a:solidFill>
                  <a:srgbClr val="CC0000"/>
                </a:solidFill>
                <a:latin typeface="楷体_GB2312" pitchFamily="49" charset="-122"/>
                <a:ea typeface="楷体_GB2312" pitchFamily="49" charset="-122"/>
              </a:rPr>
              <a:t>1</a:t>
            </a:r>
            <a:r>
              <a:rPr lang="zh-CN" altLang="en-US" sz="2400" b="1">
                <a:solidFill>
                  <a:srgbClr val="CC0000"/>
                </a:solidFill>
                <a:latin typeface="楷体_GB2312" pitchFamily="49" charset="-122"/>
                <a:ea typeface="楷体_GB2312" pitchFamily="49" charset="-122"/>
              </a:rPr>
              <a:t>、前言：能源给我们带来的利与弊</a:t>
            </a:r>
            <a:endParaRPr lang="en-US" altLang="zh-CN" sz="2400" b="1">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内容占位符 2"/>
          <p:cNvSpPr>
            <a:spLocks noGrp="1"/>
          </p:cNvSpPr>
          <p:nvPr>
            <p:ph idx="4294967295"/>
          </p:nvPr>
        </p:nvSpPr>
        <p:spPr>
          <a:xfrm>
            <a:off x="642938" y="1928813"/>
            <a:ext cx="8001000" cy="4286269"/>
          </a:xfrm>
        </p:spPr>
        <p:txBody>
          <a:bodyPr/>
          <a:lstStyle/>
          <a:p>
            <a:endParaRPr lang="zh-CN" altLang="en-US" sz="1600" dirty="0" smtClean="0">
              <a:latin typeface="楷体_GB2312" pitchFamily="49" charset="-122"/>
              <a:ea typeface="楷体_GB2312" pitchFamily="49" charset="-122"/>
            </a:endParaRPr>
          </a:p>
          <a:p>
            <a:pPr>
              <a:lnSpc>
                <a:spcPct val="125000"/>
              </a:lnSpc>
              <a:spcBef>
                <a:spcPct val="0"/>
              </a:spcBef>
            </a:pPr>
            <a:r>
              <a:rPr lang="zh-CN" altLang="en-US" b="1" dirty="0" smtClean="0">
                <a:latin typeface="Times New Roman" pitchFamily="18" charset="0"/>
                <a:ea typeface="楷体_GB2312" pitchFamily="49" charset="-122"/>
              </a:rPr>
              <a:t>通过抑制温室气体排放的增长， 把大气中温室气体长期浓度控制在</a:t>
            </a:r>
            <a:r>
              <a:rPr lang="en-US" altLang="zh-CN" b="1" dirty="0" smtClean="0">
                <a:latin typeface="Times New Roman" pitchFamily="18" charset="0"/>
                <a:ea typeface="楷体_GB2312" pitchFamily="49" charset="-122"/>
              </a:rPr>
              <a:t>450ppm</a:t>
            </a:r>
            <a:r>
              <a:rPr lang="zh-CN" altLang="en-US" b="1" dirty="0" smtClean="0">
                <a:latin typeface="Times New Roman" pitchFamily="18" charset="0"/>
                <a:ea typeface="楷体_GB2312" pitchFamily="49" charset="-122"/>
              </a:rPr>
              <a:t>二氧化碳当量，在全球范围内得到了广泛的支持。这为能源转型带来一个很小，但却是前所未有的发展机遇 </a:t>
            </a:r>
            <a:r>
              <a:rPr lang="en-US" altLang="zh-CN" b="1" dirty="0" smtClean="0">
                <a:latin typeface="Times New Roman" pitchFamily="18" charset="0"/>
                <a:ea typeface="楷体_GB2312" pitchFamily="49" charset="-122"/>
              </a:rPr>
              <a:t>---</a:t>
            </a:r>
            <a:r>
              <a:rPr lang="zh-CN" altLang="en-US" b="1" dirty="0" smtClean="0">
                <a:latin typeface="Times New Roman" pitchFamily="18" charset="0"/>
                <a:ea typeface="楷体_GB2312" pitchFamily="49" charset="-122"/>
              </a:rPr>
              <a:t> 各国政府在低碳技上投资加大。</a:t>
            </a:r>
            <a:endParaRPr lang="en-US" altLang="zh-CN" b="1" dirty="0" smtClean="0">
              <a:latin typeface="Times New Roman" pitchFamily="18" charset="0"/>
              <a:ea typeface="楷体_GB2312" pitchFamily="49" charset="-122"/>
            </a:endParaRPr>
          </a:p>
          <a:p>
            <a:pPr>
              <a:lnSpc>
                <a:spcPct val="125000"/>
              </a:lnSpc>
              <a:spcBef>
                <a:spcPts val="1200"/>
              </a:spcBef>
            </a:pPr>
            <a:r>
              <a:rPr lang="zh-CN" altLang="en-US" b="1" dirty="0" smtClean="0">
                <a:latin typeface="Times New Roman" pitchFamily="18" charset="0"/>
                <a:ea typeface="楷体_GB2312" pitchFamily="49" charset="-122"/>
              </a:rPr>
              <a:t>风力发电已成为目前世界上公认的最接近商业化，最具有市场竞争力的可再生能源。</a:t>
            </a:r>
            <a:endParaRPr lang="zh-CN" altLang="en-US" sz="2200" b="1" dirty="0" smtClean="0">
              <a:latin typeface="Times New Roman" pitchFamily="18" charset="0"/>
              <a:ea typeface="楷体_GB2312" pitchFamily="49" charset="-122"/>
            </a:endParaRPr>
          </a:p>
        </p:txBody>
      </p:sp>
      <p:sp>
        <p:nvSpPr>
          <p:cNvPr id="8195"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3E7744D4-589B-4D99-8240-DAA9EDD2FCF9}" type="slidenum">
              <a:rPr lang="zh-CN" altLang="en-US" sz="1000"/>
              <a:pPr algn="r" eaLnBrk="0" hangingPunct="0"/>
              <a:t>5</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一、风电发展现状与展望</a:t>
            </a:r>
          </a:p>
        </p:txBody>
      </p:sp>
      <p:sp>
        <p:nvSpPr>
          <p:cNvPr id="8197" name="标题 1"/>
          <p:cNvSpPr txBox="1">
            <a:spLocks/>
          </p:cNvSpPr>
          <p:nvPr/>
        </p:nvSpPr>
        <p:spPr bwMode="auto">
          <a:xfrm>
            <a:off x="500063" y="1285875"/>
            <a:ext cx="7658100" cy="569913"/>
          </a:xfrm>
          <a:prstGeom prst="rect">
            <a:avLst/>
          </a:prstGeom>
          <a:noFill/>
          <a:ln w="9525">
            <a:noFill/>
            <a:miter lim="800000"/>
            <a:headEnd/>
            <a:tailEnd/>
          </a:ln>
        </p:spPr>
        <p:txBody>
          <a:bodyPr anchor="ctr"/>
          <a:lstStyle/>
          <a:p>
            <a:r>
              <a:rPr lang="zh-CN" altLang="en-US" sz="2400" b="1">
                <a:latin typeface="楷体_GB2312" pitchFamily="49" charset="-122"/>
                <a:ea typeface="楷体_GB2312" pitchFamily="49" charset="-122"/>
              </a:rPr>
              <a:t> </a:t>
            </a:r>
            <a:r>
              <a:rPr lang="en-US" altLang="zh-CN" sz="2200" b="1">
                <a:solidFill>
                  <a:srgbClr val="CC0000"/>
                </a:solidFill>
                <a:latin typeface="楷体_GB2312" pitchFamily="49" charset="-122"/>
                <a:ea typeface="楷体_GB2312" pitchFamily="49" charset="-122"/>
              </a:rPr>
              <a:t>1</a:t>
            </a:r>
            <a:r>
              <a:rPr lang="zh-CN" altLang="en-US" sz="2200" b="1">
                <a:solidFill>
                  <a:srgbClr val="CC0000"/>
                </a:solidFill>
                <a:latin typeface="楷体_GB2312" pitchFamily="49" charset="-122"/>
                <a:ea typeface="楷体_GB2312" pitchFamily="49" charset="-122"/>
              </a:rPr>
              <a:t>、前言：能源转型给风力发电带来的发展机遇</a:t>
            </a:r>
            <a:endParaRPr lang="en-US" altLang="zh-CN" sz="2200">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785786" y="1928812"/>
            <a:ext cx="8001000" cy="4572022"/>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ct val="0"/>
              </a:spcBef>
              <a:spcAft>
                <a:spcPts val="600"/>
              </a:spcAft>
              <a:buFont typeface="Wingdings" pitchFamily="2" charset="2"/>
              <a:buNone/>
            </a:pPr>
            <a:r>
              <a:rPr lang="zh-CN" altLang="en-US" sz="1800" b="1" dirty="0" smtClean="0">
                <a:solidFill>
                  <a:schemeClr val="tx2"/>
                </a:solidFill>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根据全球风能理事会（</a:t>
            </a:r>
            <a:r>
              <a:rPr lang="en-US" altLang="zh-CN" b="1" dirty="0" smtClean="0">
                <a:latin typeface="Arial Rounded MT Bold" pitchFamily="34" charset="0"/>
                <a:ea typeface="楷体_GB2312" pitchFamily="49" charset="-122"/>
              </a:rPr>
              <a:t>GWEC</a:t>
            </a:r>
            <a:r>
              <a:rPr lang="zh-CN" altLang="en-US" b="1" dirty="0" smtClean="0">
                <a:latin typeface="Arial Rounded MT Bold" pitchFamily="34" charset="0"/>
                <a:ea typeface="楷体_GB2312" pitchFamily="49" charset="-122"/>
              </a:rPr>
              <a:t>）的统计</a:t>
            </a:r>
            <a:r>
              <a:rPr lang="en-US" altLang="zh-CN" b="1" dirty="0" smtClean="0">
                <a:latin typeface="Arial Rounded MT Bold" pitchFamily="34" charset="0"/>
                <a:ea typeface="楷体_GB2312" pitchFamily="49" charset="-122"/>
              </a:rPr>
              <a:t>:</a:t>
            </a:r>
          </a:p>
          <a:p>
            <a:pPr>
              <a:spcBef>
                <a:spcPts val="1200"/>
              </a:spcBef>
              <a:buFont typeface="Wingdings" pitchFamily="2" charset="2"/>
              <a:buNone/>
            </a:pPr>
            <a:r>
              <a:rPr lang="en-US" altLang="zh-CN" b="1" dirty="0" smtClean="0">
                <a:latin typeface="楷体_GB2312" pitchFamily="49" charset="-122"/>
                <a:ea typeface="楷体_GB2312" pitchFamily="49" charset="-122"/>
              </a:rPr>
              <a:t>    </a:t>
            </a:r>
            <a:r>
              <a:rPr lang="en-US" altLang="zh-CN" b="1" dirty="0" smtClean="0">
                <a:latin typeface="Arial Rounded MT Bold" pitchFamily="34" charset="0"/>
                <a:ea typeface="楷体_GB2312" pitchFamily="49" charset="-122"/>
              </a:rPr>
              <a:t>2013</a:t>
            </a:r>
            <a:r>
              <a:rPr lang="zh-CN" altLang="en-US" b="1" dirty="0" smtClean="0">
                <a:latin typeface="Arial Rounded MT Bold" pitchFamily="34" charset="0"/>
                <a:ea typeface="楷体_GB2312" pitchFamily="49" charset="-122"/>
              </a:rPr>
              <a:t>年，全球  ：</a:t>
            </a:r>
            <a:endParaRPr lang="en-US" altLang="zh-CN" b="1" dirty="0" smtClean="0">
              <a:latin typeface="Arial Rounded MT Bold" pitchFamily="34" charset="0"/>
              <a:ea typeface="楷体_GB2312" pitchFamily="49" charset="-122"/>
            </a:endParaRPr>
          </a:p>
          <a:p>
            <a:pPr>
              <a:spcBef>
                <a:spcPts val="1200"/>
              </a:spcBef>
              <a:buFont typeface="Wingdings" pitchFamily="2" charset="2"/>
              <a:buNone/>
            </a:pPr>
            <a:r>
              <a:rPr lang="zh-CN" altLang="en-US" b="1" dirty="0" smtClean="0">
                <a:latin typeface="Arial Rounded MT Bold" pitchFamily="34" charset="0"/>
                <a:ea typeface="楷体_GB2312" pitchFamily="49" charset="-122"/>
              </a:rPr>
              <a:t>                  </a:t>
            </a:r>
            <a:r>
              <a:rPr lang="zh-CN" altLang="en-US" b="1" dirty="0" smtClean="0">
                <a:solidFill>
                  <a:srgbClr val="FF0000"/>
                </a:solidFill>
                <a:latin typeface="Arial Rounded MT Bold" pitchFamily="34" charset="0"/>
                <a:ea typeface="楷体_GB2312" pitchFamily="49" charset="-122"/>
              </a:rPr>
              <a:t>新增装机  </a:t>
            </a:r>
            <a:r>
              <a:rPr lang="en-US" altLang="zh-CN" b="1" dirty="0" smtClean="0">
                <a:solidFill>
                  <a:srgbClr val="FF0000"/>
                </a:solidFill>
                <a:latin typeface="Arial Rounded MT Bold" pitchFamily="34" charset="0"/>
                <a:ea typeface="楷体_GB2312" pitchFamily="49" charset="-122"/>
              </a:rPr>
              <a:t>3546.7</a:t>
            </a:r>
            <a:r>
              <a:rPr lang="zh-CN" altLang="en-US" b="1" dirty="0" smtClean="0">
                <a:solidFill>
                  <a:srgbClr val="FF0000"/>
                </a:solidFill>
                <a:latin typeface="Arial Rounded MT Bold" pitchFamily="34" charset="0"/>
                <a:ea typeface="楷体_GB2312" pitchFamily="49" charset="-122"/>
              </a:rPr>
              <a:t> 万千瓦（</a:t>
            </a:r>
            <a:r>
              <a:rPr lang="en-US" altLang="zh-CN" b="1" dirty="0" smtClean="0">
                <a:solidFill>
                  <a:srgbClr val="FF0000"/>
                </a:solidFill>
                <a:latin typeface="Arial Rounded MT Bold" pitchFamily="34" charset="0"/>
                <a:ea typeface="楷体_GB2312" pitchFamily="49" charset="-122"/>
              </a:rPr>
              <a:t>35467MW</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200"/>
              </a:spcBef>
              <a:buFont typeface="Wingdings" pitchFamily="2" charset="2"/>
              <a:buNone/>
            </a:pPr>
            <a:r>
              <a:rPr lang="en-US" altLang="zh-CN" b="1" dirty="0" smtClean="0">
                <a:solidFill>
                  <a:srgbClr val="FF0000"/>
                </a:solidFill>
                <a:latin typeface="Arial Rounded MT Bold" pitchFamily="34" charset="0"/>
                <a:ea typeface="楷体_GB2312" pitchFamily="49" charset="-122"/>
              </a:rPr>
              <a:t>                                                  </a:t>
            </a:r>
            <a:r>
              <a:rPr lang="zh-CN" altLang="en-US" b="1" dirty="0" smtClean="0">
                <a:solidFill>
                  <a:srgbClr val="FF0000"/>
                </a:solidFill>
                <a:latin typeface="Arial Rounded MT Bold" pitchFamily="34" charset="0"/>
                <a:ea typeface="楷体_GB2312" pitchFamily="49" charset="-122"/>
              </a:rPr>
              <a:t>比</a:t>
            </a:r>
            <a:r>
              <a:rPr lang="en-US" altLang="zh-CN" b="1" dirty="0" smtClean="0">
                <a:solidFill>
                  <a:srgbClr val="FF0000"/>
                </a:solidFill>
                <a:latin typeface="Arial Rounded MT Bold" pitchFamily="34" charset="0"/>
                <a:ea typeface="楷体_GB2312" pitchFamily="49" charset="-122"/>
              </a:rPr>
              <a:t>2012</a:t>
            </a:r>
            <a:r>
              <a:rPr lang="zh-CN" altLang="en-US" b="1" dirty="0" smtClean="0">
                <a:solidFill>
                  <a:srgbClr val="FF0000"/>
                </a:solidFill>
                <a:latin typeface="Arial Rounded MT Bold" pitchFamily="34" charset="0"/>
                <a:ea typeface="楷体_GB2312" pitchFamily="49" charset="-122"/>
              </a:rPr>
              <a:t>年增长量减少约</a:t>
            </a:r>
            <a:r>
              <a:rPr lang="en-US" altLang="zh-CN" b="1" dirty="0" smtClean="0">
                <a:solidFill>
                  <a:srgbClr val="FF0000"/>
                </a:solidFill>
                <a:latin typeface="Arial Rounded MT Bold" pitchFamily="34" charset="0"/>
                <a:ea typeface="楷体_GB2312" pitchFamily="49" charset="-122"/>
              </a:rPr>
              <a:t>1000</a:t>
            </a:r>
            <a:r>
              <a:rPr lang="zh-CN" altLang="en-US" b="1" dirty="0" smtClean="0">
                <a:solidFill>
                  <a:srgbClr val="FF0000"/>
                </a:solidFill>
                <a:latin typeface="Arial Rounded MT Bold" pitchFamily="34" charset="0"/>
                <a:ea typeface="楷体_GB2312" pitchFamily="49" charset="-122"/>
              </a:rPr>
              <a:t>万千瓦；</a:t>
            </a:r>
            <a:endParaRPr lang="en-US" altLang="zh-CN" b="1" dirty="0" smtClean="0">
              <a:solidFill>
                <a:srgbClr val="FF0000"/>
              </a:solidFill>
              <a:latin typeface="Arial Rounded MT Bold" pitchFamily="34" charset="0"/>
              <a:ea typeface="楷体_GB2312" pitchFamily="49" charset="-122"/>
            </a:endParaRPr>
          </a:p>
          <a:p>
            <a:pPr>
              <a:spcBef>
                <a:spcPts val="3000"/>
              </a:spcBef>
              <a:buFont typeface="Wingdings" pitchFamily="2" charset="2"/>
              <a:buNone/>
            </a:pPr>
            <a:r>
              <a:rPr lang="zh-CN" altLang="en-US" b="1" dirty="0" smtClean="0">
                <a:solidFill>
                  <a:srgbClr val="FF0000"/>
                </a:solidFill>
                <a:latin typeface="Arial Rounded MT Bold" pitchFamily="34" charset="0"/>
                <a:ea typeface="楷体_GB2312" pitchFamily="49" charset="-122"/>
              </a:rPr>
              <a:t>                  累计装机  </a:t>
            </a:r>
            <a:r>
              <a:rPr lang="en-US" altLang="zh-CN" b="1" dirty="0" smtClean="0">
                <a:solidFill>
                  <a:srgbClr val="FF0000"/>
                </a:solidFill>
                <a:latin typeface="Arial Rounded MT Bold" pitchFamily="34" charset="0"/>
                <a:ea typeface="楷体_GB2312" pitchFamily="49" charset="-122"/>
              </a:rPr>
              <a:t>31813.7 </a:t>
            </a:r>
            <a:r>
              <a:rPr lang="zh-CN" altLang="en-US" b="1" dirty="0" smtClean="0">
                <a:solidFill>
                  <a:srgbClr val="FF0000"/>
                </a:solidFill>
                <a:latin typeface="Arial Rounded MT Bold" pitchFamily="34" charset="0"/>
                <a:ea typeface="楷体_GB2312" pitchFamily="49" charset="-122"/>
              </a:rPr>
              <a:t>万千瓦（</a:t>
            </a:r>
            <a:r>
              <a:rPr lang="en-US" altLang="zh-CN" b="1" dirty="0" smtClean="0">
                <a:solidFill>
                  <a:srgbClr val="FF0000"/>
                </a:solidFill>
                <a:latin typeface="Arial Rounded MT Bold" pitchFamily="34" charset="0"/>
                <a:ea typeface="楷体_GB2312" pitchFamily="49" charset="-122"/>
              </a:rPr>
              <a:t>318137MW</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200"/>
              </a:spcBef>
              <a:buFont typeface="Wingdings" pitchFamily="2" charset="2"/>
              <a:buNone/>
            </a:pPr>
            <a:r>
              <a:rPr lang="en-US" altLang="zh-CN" b="1" dirty="0" smtClean="0">
                <a:solidFill>
                  <a:srgbClr val="FF0000"/>
                </a:solidFill>
                <a:latin typeface="Arial Rounded MT Bold" pitchFamily="34" charset="0"/>
                <a:ea typeface="楷体_GB2312" pitchFamily="49" charset="-122"/>
              </a:rPr>
              <a:t>                                                  </a:t>
            </a:r>
            <a:r>
              <a:rPr lang="zh-CN" altLang="en-US" b="1" dirty="0" smtClean="0">
                <a:solidFill>
                  <a:srgbClr val="FF0000"/>
                </a:solidFill>
                <a:latin typeface="Arial Rounded MT Bold" pitchFamily="34" charset="0"/>
                <a:ea typeface="楷体_GB2312" pitchFamily="49" charset="-122"/>
              </a:rPr>
              <a:t>同比增长</a:t>
            </a:r>
            <a:r>
              <a:rPr lang="en-US" altLang="zh-CN" b="1" dirty="0" smtClean="0">
                <a:solidFill>
                  <a:srgbClr val="FF0000"/>
                </a:solidFill>
                <a:latin typeface="Arial Rounded MT Bold" pitchFamily="34" charset="0"/>
                <a:ea typeface="楷体_GB2312" pitchFamily="49" charset="-122"/>
              </a:rPr>
              <a:t>12.4%</a:t>
            </a:r>
            <a:r>
              <a:rPr lang="zh-CN" altLang="en-US" b="1" dirty="0" smtClean="0">
                <a:solidFill>
                  <a:srgbClr val="FF0000"/>
                </a:solidFill>
                <a:latin typeface="Arial Rounded MT Bold" pitchFamily="34" charset="0"/>
                <a:ea typeface="楷体_GB2312" pitchFamily="49" charset="-122"/>
              </a:rPr>
              <a:t>，增幅较去年下降</a:t>
            </a:r>
            <a:r>
              <a:rPr lang="en-US" altLang="zh-CN" b="1" dirty="0" smtClean="0">
                <a:solidFill>
                  <a:srgbClr val="FF0000"/>
                </a:solidFill>
                <a:latin typeface="Arial Rounded MT Bold" pitchFamily="34" charset="0"/>
                <a:ea typeface="楷体_GB2312" pitchFamily="49" charset="-122"/>
              </a:rPr>
              <a:t>6.46%</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2400"/>
              </a:spcBef>
              <a:buFont typeface="Wingdings" pitchFamily="2" charset="2"/>
              <a:buNone/>
            </a:pPr>
            <a:r>
              <a:rPr lang="en-US" altLang="zh-CN" b="1" dirty="0" smtClean="0">
                <a:solidFill>
                  <a:srgbClr val="FF0000"/>
                </a:solidFill>
                <a:latin typeface="Arial Rounded MT Bold" pitchFamily="34" charset="0"/>
                <a:ea typeface="楷体_GB2312" pitchFamily="49" charset="-122"/>
              </a:rPr>
              <a:t>                 </a:t>
            </a:r>
            <a:r>
              <a:rPr lang="zh-CN" altLang="en-US" b="1" dirty="0" smtClean="0">
                <a:solidFill>
                  <a:srgbClr val="FF0000"/>
                </a:solidFill>
                <a:latin typeface="Arial Rounded MT Bold" pitchFamily="34" charset="0"/>
                <a:ea typeface="楷体_GB2312" pitchFamily="49" charset="-122"/>
              </a:rPr>
              <a:t>风电所发电量占全球电力供应的</a:t>
            </a:r>
            <a:r>
              <a:rPr lang="en-US" altLang="zh-CN" b="1" dirty="0" smtClean="0">
                <a:solidFill>
                  <a:srgbClr val="FF0000"/>
                </a:solidFill>
                <a:latin typeface="Arial Rounded MT Bold" pitchFamily="34" charset="0"/>
                <a:ea typeface="楷体_GB2312" pitchFamily="49" charset="-122"/>
              </a:rPr>
              <a:t>2.87%</a:t>
            </a:r>
            <a:r>
              <a:rPr lang="zh-CN" altLang="en-US" b="1" dirty="0" smtClean="0">
                <a:solidFill>
                  <a:srgbClr val="FF0000"/>
                </a:solidFill>
                <a:latin typeface="Arial Rounded MT Bold" pitchFamily="34" charset="0"/>
                <a:ea typeface="楷体_GB2312" pitchFamily="49" charset="-122"/>
              </a:rPr>
              <a:t>。丹麦为</a:t>
            </a:r>
            <a:r>
              <a:rPr lang="en-US" altLang="zh-CN" b="1" dirty="0" smtClean="0">
                <a:solidFill>
                  <a:srgbClr val="FF0000"/>
                </a:solidFill>
                <a:latin typeface="Arial Rounded MT Bold" pitchFamily="34" charset="0"/>
                <a:ea typeface="楷体_GB2312" pitchFamily="49" charset="-122"/>
              </a:rPr>
              <a:t>33.2%</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200"/>
              </a:spcBef>
              <a:buFont typeface="Wingdings" pitchFamily="2" charset="2"/>
              <a:buNone/>
            </a:pPr>
            <a:r>
              <a:rPr lang="en-US" altLang="zh-CN" b="1" dirty="0" smtClean="0">
                <a:solidFill>
                  <a:srgbClr val="FF0000"/>
                </a:solidFill>
                <a:latin typeface="Arial Rounded MT Bold" pitchFamily="34" charset="0"/>
                <a:ea typeface="楷体_GB2312" pitchFamily="49" charset="-122"/>
              </a:rPr>
              <a:t>                                                                                         </a:t>
            </a:r>
            <a:r>
              <a:rPr lang="zh-CN" altLang="en-US" b="1" dirty="0" smtClean="0">
                <a:solidFill>
                  <a:srgbClr val="FF0000"/>
                </a:solidFill>
                <a:latin typeface="Arial Rounded MT Bold" pitchFamily="34" charset="0"/>
                <a:ea typeface="楷体_GB2312" pitchFamily="49" charset="-122"/>
              </a:rPr>
              <a:t>美国为</a:t>
            </a:r>
            <a:r>
              <a:rPr lang="en-US" altLang="zh-CN" b="1" dirty="0" smtClean="0">
                <a:solidFill>
                  <a:srgbClr val="FF0000"/>
                </a:solidFill>
                <a:latin typeface="Arial Rounded MT Bold" pitchFamily="34" charset="0"/>
                <a:ea typeface="楷体_GB2312" pitchFamily="49" charset="-122"/>
              </a:rPr>
              <a:t>4%</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p:txBody>
      </p:sp>
      <p:sp>
        <p:nvSpPr>
          <p:cNvPr id="12291"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F44F2145-151D-4C1A-9121-982A0A2ECC7E}" type="slidenum">
              <a:rPr lang="zh-CN" altLang="en-US" sz="1000"/>
              <a:pPr algn="r" eaLnBrk="0" hangingPunct="0"/>
              <a:t>6</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2293" name="标题 1"/>
          <p:cNvSpPr txBox="1">
            <a:spLocks/>
          </p:cNvSpPr>
          <p:nvPr/>
        </p:nvSpPr>
        <p:spPr bwMode="auto">
          <a:xfrm>
            <a:off x="485775" y="1073150"/>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endParaRPr lang="en-US" altLang="zh-CN" sz="2000" b="1" dirty="0">
              <a:latin typeface="楷体_GB2312" pitchFamily="49" charset="-122"/>
              <a:ea typeface="楷体_GB2312" pitchFamily="49" charset="-122"/>
            </a:endParaRPr>
          </a:p>
          <a:p>
            <a:r>
              <a:rPr lang="zh-CN" altLang="en-US" sz="2200" b="1" dirty="0">
                <a:solidFill>
                  <a:srgbClr val="CC0000"/>
                </a:solidFill>
                <a:latin typeface="楷体_GB2312" pitchFamily="49" charset="-122"/>
                <a:ea typeface="楷体_GB2312" pitchFamily="49" charset="-122"/>
              </a:rPr>
              <a:t>  </a:t>
            </a:r>
            <a:r>
              <a:rPr lang="en-US" altLang="zh-CN" sz="2400" b="1" dirty="0" smtClean="0">
                <a:solidFill>
                  <a:srgbClr val="CC0000"/>
                </a:solidFill>
                <a:latin typeface="楷体_GB2312" pitchFamily="49" charset="-122"/>
                <a:ea typeface="楷体_GB2312" pitchFamily="49" charset="-122"/>
              </a:rPr>
              <a:t>2</a:t>
            </a:r>
            <a:r>
              <a:rPr lang="zh-CN" altLang="en-US" sz="2400" b="1" dirty="0" smtClean="0">
                <a:solidFill>
                  <a:srgbClr val="CC0000"/>
                </a:solidFill>
                <a:latin typeface="楷体_GB2312" pitchFamily="49" charset="-122"/>
                <a:ea typeface="楷体_GB2312" pitchFamily="49" charset="-122"/>
              </a:rPr>
              <a:t>、</a:t>
            </a:r>
            <a:r>
              <a:rPr lang="en-US" altLang="zh-CN" sz="2400" b="1" dirty="0" smtClean="0">
                <a:solidFill>
                  <a:srgbClr val="CC0000"/>
                </a:solidFill>
                <a:latin typeface="楷体_GB2312" pitchFamily="49" charset="-122"/>
                <a:ea typeface="楷体_GB2312" pitchFamily="49" charset="-122"/>
              </a:rPr>
              <a:t>2013</a:t>
            </a:r>
            <a:r>
              <a:rPr lang="zh-CN" altLang="en-US" sz="2400" b="1" dirty="0" smtClean="0">
                <a:solidFill>
                  <a:srgbClr val="CC0000"/>
                </a:solidFill>
                <a:latin typeface="楷体_GB2312" pitchFamily="49" charset="-122"/>
                <a:ea typeface="楷体_GB2312" pitchFamily="49" charset="-122"/>
              </a:rPr>
              <a:t>年的全球风电发展状况 </a:t>
            </a:r>
            <a:endParaRPr lang="zh-CN" altLang="en-US" sz="2400" b="1" dirty="0">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714348" y="1071546"/>
            <a:ext cx="8001000" cy="4929188"/>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ct val="0"/>
              </a:spcBef>
              <a:spcAft>
                <a:spcPts val="600"/>
              </a:spcAft>
              <a:buFont typeface="Wingdings" pitchFamily="2" charset="2"/>
              <a:buNone/>
            </a:pPr>
            <a:r>
              <a:rPr lang="zh-CN" altLang="en-US" sz="1800" b="1" dirty="0" smtClean="0">
                <a:solidFill>
                  <a:schemeClr val="tx2"/>
                </a:solidFill>
                <a:latin typeface="Arial Rounded MT Bold" pitchFamily="34" charset="0"/>
                <a:ea typeface="楷体_GB2312" pitchFamily="49" charset="-122"/>
              </a:rPr>
              <a:t> </a:t>
            </a:r>
            <a:endParaRPr lang="en-US" altLang="zh-CN" sz="1800" b="1" dirty="0" smtClean="0">
              <a:solidFill>
                <a:schemeClr val="tx2"/>
              </a:solidFill>
              <a:latin typeface="Arial Rounded MT Bold" pitchFamily="34" charset="0"/>
              <a:ea typeface="楷体_GB2312" pitchFamily="49" charset="-122"/>
            </a:endParaRPr>
          </a:p>
        </p:txBody>
      </p:sp>
      <p:sp>
        <p:nvSpPr>
          <p:cNvPr id="12291"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F44F2145-151D-4C1A-9121-982A0A2ECC7E}" type="slidenum">
              <a:rPr lang="zh-CN" altLang="en-US" sz="1000"/>
              <a:pPr algn="r" eaLnBrk="0" hangingPunct="0"/>
              <a:t>7</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2293" name="标题 1"/>
          <p:cNvSpPr txBox="1">
            <a:spLocks/>
          </p:cNvSpPr>
          <p:nvPr/>
        </p:nvSpPr>
        <p:spPr bwMode="auto">
          <a:xfrm>
            <a:off x="485775" y="1073150"/>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endParaRPr lang="en-US" altLang="zh-CN" sz="2000" b="1" dirty="0">
              <a:latin typeface="楷体_GB2312" pitchFamily="49" charset="-122"/>
              <a:ea typeface="楷体_GB2312" pitchFamily="49" charset="-122"/>
            </a:endParaRPr>
          </a:p>
          <a:p>
            <a:r>
              <a:rPr lang="zh-CN" altLang="en-US" sz="2200" b="1" dirty="0">
                <a:solidFill>
                  <a:srgbClr val="CC0000"/>
                </a:solidFill>
                <a:latin typeface="楷体_GB2312" pitchFamily="49" charset="-122"/>
                <a:ea typeface="楷体_GB2312" pitchFamily="49" charset="-122"/>
              </a:rPr>
              <a:t>  </a:t>
            </a:r>
            <a:endParaRPr lang="zh-CN" altLang="en-US" sz="2400" b="1" dirty="0">
              <a:solidFill>
                <a:srgbClr val="CC0000"/>
              </a:solidFill>
              <a:latin typeface="楷体_GB2312" pitchFamily="49" charset="-122"/>
              <a:ea typeface="楷体_GB2312" pitchFamily="49" charset="-122"/>
            </a:endParaRPr>
          </a:p>
        </p:txBody>
      </p:sp>
      <p:graphicFrame>
        <p:nvGraphicFramePr>
          <p:cNvPr id="7" name="表格 6"/>
          <p:cNvGraphicFramePr>
            <a:graphicFrameLocks noGrp="1"/>
          </p:cNvGraphicFramePr>
          <p:nvPr/>
        </p:nvGraphicFramePr>
        <p:xfrm>
          <a:off x="928662" y="1071546"/>
          <a:ext cx="7286676" cy="5191760"/>
        </p:xfrm>
        <a:graphic>
          <a:graphicData uri="http://schemas.openxmlformats.org/drawingml/2006/table">
            <a:tbl>
              <a:tblPr firstRow="1" bandRow="1">
                <a:tableStyleId>{5C22544A-7EE6-4342-B048-85BDC9FD1C3A}</a:tableStyleId>
              </a:tblPr>
              <a:tblGrid>
                <a:gridCol w="3214710"/>
                <a:gridCol w="2071702"/>
                <a:gridCol w="2000264"/>
              </a:tblGrid>
              <a:tr h="370840">
                <a:tc>
                  <a:txBody>
                    <a:bodyPr/>
                    <a:lstStyle/>
                    <a:p>
                      <a:pPr algn="ctr"/>
                      <a:r>
                        <a:rPr lang="zh-CN" altLang="en-US" sz="1800" b="1" dirty="0" smtClean="0">
                          <a:solidFill>
                            <a:schemeClr val="bg1"/>
                          </a:solidFill>
                          <a:latin typeface="Times New Roman" pitchFamily="18" charset="0"/>
                          <a:ea typeface="楷体_GB2312" pitchFamily="49" charset="-122"/>
                          <a:cs typeface="Times New Roman" pitchFamily="18" charset="0"/>
                        </a:rPr>
                        <a:t>国家</a:t>
                      </a:r>
                      <a:endParaRPr lang="zh-CN" altLang="en-US" sz="1800" b="1" dirty="0">
                        <a:solidFill>
                          <a:schemeClr val="bg1"/>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bg1"/>
                          </a:solidFill>
                          <a:latin typeface="Times New Roman" pitchFamily="18" charset="0"/>
                          <a:ea typeface="楷体_GB2312" pitchFamily="49" charset="-122"/>
                          <a:cs typeface="Times New Roman" pitchFamily="18" charset="0"/>
                        </a:rPr>
                        <a:t>MW</a:t>
                      </a:r>
                      <a:endParaRPr lang="zh-CN" altLang="en-US" sz="1800" b="1" dirty="0">
                        <a:solidFill>
                          <a:schemeClr val="bg1"/>
                        </a:solidFill>
                        <a:latin typeface="Times New Roman" pitchFamily="18" charset="0"/>
                        <a:ea typeface="楷体_GB2312" pitchFamily="49" charset="-122"/>
                        <a:cs typeface="Times New Roman" pitchFamily="18" charset="0"/>
                      </a:endParaRPr>
                    </a:p>
                  </a:txBody>
                  <a:tcPr/>
                </a:tc>
                <a:tc>
                  <a:txBody>
                    <a:bodyPr/>
                    <a:lstStyle/>
                    <a:p>
                      <a:pPr algn="ctr"/>
                      <a:r>
                        <a:rPr lang="zh-CN" altLang="en-US" sz="1800" b="1" dirty="0" smtClean="0">
                          <a:solidFill>
                            <a:schemeClr val="bg1"/>
                          </a:solidFill>
                          <a:latin typeface="Times New Roman" pitchFamily="18" charset="0"/>
                          <a:ea typeface="楷体_GB2312" pitchFamily="49" charset="-122"/>
                          <a:cs typeface="Times New Roman" pitchFamily="18" charset="0"/>
                        </a:rPr>
                        <a:t>份额（</a:t>
                      </a:r>
                      <a:r>
                        <a:rPr lang="en-US" altLang="zh-CN" sz="1800" b="1" dirty="0" smtClean="0">
                          <a:solidFill>
                            <a:schemeClr val="bg1"/>
                          </a:solidFill>
                          <a:latin typeface="Times New Roman" pitchFamily="18" charset="0"/>
                          <a:ea typeface="楷体_GB2312" pitchFamily="49" charset="-122"/>
                          <a:cs typeface="Times New Roman" pitchFamily="18" charset="0"/>
                        </a:rPr>
                        <a:t>%</a:t>
                      </a:r>
                      <a:r>
                        <a:rPr lang="zh-CN" altLang="en-US" sz="1800" b="1" dirty="0" smtClean="0">
                          <a:solidFill>
                            <a:schemeClr val="bg1"/>
                          </a:solidFill>
                          <a:latin typeface="Times New Roman" pitchFamily="18" charset="0"/>
                          <a:ea typeface="楷体_GB2312" pitchFamily="49" charset="-122"/>
                          <a:cs typeface="Times New Roman" pitchFamily="18" charset="0"/>
                        </a:rPr>
                        <a:t>）</a:t>
                      </a:r>
                      <a:endParaRPr lang="zh-CN" altLang="en-US" sz="1800" b="1" dirty="0">
                        <a:solidFill>
                          <a:schemeClr val="bg1"/>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rgbClr val="CC0000"/>
                          </a:solidFill>
                          <a:latin typeface="Times New Roman" pitchFamily="18" charset="0"/>
                          <a:ea typeface="楷体_GB2312" pitchFamily="49" charset="-122"/>
                          <a:cs typeface="Times New Roman" pitchFamily="18" charset="0"/>
                        </a:rPr>
                        <a:t>      中国</a:t>
                      </a:r>
                      <a:endParaRPr lang="zh-CN" altLang="en-US" sz="1800" b="1" dirty="0">
                        <a:solidFill>
                          <a:srgbClr val="CC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rgbClr val="CC0000"/>
                          </a:solidFill>
                          <a:latin typeface="Times New Roman" pitchFamily="18" charset="0"/>
                          <a:ea typeface="楷体_GB2312" pitchFamily="49" charset="-122"/>
                          <a:cs typeface="Times New Roman" pitchFamily="18" charset="0"/>
                        </a:rPr>
                        <a:t>16100</a:t>
                      </a:r>
                      <a:endParaRPr lang="zh-CN" altLang="en-US" sz="1800" b="1" dirty="0">
                        <a:solidFill>
                          <a:srgbClr val="CC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rgbClr val="CC0000"/>
                          </a:solidFill>
                          <a:latin typeface="Times New Roman" pitchFamily="18" charset="0"/>
                          <a:ea typeface="楷体_GB2312" pitchFamily="49" charset="-122"/>
                          <a:cs typeface="Times New Roman" pitchFamily="18" charset="0"/>
                        </a:rPr>
                        <a:t>45.4</a:t>
                      </a:r>
                      <a:endParaRPr lang="zh-CN" altLang="en-US" sz="1800" b="1" dirty="0">
                        <a:solidFill>
                          <a:srgbClr val="CC0000"/>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德国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3238</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9.1</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英国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1883</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5.3</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印度</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1729</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4.9</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加拿大</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1599</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4.5</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美国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1084</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3.1</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巴西</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948</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2.7</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波兰</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894</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2.5</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瑞典</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724</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2.0</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罗马尼亚</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695</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2.0</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其他国家和地区</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6573</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18.5</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rgbClr val="C00000"/>
                          </a:solidFill>
                          <a:latin typeface="Times New Roman" pitchFamily="18" charset="0"/>
                          <a:ea typeface="楷体_GB2312" pitchFamily="49" charset="-122"/>
                          <a:cs typeface="Times New Roman" pitchFamily="18" charset="0"/>
                        </a:rPr>
                        <a:t> 前</a:t>
                      </a:r>
                      <a:r>
                        <a:rPr lang="en-US" altLang="zh-CN" sz="1800" b="1" dirty="0" smtClean="0">
                          <a:solidFill>
                            <a:srgbClr val="C00000"/>
                          </a:solidFill>
                          <a:latin typeface="Times New Roman" pitchFamily="18" charset="0"/>
                          <a:ea typeface="楷体_GB2312" pitchFamily="49" charset="-122"/>
                          <a:cs typeface="Times New Roman" pitchFamily="18" charset="0"/>
                        </a:rPr>
                        <a:t>10</a:t>
                      </a:r>
                      <a:r>
                        <a:rPr lang="zh-CN" altLang="en-US" sz="1800" b="1" dirty="0" smtClean="0">
                          <a:solidFill>
                            <a:srgbClr val="C00000"/>
                          </a:solidFill>
                          <a:latin typeface="Times New Roman" pitchFamily="18" charset="0"/>
                          <a:ea typeface="楷体_GB2312" pitchFamily="49" charset="-122"/>
                          <a:cs typeface="Times New Roman" pitchFamily="18" charset="0"/>
                        </a:rPr>
                        <a:t>位国家新增装机总量   </a:t>
                      </a:r>
                      <a:endParaRPr lang="zh-CN" altLang="en-US" sz="1800"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zh-CN" altLang="en-US" sz="1800" b="1" dirty="0" smtClean="0">
                          <a:solidFill>
                            <a:srgbClr val="C00000"/>
                          </a:solidFill>
                          <a:latin typeface="Times New Roman" pitchFamily="18" charset="0"/>
                          <a:ea typeface="楷体_GB2312" pitchFamily="49" charset="-122"/>
                          <a:cs typeface="Times New Roman" pitchFamily="18" charset="0"/>
                        </a:rPr>
                        <a:t> </a:t>
                      </a:r>
                      <a:r>
                        <a:rPr lang="en-US" altLang="zh-CN" sz="1800" b="1" dirty="0" smtClean="0">
                          <a:solidFill>
                            <a:srgbClr val="C00000"/>
                          </a:solidFill>
                          <a:latin typeface="Times New Roman" pitchFamily="18" charset="0"/>
                          <a:ea typeface="楷体_GB2312" pitchFamily="49" charset="-122"/>
                          <a:cs typeface="Times New Roman" pitchFamily="18" charset="0"/>
                        </a:rPr>
                        <a:t>2889</a:t>
                      </a:r>
                      <a:endParaRPr lang="zh-CN" altLang="en-US" sz="1800"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rgbClr val="C00000"/>
                          </a:solidFill>
                          <a:latin typeface="Times New Roman" pitchFamily="18" charset="0"/>
                          <a:ea typeface="楷体_GB2312" pitchFamily="49" charset="-122"/>
                          <a:cs typeface="Times New Roman" pitchFamily="18" charset="0"/>
                        </a:rPr>
                        <a:t>83.26</a:t>
                      </a:r>
                      <a:endParaRPr lang="zh-CN" altLang="en-US" sz="1800" b="1" dirty="0">
                        <a:solidFill>
                          <a:srgbClr val="C00000"/>
                        </a:solidFill>
                        <a:latin typeface="Times New Roman" pitchFamily="18" charset="0"/>
                        <a:ea typeface="楷体_GB2312" pitchFamily="49" charset="-122"/>
                        <a:cs typeface="Times New Roman" pitchFamily="18" charset="0"/>
                      </a:endParaRPr>
                    </a:p>
                  </a:txBody>
                  <a:tcPr/>
                </a:tc>
              </a:tr>
              <a:tr h="370840">
                <a:tc>
                  <a:txBody>
                    <a:bodyPr/>
                    <a:lstStyle/>
                    <a:p>
                      <a:r>
                        <a:rPr lang="zh-CN" altLang="en-US" b="1" dirty="0" smtClean="0">
                          <a:solidFill>
                            <a:srgbClr val="C00000"/>
                          </a:solidFill>
                          <a:latin typeface="Times New Roman" pitchFamily="18" charset="0"/>
                          <a:ea typeface="楷体_GB2312" pitchFamily="49" charset="-122"/>
                          <a:cs typeface="Times New Roman" pitchFamily="18" charset="0"/>
                        </a:rPr>
                        <a:t>    全球总计</a:t>
                      </a:r>
                      <a:endParaRPr lang="zh-CN" altLang="en-US"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b="1" dirty="0" smtClean="0">
                          <a:solidFill>
                            <a:srgbClr val="C00000"/>
                          </a:solidFill>
                          <a:latin typeface="Times New Roman" pitchFamily="18" charset="0"/>
                          <a:ea typeface="楷体_GB2312" pitchFamily="49" charset="-122"/>
                          <a:cs typeface="Times New Roman" pitchFamily="18" charset="0"/>
                        </a:rPr>
                        <a:t>35467</a:t>
                      </a:r>
                      <a:endParaRPr lang="zh-CN" altLang="en-US"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b="1" dirty="0" smtClean="0">
                          <a:solidFill>
                            <a:srgbClr val="C00000"/>
                          </a:solidFill>
                          <a:latin typeface="Times New Roman" pitchFamily="18" charset="0"/>
                          <a:ea typeface="楷体_GB2312" pitchFamily="49" charset="-122"/>
                          <a:cs typeface="Times New Roman" pitchFamily="18" charset="0"/>
                        </a:rPr>
                        <a:t>100.0</a:t>
                      </a:r>
                      <a:endParaRPr lang="zh-CN" altLang="en-US" b="1" dirty="0">
                        <a:solidFill>
                          <a:srgbClr val="C00000"/>
                        </a:solidFill>
                        <a:latin typeface="Times New Roman" pitchFamily="18" charset="0"/>
                        <a:ea typeface="楷体_GB2312" pitchFamily="49" charset="-122"/>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714348" y="1071546"/>
            <a:ext cx="8001000" cy="4929188"/>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ct val="0"/>
              </a:spcBef>
              <a:spcAft>
                <a:spcPts val="600"/>
              </a:spcAft>
              <a:buFont typeface="Wingdings" pitchFamily="2" charset="2"/>
              <a:buNone/>
            </a:pPr>
            <a:r>
              <a:rPr lang="zh-CN" altLang="en-US" sz="1800" b="1" dirty="0" smtClean="0">
                <a:solidFill>
                  <a:schemeClr val="tx2"/>
                </a:solidFill>
                <a:latin typeface="Arial Rounded MT Bold" pitchFamily="34" charset="0"/>
                <a:ea typeface="楷体_GB2312" pitchFamily="49" charset="-122"/>
              </a:rPr>
              <a:t> </a:t>
            </a:r>
            <a:endParaRPr lang="en-US" altLang="zh-CN" sz="1800" b="1" dirty="0" smtClean="0">
              <a:solidFill>
                <a:schemeClr val="tx2"/>
              </a:solidFill>
              <a:latin typeface="Arial Rounded MT Bold" pitchFamily="34" charset="0"/>
              <a:ea typeface="楷体_GB2312" pitchFamily="49" charset="-122"/>
            </a:endParaRPr>
          </a:p>
        </p:txBody>
      </p:sp>
      <p:sp>
        <p:nvSpPr>
          <p:cNvPr id="12291"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F44F2145-151D-4C1A-9121-982A0A2ECC7E}" type="slidenum">
              <a:rPr lang="zh-CN" altLang="en-US" sz="1000"/>
              <a:pPr algn="r" eaLnBrk="0" hangingPunct="0"/>
              <a:t>8</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2293" name="标题 1"/>
          <p:cNvSpPr txBox="1">
            <a:spLocks/>
          </p:cNvSpPr>
          <p:nvPr/>
        </p:nvSpPr>
        <p:spPr bwMode="auto">
          <a:xfrm>
            <a:off x="485775" y="1073150"/>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endParaRPr lang="en-US" altLang="zh-CN" sz="2000" b="1" dirty="0">
              <a:latin typeface="楷体_GB2312" pitchFamily="49" charset="-122"/>
              <a:ea typeface="楷体_GB2312" pitchFamily="49" charset="-122"/>
            </a:endParaRPr>
          </a:p>
          <a:p>
            <a:r>
              <a:rPr lang="zh-CN" altLang="en-US" sz="2200" b="1" dirty="0">
                <a:solidFill>
                  <a:srgbClr val="CC0000"/>
                </a:solidFill>
                <a:latin typeface="楷体_GB2312" pitchFamily="49" charset="-122"/>
                <a:ea typeface="楷体_GB2312" pitchFamily="49" charset="-122"/>
              </a:rPr>
              <a:t>  </a:t>
            </a:r>
            <a:endParaRPr lang="zh-CN" altLang="en-US" sz="2400" b="1" dirty="0">
              <a:solidFill>
                <a:srgbClr val="CC0000"/>
              </a:solidFill>
              <a:latin typeface="楷体_GB2312" pitchFamily="49" charset="-122"/>
              <a:ea typeface="楷体_GB2312" pitchFamily="49" charset="-122"/>
            </a:endParaRPr>
          </a:p>
        </p:txBody>
      </p:sp>
      <p:graphicFrame>
        <p:nvGraphicFramePr>
          <p:cNvPr id="7" name="表格 6"/>
          <p:cNvGraphicFramePr>
            <a:graphicFrameLocks noGrp="1"/>
          </p:cNvGraphicFramePr>
          <p:nvPr/>
        </p:nvGraphicFramePr>
        <p:xfrm>
          <a:off x="928662" y="1071546"/>
          <a:ext cx="7286676" cy="5191760"/>
        </p:xfrm>
        <a:graphic>
          <a:graphicData uri="http://schemas.openxmlformats.org/drawingml/2006/table">
            <a:tbl>
              <a:tblPr firstRow="1" bandRow="1">
                <a:tableStyleId>{5C22544A-7EE6-4342-B048-85BDC9FD1C3A}</a:tableStyleId>
              </a:tblPr>
              <a:tblGrid>
                <a:gridCol w="3214710"/>
                <a:gridCol w="2071702"/>
                <a:gridCol w="2000264"/>
              </a:tblGrid>
              <a:tr h="370840">
                <a:tc>
                  <a:txBody>
                    <a:bodyPr/>
                    <a:lstStyle/>
                    <a:p>
                      <a:pPr algn="ctr"/>
                      <a:r>
                        <a:rPr lang="zh-CN" altLang="en-US" sz="1800" b="1" dirty="0" smtClean="0">
                          <a:solidFill>
                            <a:schemeClr val="bg1"/>
                          </a:solidFill>
                          <a:latin typeface="Times New Roman" pitchFamily="18" charset="0"/>
                          <a:ea typeface="楷体_GB2312" pitchFamily="49" charset="-122"/>
                          <a:cs typeface="Times New Roman" pitchFamily="18" charset="0"/>
                        </a:rPr>
                        <a:t>国家</a:t>
                      </a:r>
                      <a:endParaRPr lang="zh-CN" altLang="en-US" sz="1800" b="1" dirty="0">
                        <a:solidFill>
                          <a:schemeClr val="bg1"/>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bg1"/>
                          </a:solidFill>
                          <a:latin typeface="Times New Roman" pitchFamily="18" charset="0"/>
                          <a:ea typeface="楷体_GB2312" pitchFamily="49" charset="-122"/>
                          <a:cs typeface="Times New Roman" pitchFamily="18" charset="0"/>
                        </a:rPr>
                        <a:t>MW</a:t>
                      </a:r>
                      <a:endParaRPr lang="zh-CN" altLang="en-US" sz="1800" b="1" dirty="0">
                        <a:solidFill>
                          <a:schemeClr val="bg1"/>
                        </a:solidFill>
                        <a:latin typeface="Times New Roman" pitchFamily="18" charset="0"/>
                        <a:ea typeface="楷体_GB2312" pitchFamily="49" charset="-122"/>
                        <a:cs typeface="Times New Roman" pitchFamily="18" charset="0"/>
                      </a:endParaRPr>
                    </a:p>
                  </a:txBody>
                  <a:tcPr/>
                </a:tc>
                <a:tc>
                  <a:txBody>
                    <a:bodyPr/>
                    <a:lstStyle/>
                    <a:p>
                      <a:pPr algn="ctr"/>
                      <a:r>
                        <a:rPr lang="zh-CN" altLang="en-US" sz="1800" b="1" dirty="0" smtClean="0">
                          <a:solidFill>
                            <a:schemeClr val="bg1"/>
                          </a:solidFill>
                          <a:latin typeface="Times New Roman" pitchFamily="18" charset="0"/>
                          <a:ea typeface="楷体_GB2312" pitchFamily="49" charset="-122"/>
                          <a:cs typeface="Times New Roman" pitchFamily="18" charset="0"/>
                        </a:rPr>
                        <a:t>份额（</a:t>
                      </a:r>
                      <a:r>
                        <a:rPr lang="en-US" altLang="zh-CN" sz="1800" b="1" dirty="0" smtClean="0">
                          <a:solidFill>
                            <a:schemeClr val="bg1"/>
                          </a:solidFill>
                          <a:latin typeface="Times New Roman" pitchFamily="18" charset="0"/>
                          <a:ea typeface="楷体_GB2312" pitchFamily="49" charset="-122"/>
                          <a:cs typeface="Times New Roman" pitchFamily="18" charset="0"/>
                        </a:rPr>
                        <a:t>%</a:t>
                      </a:r>
                      <a:r>
                        <a:rPr lang="zh-CN" altLang="en-US" sz="1800" b="1" dirty="0" smtClean="0">
                          <a:solidFill>
                            <a:schemeClr val="bg1"/>
                          </a:solidFill>
                          <a:latin typeface="Times New Roman" pitchFamily="18" charset="0"/>
                          <a:ea typeface="楷体_GB2312" pitchFamily="49" charset="-122"/>
                          <a:cs typeface="Times New Roman" pitchFamily="18" charset="0"/>
                        </a:rPr>
                        <a:t>）</a:t>
                      </a:r>
                      <a:endParaRPr lang="zh-CN" altLang="en-US" sz="1800" b="1" dirty="0">
                        <a:solidFill>
                          <a:schemeClr val="bg1"/>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rgbClr val="CC0000"/>
                          </a:solidFill>
                          <a:latin typeface="Times New Roman" pitchFamily="18" charset="0"/>
                          <a:ea typeface="楷体_GB2312" pitchFamily="49" charset="-122"/>
                          <a:cs typeface="Times New Roman" pitchFamily="18" charset="0"/>
                        </a:rPr>
                        <a:t>      中国</a:t>
                      </a:r>
                      <a:endParaRPr lang="zh-CN" altLang="en-US" sz="1800" b="1" dirty="0">
                        <a:solidFill>
                          <a:srgbClr val="CC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rgbClr val="CC0000"/>
                          </a:solidFill>
                          <a:latin typeface="Times New Roman" pitchFamily="18" charset="0"/>
                          <a:ea typeface="楷体_GB2312" pitchFamily="49" charset="-122"/>
                          <a:cs typeface="Times New Roman" pitchFamily="18" charset="0"/>
                        </a:rPr>
                        <a:t>91424</a:t>
                      </a:r>
                      <a:endParaRPr lang="zh-CN" altLang="en-US" sz="1800" b="1" dirty="0">
                        <a:solidFill>
                          <a:srgbClr val="CC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rgbClr val="CC0000"/>
                          </a:solidFill>
                          <a:latin typeface="Times New Roman" pitchFamily="18" charset="0"/>
                          <a:ea typeface="楷体_GB2312" pitchFamily="49" charset="-122"/>
                          <a:cs typeface="Times New Roman" pitchFamily="18" charset="0"/>
                        </a:rPr>
                        <a:t>28.8</a:t>
                      </a:r>
                      <a:endParaRPr lang="zh-CN" altLang="en-US" sz="1800" b="1" dirty="0">
                        <a:solidFill>
                          <a:srgbClr val="CC0000"/>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美国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61091</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19.2</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德国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34250</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10.8</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西班牙</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22959</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7.2</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印度</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20150</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6.3</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英国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10531</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3.3</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意大利</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8552</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2.7</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法国</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8254</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2.6</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加拿大</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7803</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2.5</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丹麦</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4772</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1.5</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chemeClr val="tx2"/>
                          </a:solidFill>
                          <a:latin typeface="Times New Roman" pitchFamily="18" charset="0"/>
                          <a:ea typeface="楷体_GB2312" pitchFamily="49" charset="-122"/>
                          <a:cs typeface="Times New Roman" pitchFamily="18" charset="0"/>
                        </a:rPr>
                        <a:t>     其他国家和地区</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48352</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chemeClr val="tx2"/>
                          </a:solidFill>
                          <a:latin typeface="Times New Roman" pitchFamily="18" charset="0"/>
                          <a:ea typeface="楷体_GB2312" pitchFamily="49" charset="-122"/>
                          <a:cs typeface="Times New Roman" pitchFamily="18" charset="0"/>
                        </a:rPr>
                        <a:t>15.2</a:t>
                      </a:r>
                      <a:endParaRPr lang="zh-CN" altLang="en-US" sz="1800" b="1" dirty="0">
                        <a:solidFill>
                          <a:schemeClr val="tx2"/>
                        </a:solidFill>
                        <a:latin typeface="Times New Roman" pitchFamily="18" charset="0"/>
                        <a:ea typeface="楷体_GB2312" pitchFamily="49" charset="-122"/>
                        <a:cs typeface="Times New Roman" pitchFamily="18" charset="0"/>
                      </a:endParaRPr>
                    </a:p>
                  </a:txBody>
                  <a:tcPr/>
                </a:tc>
              </a:tr>
              <a:tr h="370840">
                <a:tc>
                  <a:txBody>
                    <a:bodyPr/>
                    <a:lstStyle/>
                    <a:p>
                      <a:r>
                        <a:rPr lang="zh-CN" altLang="en-US" sz="1800" b="1" dirty="0" smtClean="0">
                          <a:solidFill>
                            <a:srgbClr val="C00000"/>
                          </a:solidFill>
                          <a:latin typeface="Times New Roman" pitchFamily="18" charset="0"/>
                          <a:ea typeface="楷体_GB2312" pitchFamily="49" charset="-122"/>
                          <a:cs typeface="Times New Roman" pitchFamily="18" charset="0"/>
                        </a:rPr>
                        <a:t> 前</a:t>
                      </a:r>
                      <a:r>
                        <a:rPr lang="en-US" altLang="zh-CN" sz="1800" b="1" dirty="0" smtClean="0">
                          <a:solidFill>
                            <a:srgbClr val="C00000"/>
                          </a:solidFill>
                          <a:latin typeface="Times New Roman" pitchFamily="18" charset="0"/>
                          <a:ea typeface="楷体_GB2312" pitchFamily="49" charset="-122"/>
                          <a:cs typeface="Times New Roman" pitchFamily="18" charset="0"/>
                        </a:rPr>
                        <a:t>10</a:t>
                      </a:r>
                      <a:r>
                        <a:rPr lang="zh-CN" altLang="en-US" sz="1800" b="1" dirty="0" smtClean="0">
                          <a:solidFill>
                            <a:srgbClr val="C00000"/>
                          </a:solidFill>
                          <a:latin typeface="Times New Roman" pitchFamily="18" charset="0"/>
                          <a:ea typeface="楷体_GB2312" pitchFamily="49" charset="-122"/>
                          <a:cs typeface="Times New Roman" pitchFamily="18" charset="0"/>
                        </a:rPr>
                        <a:t>位国家累计装机总量   </a:t>
                      </a:r>
                      <a:endParaRPr lang="zh-CN" altLang="en-US" sz="1800"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zh-CN" altLang="en-US" sz="1800" b="1" dirty="0" smtClean="0">
                          <a:solidFill>
                            <a:srgbClr val="C00000"/>
                          </a:solidFill>
                          <a:latin typeface="Times New Roman" pitchFamily="18" charset="0"/>
                          <a:ea typeface="楷体_GB2312" pitchFamily="49" charset="-122"/>
                          <a:cs typeface="Times New Roman" pitchFamily="18" charset="0"/>
                        </a:rPr>
                        <a:t> </a:t>
                      </a:r>
                      <a:r>
                        <a:rPr lang="en-US" altLang="zh-CN" sz="1800" b="1" dirty="0" smtClean="0">
                          <a:solidFill>
                            <a:srgbClr val="C00000"/>
                          </a:solidFill>
                          <a:latin typeface="Times New Roman" pitchFamily="18" charset="0"/>
                          <a:ea typeface="楷体_GB2312" pitchFamily="49" charset="-122"/>
                          <a:cs typeface="Times New Roman" pitchFamily="18" charset="0"/>
                        </a:rPr>
                        <a:t>269785</a:t>
                      </a:r>
                      <a:endParaRPr lang="zh-CN" altLang="en-US" sz="1800"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sz="1800" b="1" dirty="0" smtClean="0">
                          <a:solidFill>
                            <a:srgbClr val="C00000"/>
                          </a:solidFill>
                          <a:latin typeface="Times New Roman" pitchFamily="18" charset="0"/>
                          <a:ea typeface="楷体_GB2312" pitchFamily="49" charset="-122"/>
                          <a:cs typeface="Times New Roman" pitchFamily="18" charset="0"/>
                        </a:rPr>
                        <a:t>84.8</a:t>
                      </a:r>
                      <a:endParaRPr lang="zh-CN" altLang="en-US" sz="1800" b="1" dirty="0">
                        <a:solidFill>
                          <a:srgbClr val="C00000"/>
                        </a:solidFill>
                        <a:latin typeface="Times New Roman" pitchFamily="18" charset="0"/>
                        <a:ea typeface="楷体_GB2312" pitchFamily="49" charset="-122"/>
                        <a:cs typeface="Times New Roman" pitchFamily="18" charset="0"/>
                      </a:endParaRPr>
                    </a:p>
                  </a:txBody>
                  <a:tcPr/>
                </a:tc>
              </a:tr>
              <a:tr h="370840">
                <a:tc>
                  <a:txBody>
                    <a:bodyPr/>
                    <a:lstStyle/>
                    <a:p>
                      <a:r>
                        <a:rPr lang="zh-CN" altLang="en-US" b="1" dirty="0" smtClean="0">
                          <a:solidFill>
                            <a:srgbClr val="C00000"/>
                          </a:solidFill>
                          <a:latin typeface="Times New Roman" pitchFamily="18" charset="0"/>
                          <a:ea typeface="楷体_GB2312" pitchFamily="49" charset="-122"/>
                          <a:cs typeface="Times New Roman" pitchFamily="18" charset="0"/>
                        </a:rPr>
                        <a:t>    全球总计</a:t>
                      </a:r>
                      <a:endParaRPr lang="zh-CN" altLang="en-US"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b="1" dirty="0" smtClean="0">
                          <a:solidFill>
                            <a:srgbClr val="C00000"/>
                          </a:solidFill>
                          <a:latin typeface="Times New Roman" pitchFamily="18" charset="0"/>
                          <a:ea typeface="楷体_GB2312" pitchFamily="49" charset="-122"/>
                          <a:cs typeface="Times New Roman" pitchFamily="18" charset="0"/>
                        </a:rPr>
                        <a:t>318137</a:t>
                      </a:r>
                      <a:endParaRPr lang="zh-CN" altLang="en-US" b="1" dirty="0">
                        <a:solidFill>
                          <a:srgbClr val="C00000"/>
                        </a:solidFill>
                        <a:latin typeface="Times New Roman" pitchFamily="18" charset="0"/>
                        <a:ea typeface="楷体_GB2312" pitchFamily="49" charset="-122"/>
                        <a:cs typeface="Times New Roman" pitchFamily="18" charset="0"/>
                      </a:endParaRPr>
                    </a:p>
                  </a:txBody>
                  <a:tcPr/>
                </a:tc>
                <a:tc>
                  <a:txBody>
                    <a:bodyPr/>
                    <a:lstStyle/>
                    <a:p>
                      <a:pPr algn="ctr"/>
                      <a:r>
                        <a:rPr lang="en-US" altLang="zh-CN" b="1" dirty="0" smtClean="0">
                          <a:solidFill>
                            <a:srgbClr val="C00000"/>
                          </a:solidFill>
                          <a:latin typeface="Times New Roman" pitchFamily="18" charset="0"/>
                          <a:ea typeface="楷体_GB2312" pitchFamily="49" charset="-122"/>
                          <a:cs typeface="Times New Roman" pitchFamily="18" charset="0"/>
                        </a:rPr>
                        <a:t>100.0</a:t>
                      </a:r>
                      <a:endParaRPr lang="zh-CN" altLang="en-US" b="1" dirty="0">
                        <a:solidFill>
                          <a:srgbClr val="C00000"/>
                        </a:solidFill>
                        <a:latin typeface="Times New Roman" pitchFamily="18" charset="0"/>
                        <a:ea typeface="楷体_GB2312" pitchFamily="49" charset="-122"/>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785786" y="1928812"/>
            <a:ext cx="8072494" cy="4572022"/>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ct val="0"/>
              </a:spcBef>
              <a:spcAft>
                <a:spcPts val="600"/>
              </a:spcAft>
              <a:buFont typeface="Wingdings" pitchFamily="2" charset="2"/>
              <a:buNone/>
            </a:pPr>
            <a:r>
              <a:rPr lang="en-US" altLang="zh-CN" b="1" dirty="0" smtClean="0">
                <a:latin typeface="Arial Rounded MT Bold" pitchFamily="34" charset="0"/>
                <a:ea typeface="楷体_GB2312" pitchFamily="49" charset="-122"/>
              </a:rPr>
              <a:t>       2013</a:t>
            </a:r>
            <a:r>
              <a:rPr lang="zh-CN" altLang="en-US" b="1" dirty="0" smtClean="0">
                <a:latin typeface="Arial Rounded MT Bold" pitchFamily="34" charset="0"/>
                <a:ea typeface="楷体_GB2312" pitchFamily="49" charset="-122"/>
              </a:rPr>
              <a:t>年，全球 风电市场的特点 ：</a:t>
            </a:r>
            <a:endParaRPr lang="en-US" altLang="zh-CN" b="1" dirty="0" smtClean="0">
              <a:latin typeface="Arial Rounded MT Bold" pitchFamily="34" charset="0"/>
              <a:ea typeface="楷体_GB2312" pitchFamily="49" charset="-122"/>
            </a:endParaRPr>
          </a:p>
          <a:p>
            <a:pPr>
              <a:spcBef>
                <a:spcPts val="1200"/>
              </a:spcBef>
              <a:buNone/>
            </a:pPr>
            <a:r>
              <a:rPr lang="zh-CN" altLang="en-US" b="1" dirty="0" smtClean="0">
                <a:latin typeface="华文楷体" pitchFamily="2" charset="-122"/>
                <a:ea typeface="华文楷体" pitchFamily="2" charset="-122"/>
              </a:rPr>
              <a:t>             中国继续领跑全球风电市场，新增装机</a:t>
            </a:r>
            <a:r>
              <a:rPr lang="en-US" altLang="zh-CN" b="1" dirty="0" smtClean="0">
                <a:latin typeface="华文楷体" pitchFamily="2" charset="-122"/>
                <a:ea typeface="华文楷体" pitchFamily="2" charset="-122"/>
              </a:rPr>
              <a:t>1610</a:t>
            </a:r>
            <a:r>
              <a:rPr lang="zh-CN" altLang="en-US" b="1" dirty="0" smtClean="0">
                <a:latin typeface="华文楷体" pitchFamily="2" charset="-122"/>
                <a:ea typeface="华文楷体" pitchFamily="2" charset="-122"/>
              </a:rPr>
              <a:t>万千瓦，</a:t>
            </a:r>
            <a:endParaRPr lang="en-US" altLang="zh-CN" b="1" dirty="0" smtClean="0">
              <a:latin typeface="华文楷体" pitchFamily="2" charset="-122"/>
              <a:ea typeface="华文楷体" pitchFamily="2" charset="-122"/>
            </a:endParaRPr>
          </a:p>
          <a:p>
            <a:pPr>
              <a:spcBef>
                <a:spcPts val="1200"/>
              </a:spcBef>
              <a:buNone/>
            </a:pPr>
            <a:r>
              <a:rPr lang="en-US" altLang="zh-CN" b="1" dirty="0" smtClean="0">
                <a:latin typeface="华文楷体" pitchFamily="2" charset="-122"/>
                <a:ea typeface="华文楷体" pitchFamily="2" charset="-122"/>
              </a:rPr>
              <a:t>                                                                 </a:t>
            </a:r>
            <a:r>
              <a:rPr lang="zh-CN" altLang="en-US" b="1" dirty="0" smtClean="0">
                <a:solidFill>
                  <a:srgbClr val="FF0000"/>
                </a:solidFill>
                <a:latin typeface="华文楷体" pitchFamily="2" charset="-122"/>
                <a:ea typeface="华文楷体" pitchFamily="2" charset="-122"/>
              </a:rPr>
              <a:t>占</a:t>
            </a:r>
            <a:r>
              <a:rPr lang="en-US" altLang="zh-CN" b="1" dirty="0" smtClean="0">
                <a:solidFill>
                  <a:srgbClr val="FF0000"/>
                </a:solidFill>
                <a:latin typeface="华文楷体" pitchFamily="2" charset="-122"/>
                <a:ea typeface="华文楷体" pitchFamily="2" charset="-122"/>
              </a:rPr>
              <a:t>45.4%</a:t>
            </a:r>
            <a:r>
              <a:rPr lang="zh-CN" altLang="en-US" b="1" dirty="0" smtClean="0">
                <a:solidFill>
                  <a:srgbClr val="FF0000"/>
                </a:solidFill>
                <a:latin typeface="华文楷体" pitchFamily="2" charset="-122"/>
                <a:ea typeface="华文楷体" pitchFamily="2" charset="-122"/>
              </a:rPr>
              <a:t>市场份额；</a:t>
            </a:r>
            <a:endParaRPr lang="en-US" altLang="zh-CN" b="1" dirty="0" smtClean="0">
              <a:solidFill>
                <a:srgbClr val="FF0000"/>
              </a:solidFill>
              <a:latin typeface="Arial Rounded MT Bold" pitchFamily="34" charset="0"/>
              <a:ea typeface="楷体_GB2312" pitchFamily="49" charset="-122"/>
            </a:endParaRPr>
          </a:p>
          <a:p>
            <a:pPr>
              <a:spcBef>
                <a:spcPts val="1200"/>
              </a:spcBef>
              <a:buNone/>
            </a:pPr>
            <a:r>
              <a:rPr lang="zh-CN" altLang="en-US" b="1" dirty="0" smtClean="0">
                <a:latin typeface="华文楷体" pitchFamily="2" charset="-122"/>
                <a:ea typeface="华文楷体" pitchFamily="2" charset="-122"/>
              </a:rPr>
              <a:t>             加拿大增长强劲，新增装机激增至</a:t>
            </a:r>
            <a:r>
              <a:rPr lang="en-US" altLang="zh-CN" b="1" dirty="0" smtClean="0">
                <a:latin typeface="华文楷体" pitchFamily="2" charset="-122"/>
                <a:ea typeface="华文楷体" pitchFamily="2" charset="-122"/>
              </a:rPr>
              <a:t>160</a:t>
            </a:r>
            <a:r>
              <a:rPr lang="zh-CN" altLang="en-US" b="1" dirty="0" smtClean="0">
                <a:latin typeface="华文楷体" pitchFamily="2" charset="-122"/>
                <a:ea typeface="华文楷体" pitchFamily="2" charset="-122"/>
              </a:rPr>
              <a:t>万千瓦，</a:t>
            </a:r>
            <a:endParaRPr lang="en-US" altLang="zh-CN" b="1" dirty="0" smtClean="0">
              <a:latin typeface="华文楷体" pitchFamily="2" charset="-122"/>
              <a:ea typeface="华文楷体" pitchFamily="2" charset="-122"/>
            </a:endParaRPr>
          </a:p>
          <a:p>
            <a:pPr>
              <a:spcBef>
                <a:spcPts val="1200"/>
              </a:spcBef>
              <a:buNone/>
            </a:pPr>
            <a:r>
              <a:rPr lang="en-US" altLang="zh-CN" b="1" dirty="0" smtClean="0">
                <a:solidFill>
                  <a:srgbClr val="FF0000"/>
                </a:solidFill>
                <a:latin typeface="华文楷体" pitchFamily="2" charset="-122"/>
                <a:ea typeface="华文楷体" pitchFamily="2" charset="-122"/>
              </a:rPr>
              <a:t>                                                                  </a:t>
            </a:r>
            <a:r>
              <a:rPr lang="zh-CN" altLang="en-US" b="1" dirty="0" smtClean="0">
                <a:solidFill>
                  <a:srgbClr val="FF0000"/>
                </a:solidFill>
                <a:latin typeface="华文楷体" pitchFamily="2" charset="-122"/>
                <a:ea typeface="华文楷体" pitchFamily="2" charset="-122"/>
              </a:rPr>
              <a:t>比</a:t>
            </a:r>
            <a:r>
              <a:rPr lang="en-US" altLang="zh-CN" b="1" dirty="0" smtClean="0">
                <a:solidFill>
                  <a:srgbClr val="FF0000"/>
                </a:solidFill>
                <a:latin typeface="华文楷体" pitchFamily="2" charset="-122"/>
                <a:ea typeface="华文楷体" pitchFamily="2" charset="-122"/>
              </a:rPr>
              <a:t>2012</a:t>
            </a:r>
            <a:r>
              <a:rPr lang="zh-CN" altLang="en-US" b="1" dirty="0" smtClean="0">
                <a:solidFill>
                  <a:srgbClr val="FF0000"/>
                </a:solidFill>
                <a:latin typeface="华文楷体" pitchFamily="2" charset="-122"/>
                <a:ea typeface="华文楷体" pitchFamily="2" charset="-122"/>
              </a:rPr>
              <a:t>年增加了</a:t>
            </a:r>
            <a:r>
              <a:rPr lang="en-US" altLang="zh-CN" b="1" dirty="0" smtClean="0">
                <a:solidFill>
                  <a:srgbClr val="FF0000"/>
                </a:solidFill>
                <a:latin typeface="华文楷体" pitchFamily="2" charset="-122"/>
                <a:ea typeface="华文楷体" pitchFamily="2" charset="-122"/>
              </a:rPr>
              <a:t>71.1%</a:t>
            </a:r>
            <a:r>
              <a:rPr lang="zh-CN" altLang="en-US" b="1" dirty="0" smtClean="0">
                <a:solidFill>
                  <a:srgbClr val="FF0000"/>
                </a:solidFill>
                <a:latin typeface="华文楷体" pitchFamily="2" charset="-122"/>
                <a:ea typeface="华文楷体" pitchFamily="2" charset="-122"/>
              </a:rPr>
              <a:t>；</a:t>
            </a:r>
            <a:r>
              <a:rPr lang="en-US" altLang="zh-CN" b="1" dirty="0" smtClean="0">
                <a:solidFill>
                  <a:srgbClr val="FF0000"/>
                </a:solidFill>
                <a:latin typeface="华文楷体" pitchFamily="2" charset="-122"/>
                <a:ea typeface="华文楷体" pitchFamily="2" charset="-122"/>
              </a:rPr>
              <a:t>    </a:t>
            </a:r>
            <a:endParaRPr lang="en-US" altLang="zh-CN" b="1" dirty="0" smtClean="0">
              <a:solidFill>
                <a:srgbClr val="FF0000"/>
              </a:solidFill>
              <a:latin typeface="Arial Rounded MT Bold" pitchFamily="34" charset="0"/>
              <a:ea typeface="楷体_GB2312" pitchFamily="49" charset="-122"/>
            </a:endParaRPr>
          </a:p>
          <a:p>
            <a:pPr>
              <a:spcBef>
                <a:spcPts val="1200"/>
              </a:spcBef>
              <a:buFont typeface="Wingdings" pitchFamily="2" charset="2"/>
              <a:buNone/>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美国政策波动对全球市场打击沉重，新增装机</a:t>
            </a:r>
            <a:r>
              <a:rPr lang="en-US" altLang="zh-CN" b="1" dirty="0" smtClean="0">
                <a:latin typeface="华文楷体" pitchFamily="2" charset="-122"/>
                <a:ea typeface="华文楷体" pitchFamily="2" charset="-122"/>
              </a:rPr>
              <a:t>1084MW</a:t>
            </a:r>
            <a:r>
              <a:rPr lang="zh-CN" altLang="en-US" b="1" dirty="0" smtClean="0">
                <a:latin typeface="华文楷体" pitchFamily="2" charset="-122"/>
                <a:ea typeface="华文楷体" pitchFamily="2" charset="-122"/>
              </a:rPr>
              <a:t>，</a:t>
            </a:r>
            <a:endParaRPr lang="en-US" altLang="zh-CN" b="1" dirty="0" smtClean="0">
              <a:latin typeface="华文楷体" pitchFamily="2" charset="-122"/>
              <a:ea typeface="华文楷体" pitchFamily="2" charset="-122"/>
            </a:endParaRPr>
          </a:p>
          <a:p>
            <a:pPr>
              <a:spcBef>
                <a:spcPts val="1200"/>
              </a:spcBef>
              <a:buNone/>
            </a:pPr>
            <a:r>
              <a:rPr lang="zh-CN" altLang="en-US" b="1" dirty="0" smtClean="0">
                <a:solidFill>
                  <a:srgbClr val="FF0000"/>
                </a:solidFill>
                <a:latin typeface="华文楷体" pitchFamily="2" charset="-122"/>
                <a:ea typeface="华文楷体" pitchFamily="2" charset="-122"/>
              </a:rPr>
              <a:t>                                                                比</a:t>
            </a:r>
            <a:r>
              <a:rPr lang="en-US" altLang="zh-CN" b="1" dirty="0" smtClean="0">
                <a:solidFill>
                  <a:srgbClr val="FF0000"/>
                </a:solidFill>
                <a:latin typeface="华文楷体" pitchFamily="2" charset="-122"/>
                <a:ea typeface="华文楷体" pitchFamily="2" charset="-122"/>
              </a:rPr>
              <a:t>2012</a:t>
            </a:r>
            <a:r>
              <a:rPr lang="zh-CN" altLang="en-US" b="1" dirty="0" smtClean="0">
                <a:solidFill>
                  <a:srgbClr val="FF0000"/>
                </a:solidFill>
                <a:latin typeface="华文楷体" pitchFamily="2" charset="-122"/>
                <a:ea typeface="华文楷体" pitchFamily="2" charset="-122"/>
              </a:rPr>
              <a:t>年</a:t>
            </a:r>
            <a:r>
              <a:rPr lang="en-US" altLang="zh-CN" b="1" dirty="0" smtClean="0">
                <a:solidFill>
                  <a:srgbClr val="FF0000"/>
                </a:solidFill>
                <a:latin typeface="华文楷体" pitchFamily="2" charset="-122"/>
                <a:ea typeface="华文楷体" pitchFamily="2" charset="-122"/>
              </a:rPr>
              <a:t>13124 MW</a:t>
            </a:r>
            <a:r>
              <a:rPr lang="zh-CN" altLang="en-US" b="1" dirty="0" smtClean="0">
                <a:solidFill>
                  <a:srgbClr val="FF0000"/>
                </a:solidFill>
                <a:latin typeface="华文楷体" pitchFamily="2" charset="-122"/>
                <a:ea typeface="华文楷体" pitchFamily="2" charset="-122"/>
              </a:rPr>
              <a:t>锐减 </a:t>
            </a:r>
            <a:r>
              <a:rPr lang="en-US" altLang="zh-CN" b="1" dirty="0" smtClean="0">
                <a:solidFill>
                  <a:srgbClr val="FF0000"/>
                </a:solidFill>
                <a:latin typeface="华文楷体" pitchFamily="2" charset="-122"/>
                <a:ea typeface="华文楷体" pitchFamily="2" charset="-122"/>
              </a:rPr>
              <a:t>12000 MW</a:t>
            </a:r>
            <a:r>
              <a:rPr lang="zh-CN" altLang="en-US" b="1" dirty="0" smtClean="0">
                <a:solidFill>
                  <a:srgbClr val="FF0000"/>
                </a:solidFill>
                <a:latin typeface="华文楷体" pitchFamily="2" charset="-122"/>
                <a:ea typeface="华文楷体" pitchFamily="2" charset="-122"/>
              </a:rPr>
              <a:t>。</a:t>
            </a:r>
            <a:endParaRPr lang="en-US" altLang="zh-CN" b="1" dirty="0" smtClean="0">
              <a:latin typeface="华文楷体" pitchFamily="2" charset="-122"/>
              <a:ea typeface="华文楷体" pitchFamily="2" charset="-122"/>
            </a:endParaRPr>
          </a:p>
        </p:txBody>
      </p:sp>
      <p:sp>
        <p:nvSpPr>
          <p:cNvPr id="12291"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F44F2145-151D-4C1A-9121-982A0A2ECC7E}" type="slidenum">
              <a:rPr lang="zh-CN" altLang="en-US" sz="1000"/>
              <a:pPr algn="r" eaLnBrk="0" hangingPunct="0"/>
              <a:t>9</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2293" name="标题 1"/>
          <p:cNvSpPr txBox="1">
            <a:spLocks/>
          </p:cNvSpPr>
          <p:nvPr/>
        </p:nvSpPr>
        <p:spPr bwMode="auto">
          <a:xfrm>
            <a:off x="485775" y="1073150"/>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endParaRPr lang="en-US" altLang="zh-CN" sz="2000" b="1" dirty="0">
              <a:latin typeface="楷体_GB2312" pitchFamily="49" charset="-122"/>
              <a:ea typeface="楷体_GB2312" pitchFamily="49" charset="-122"/>
            </a:endParaRPr>
          </a:p>
          <a:p>
            <a:r>
              <a:rPr lang="zh-CN" altLang="en-US" sz="2200" b="1" dirty="0">
                <a:solidFill>
                  <a:srgbClr val="CC0000"/>
                </a:solidFill>
                <a:latin typeface="楷体_GB2312" pitchFamily="49" charset="-122"/>
                <a:ea typeface="楷体_GB2312" pitchFamily="49" charset="-122"/>
              </a:rPr>
              <a:t>  </a:t>
            </a:r>
            <a:r>
              <a:rPr lang="en-US" altLang="zh-CN" sz="2400" b="1" dirty="0" smtClean="0">
                <a:solidFill>
                  <a:srgbClr val="CC0000"/>
                </a:solidFill>
                <a:latin typeface="楷体_GB2312" pitchFamily="49" charset="-122"/>
                <a:ea typeface="楷体_GB2312" pitchFamily="49" charset="-122"/>
              </a:rPr>
              <a:t>2</a:t>
            </a:r>
            <a:r>
              <a:rPr lang="zh-CN" altLang="en-US" sz="2400" b="1" dirty="0" smtClean="0">
                <a:solidFill>
                  <a:srgbClr val="CC0000"/>
                </a:solidFill>
                <a:latin typeface="楷体_GB2312" pitchFamily="49" charset="-122"/>
                <a:ea typeface="楷体_GB2312" pitchFamily="49" charset="-122"/>
              </a:rPr>
              <a:t>、</a:t>
            </a:r>
            <a:r>
              <a:rPr lang="en-US" altLang="zh-CN" sz="2400" b="1" dirty="0" smtClean="0">
                <a:solidFill>
                  <a:srgbClr val="CC0000"/>
                </a:solidFill>
                <a:latin typeface="楷体_GB2312" pitchFamily="49" charset="-122"/>
                <a:ea typeface="楷体_GB2312" pitchFamily="49" charset="-122"/>
              </a:rPr>
              <a:t>2013</a:t>
            </a:r>
            <a:r>
              <a:rPr lang="zh-CN" altLang="en-US" sz="2400" b="1" dirty="0" smtClean="0">
                <a:solidFill>
                  <a:srgbClr val="CC0000"/>
                </a:solidFill>
                <a:latin typeface="楷体_GB2312" pitchFamily="49" charset="-122"/>
                <a:ea typeface="楷体_GB2312" pitchFamily="49" charset="-122"/>
              </a:rPr>
              <a:t>年的全球风电发展状况 </a:t>
            </a:r>
            <a:endParaRPr lang="zh-CN" altLang="en-US" sz="2400" b="1" dirty="0">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785786" y="1928812"/>
            <a:ext cx="8001000" cy="4572022"/>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ts val="1200"/>
              </a:spcBef>
              <a:spcAft>
                <a:spcPts val="600"/>
              </a:spcAft>
              <a:buFont typeface="Wingdings" pitchFamily="2" charset="2"/>
              <a:buNone/>
            </a:pPr>
            <a:r>
              <a:rPr lang="zh-CN" altLang="en-US" b="1" dirty="0" smtClean="0">
                <a:latin typeface="Arial Rounded MT Bold" pitchFamily="34" charset="0"/>
                <a:ea typeface="楷体_GB2312" pitchFamily="49" charset="-122"/>
              </a:rPr>
              <a:t>         </a:t>
            </a:r>
            <a:r>
              <a:rPr lang="en-US" altLang="zh-CN" b="1" dirty="0" smtClean="0">
                <a:latin typeface="Arial Rounded MT Bold" pitchFamily="34" charset="0"/>
                <a:ea typeface="楷体_GB2312" pitchFamily="49" charset="-122"/>
              </a:rPr>
              <a:t>2013</a:t>
            </a:r>
            <a:r>
              <a:rPr lang="zh-CN" altLang="en-US" b="1" dirty="0" smtClean="0">
                <a:latin typeface="Arial Rounded MT Bold" pitchFamily="34" charset="0"/>
                <a:ea typeface="楷体_GB2312" pitchFamily="49" charset="-122"/>
              </a:rPr>
              <a:t>年，全球海上风电获得有史以来最快的发展。</a:t>
            </a:r>
            <a:endParaRPr lang="en-US" altLang="zh-CN" b="1" dirty="0" smtClean="0">
              <a:latin typeface="Arial Rounded MT Bold" pitchFamily="34" charset="0"/>
              <a:ea typeface="楷体_GB2312" pitchFamily="49" charset="-122"/>
            </a:endParaRPr>
          </a:p>
          <a:p>
            <a:pPr>
              <a:spcBef>
                <a:spcPts val="1200"/>
              </a:spcBef>
              <a:spcAft>
                <a:spcPts val="600"/>
              </a:spcAft>
              <a:buFont typeface="Wingdings" pitchFamily="2" charset="2"/>
              <a:buNone/>
            </a:pPr>
            <a:r>
              <a:rPr lang="en-US" altLang="zh-CN" b="1" dirty="0" smtClean="0">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根据“</a:t>
            </a:r>
            <a:r>
              <a:rPr lang="en-US" altLang="zh-CN" b="1" dirty="0" smtClean="0">
                <a:latin typeface="Arial Rounded MT Bold" pitchFamily="34" charset="0"/>
                <a:ea typeface="楷体_GB2312" pitchFamily="49" charset="-122"/>
              </a:rPr>
              <a:t>BTM</a:t>
            </a:r>
            <a:r>
              <a:rPr lang="zh-CN" altLang="en-US" b="1" dirty="0" smtClean="0">
                <a:latin typeface="Arial Rounded MT Bold" pitchFamily="34" charset="0"/>
                <a:ea typeface="楷体_GB2312" pitchFamily="49" charset="-122"/>
              </a:rPr>
              <a:t>风电报告</a:t>
            </a:r>
            <a:r>
              <a:rPr lang="en-US" altLang="zh-CN" b="1" dirty="0" smtClean="0">
                <a:latin typeface="Arial Rounded MT Bold" pitchFamily="34" charset="0"/>
                <a:ea typeface="楷体_GB2312" pitchFamily="49" charset="-122"/>
              </a:rPr>
              <a:t>2013</a:t>
            </a:r>
            <a:r>
              <a:rPr lang="zh-CN" altLang="en-US" b="1" dirty="0" smtClean="0">
                <a:latin typeface="Arial Rounded MT Bold" pitchFamily="34" charset="0"/>
                <a:ea typeface="楷体_GB2312" pitchFamily="49" charset="-122"/>
              </a:rPr>
              <a:t>”的相关统计</a:t>
            </a:r>
            <a:r>
              <a:rPr lang="en-US" altLang="zh-CN" b="1" dirty="0" smtClean="0">
                <a:latin typeface="Arial Rounded MT Bold" pitchFamily="34" charset="0"/>
                <a:ea typeface="楷体_GB2312" pitchFamily="49" charset="-122"/>
              </a:rPr>
              <a:t>:</a:t>
            </a:r>
          </a:p>
          <a:p>
            <a:pPr>
              <a:spcBef>
                <a:spcPts val="1800"/>
              </a:spcBef>
              <a:buNone/>
            </a:pPr>
            <a:r>
              <a:rPr lang="zh-CN" altLang="en-US" b="1" dirty="0" smtClean="0">
                <a:solidFill>
                  <a:srgbClr val="FF0000"/>
                </a:solidFill>
                <a:latin typeface="Arial Rounded MT Bold" pitchFamily="34" charset="0"/>
                <a:ea typeface="楷体_GB2312" pitchFamily="49" charset="-122"/>
              </a:rPr>
              <a:t>                   海上风电新增装机   </a:t>
            </a:r>
            <a:r>
              <a:rPr lang="en-US" altLang="zh-CN" b="1" dirty="0" smtClean="0">
                <a:solidFill>
                  <a:srgbClr val="FF0000"/>
                </a:solidFill>
                <a:latin typeface="Arial Rounded MT Bold" pitchFamily="34" charset="0"/>
                <a:ea typeface="楷体_GB2312" pitchFamily="49" charset="-122"/>
              </a:rPr>
              <a:t>1721 MW</a:t>
            </a:r>
            <a:r>
              <a:rPr lang="zh-CN" altLang="en-US" b="1" dirty="0" smtClean="0">
                <a:solidFill>
                  <a:srgbClr val="FF0000"/>
                </a:solidFill>
                <a:latin typeface="Arial Rounded MT Bold" pitchFamily="34" charset="0"/>
                <a:ea typeface="楷体_GB2312" pitchFamily="49" charset="-122"/>
              </a:rPr>
              <a:t>，占新增装机容量的</a:t>
            </a:r>
            <a:r>
              <a:rPr lang="en-US" altLang="zh-CN" b="1" dirty="0" smtClean="0">
                <a:solidFill>
                  <a:srgbClr val="FF0000"/>
                </a:solidFill>
                <a:latin typeface="Arial Rounded MT Bold" pitchFamily="34" charset="0"/>
                <a:ea typeface="楷体_GB2312" pitchFamily="49" charset="-122"/>
              </a:rPr>
              <a:t>4.8% </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200"/>
              </a:spcBef>
              <a:buFont typeface="Wingdings" pitchFamily="2" charset="2"/>
              <a:buNone/>
            </a:pPr>
            <a:r>
              <a:rPr lang="zh-CN" altLang="en-US" b="1" dirty="0" smtClean="0">
                <a:solidFill>
                  <a:srgbClr val="FF0000"/>
                </a:solidFill>
                <a:latin typeface="Arial Rounded MT Bold" pitchFamily="34" charset="0"/>
                <a:ea typeface="楷体_GB2312" pitchFamily="49" charset="-122"/>
              </a:rPr>
              <a:t>                   海上风电累计装机   </a:t>
            </a:r>
            <a:r>
              <a:rPr lang="en-US" altLang="zh-CN" b="1" dirty="0" smtClean="0">
                <a:solidFill>
                  <a:srgbClr val="FF0000"/>
                </a:solidFill>
                <a:latin typeface="Arial Rounded MT Bold" pitchFamily="34" charset="0"/>
                <a:ea typeface="楷体_GB2312" pitchFamily="49" charset="-122"/>
              </a:rPr>
              <a:t>6837 MW</a:t>
            </a:r>
            <a:r>
              <a:rPr lang="zh-CN" altLang="en-US" b="1" dirty="0" smtClean="0">
                <a:solidFill>
                  <a:srgbClr val="FF0000"/>
                </a:solidFill>
                <a:latin typeface="Arial Rounded MT Bold" pitchFamily="34" charset="0"/>
                <a:ea typeface="楷体_GB2312" pitchFamily="49" charset="-122"/>
              </a:rPr>
              <a:t>，占累计装机总量的</a:t>
            </a:r>
            <a:r>
              <a:rPr lang="en-US" altLang="zh-CN" b="1" dirty="0" smtClean="0">
                <a:solidFill>
                  <a:srgbClr val="FF0000"/>
                </a:solidFill>
                <a:latin typeface="Arial Rounded MT Bold" pitchFamily="34" charset="0"/>
                <a:ea typeface="楷体_GB2312" pitchFamily="49" charset="-122"/>
              </a:rPr>
              <a:t>2.1%</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800"/>
              </a:spcBef>
              <a:buFont typeface="Wingdings" pitchFamily="2" charset="2"/>
              <a:buNone/>
            </a:pPr>
            <a:r>
              <a:rPr lang="en-US" altLang="zh-CN" b="1" dirty="0" smtClean="0">
                <a:latin typeface="Arial Rounded MT Bold" pitchFamily="34" charset="0"/>
                <a:ea typeface="楷体_GB2312" pitchFamily="49" charset="-122"/>
              </a:rPr>
              <a:t>        2013</a:t>
            </a:r>
            <a:r>
              <a:rPr lang="zh-CN" altLang="en-US" b="1" dirty="0" smtClean="0">
                <a:latin typeface="Arial Rounded MT Bold" pitchFamily="34" charset="0"/>
                <a:ea typeface="楷体_GB2312" pitchFamily="49" charset="-122"/>
              </a:rPr>
              <a:t>年，欧洲依然是海上风电发展最快，新增装机最多的区域。</a:t>
            </a:r>
            <a:endParaRPr lang="en-US" altLang="zh-CN" b="1" dirty="0" smtClean="0">
              <a:latin typeface="Arial Rounded MT Bold" pitchFamily="34" charset="0"/>
              <a:ea typeface="楷体_GB2312" pitchFamily="49" charset="-122"/>
            </a:endParaRPr>
          </a:p>
          <a:p>
            <a:pPr>
              <a:spcBef>
                <a:spcPts val="1200"/>
              </a:spcBef>
              <a:buFont typeface="Wingdings" pitchFamily="2" charset="2"/>
              <a:buNone/>
            </a:pPr>
            <a:r>
              <a:rPr lang="en-US" altLang="zh-CN" b="1" dirty="0" smtClean="0">
                <a:latin typeface="Arial Rounded MT Bold" pitchFamily="34" charset="0"/>
                <a:ea typeface="楷体_GB2312" pitchFamily="49" charset="-122"/>
              </a:rPr>
              <a:t>        2013</a:t>
            </a:r>
            <a:r>
              <a:rPr lang="zh-CN" altLang="en-US" b="1" dirty="0" smtClean="0">
                <a:latin typeface="Arial Rounded MT Bold" pitchFamily="34" charset="0"/>
                <a:ea typeface="楷体_GB2312" pitchFamily="49" charset="-122"/>
              </a:rPr>
              <a:t>年，欧洲共有</a:t>
            </a:r>
            <a:r>
              <a:rPr lang="en-US" altLang="zh-CN" b="1" dirty="0" smtClean="0">
                <a:latin typeface="Arial Rounded MT Bold" pitchFamily="34" charset="0"/>
                <a:ea typeface="楷体_GB2312" pitchFamily="49" charset="-122"/>
              </a:rPr>
              <a:t>21</a:t>
            </a:r>
            <a:r>
              <a:rPr lang="zh-CN" altLang="en-US" b="1" dirty="0" smtClean="0">
                <a:latin typeface="Arial Rounded MT Bold" pitchFamily="34" charset="0"/>
                <a:ea typeface="楷体_GB2312" pitchFamily="49" charset="-122"/>
              </a:rPr>
              <a:t>个海上风电项目竣工，并网容量 </a:t>
            </a:r>
            <a:r>
              <a:rPr lang="en-US" altLang="zh-CN" b="1" dirty="0" smtClean="0">
                <a:solidFill>
                  <a:srgbClr val="FF0000"/>
                </a:solidFill>
                <a:latin typeface="Arial Rounded MT Bold" pitchFamily="34" charset="0"/>
                <a:ea typeface="楷体_GB2312" pitchFamily="49" charset="-122"/>
              </a:rPr>
              <a:t>1567 MW</a:t>
            </a:r>
            <a:r>
              <a:rPr lang="zh-CN" altLang="en-US" b="1" dirty="0" smtClean="0">
                <a:latin typeface="Arial Rounded MT Bold" pitchFamily="34" charset="0"/>
                <a:ea typeface="楷体_GB2312" pitchFamily="49" charset="-122"/>
              </a:rPr>
              <a:t>。</a:t>
            </a:r>
            <a:endParaRPr lang="en-US" altLang="zh-CN" b="1" dirty="0" smtClean="0">
              <a:latin typeface="Arial Rounded MT Bold" pitchFamily="34" charset="0"/>
              <a:ea typeface="楷体_GB2312" pitchFamily="49" charset="-122"/>
            </a:endParaRPr>
          </a:p>
        </p:txBody>
      </p:sp>
      <p:sp>
        <p:nvSpPr>
          <p:cNvPr id="12291"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F44F2145-151D-4C1A-9121-982A0A2ECC7E}" type="slidenum">
              <a:rPr lang="zh-CN" altLang="en-US" sz="1000"/>
              <a:pPr algn="r" eaLnBrk="0" hangingPunct="0"/>
              <a:t>10</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2293" name="标题 1"/>
          <p:cNvSpPr txBox="1">
            <a:spLocks/>
          </p:cNvSpPr>
          <p:nvPr/>
        </p:nvSpPr>
        <p:spPr bwMode="auto">
          <a:xfrm>
            <a:off x="500034" y="1428736"/>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r>
              <a:rPr lang="zh-CN" altLang="en-US" sz="2200" b="1" dirty="0" smtClean="0">
                <a:solidFill>
                  <a:srgbClr val="CC0000"/>
                </a:solidFill>
                <a:latin typeface="楷体_GB2312" pitchFamily="49" charset="-122"/>
                <a:ea typeface="楷体_GB2312" pitchFamily="49" charset="-122"/>
              </a:rPr>
              <a:t>  </a:t>
            </a:r>
            <a:r>
              <a:rPr lang="en-US" altLang="zh-CN" sz="2400" b="1" dirty="0" smtClean="0">
                <a:solidFill>
                  <a:srgbClr val="CC0000"/>
                </a:solidFill>
                <a:latin typeface="楷体_GB2312" pitchFamily="49" charset="-122"/>
                <a:ea typeface="楷体_GB2312" pitchFamily="49" charset="-122"/>
              </a:rPr>
              <a:t>2</a:t>
            </a:r>
            <a:r>
              <a:rPr lang="zh-CN" altLang="en-US" sz="2400" b="1" dirty="0" smtClean="0">
                <a:solidFill>
                  <a:srgbClr val="CC0000"/>
                </a:solidFill>
                <a:latin typeface="楷体_GB2312" pitchFamily="49" charset="-122"/>
                <a:ea typeface="楷体_GB2312" pitchFamily="49" charset="-122"/>
              </a:rPr>
              <a:t>、</a:t>
            </a:r>
            <a:r>
              <a:rPr lang="en-US" altLang="zh-CN" sz="2400" b="1" dirty="0" smtClean="0">
                <a:solidFill>
                  <a:srgbClr val="CC0000"/>
                </a:solidFill>
                <a:latin typeface="楷体_GB2312" pitchFamily="49" charset="-122"/>
                <a:ea typeface="楷体_GB2312" pitchFamily="49" charset="-122"/>
              </a:rPr>
              <a:t>2013</a:t>
            </a:r>
            <a:r>
              <a:rPr lang="zh-CN" altLang="en-US" sz="2400" b="1" dirty="0" smtClean="0">
                <a:solidFill>
                  <a:srgbClr val="CC0000"/>
                </a:solidFill>
                <a:latin typeface="楷体_GB2312" pitchFamily="49" charset="-122"/>
                <a:ea typeface="楷体_GB2312" pitchFamily="49" charset="-122"/>
              </a:rPr>
              <a:t>年全球风电发展状况 </a:t>
            </a:r>
            <a:endParaRPr lang="zh-CN" altLang="en-US" sz="2400" b="1" dirty="0">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内容占位符 2"/>
          <p:cNvSpPr>
            <a:spLocks noGrp="1"/>
          </p:cNvSpPr>
          <p:nvPr>
            <p:ph idx="4294967295"/>
          </p:nvPr>
        </p:nvSpPr>
        <p:spPr>
          <a:xfrm>
            <a:off x="827088" y="1628775"/>
            <a:ext cx="8001000" cy="4929188"/>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ct val="0"/>
              </a:spcBef>
              <a:spcAft>
                <a:spcPts val="600"/>
              </a:spcAft>
              <a:buFont typeface="Wingdings" pitchFamily="2" charset="2"/>
              <a:buNone/>
            </a:pPr>
            <a:r>
              <a:rPr lang="zh-CN" altLang="en-US" sz="1800" b="1" dirty="0" smtClean="0">
                <a:solidFill>
                  <a:schemeClr val="tx2"/>
                </a:solidFill>
                <a:latin typeface="Arial Rounded MT Bold" pitchFamily="34" charset="0"/>
                <a:ea typeface="楷体_GB2312" pitchFamily="49" charset="-122"/>
              </a:rPr>
              <a:t>        </a:t>
            </a:r>
            <a:endParaRPr lang="en-US" altLang="zh-CN" sz="1800" b="1" dirty="0" smtClean="0">
              <a:solidFill>
                <a:schemeClr val="tx2"/>
              </a:solidFill>
              <a:latin typeface="Arial Rounded MT Bold" pitchFamily="34" charset="0"/>
              <a:ea typeface="楷体_GB2312" pitchFamily="49" charset="-122"/>
            </a:endParaRPr>
          </a:p>
          <a:p>
            <a:pPr>
              <a:spcBef>
                <a:spcPct val="0"/>
              </a:spcBef>
              <a:spcAft>
                <a:spcPts val="600"/>
              </a:spcAft>
              <a:buFont typeface="Wingdings" pitchFamily="2" charset="2"/>
              <a:buNone/>
            </a:pPr>
            <a:r>
              <a:rPr lang="en-US" altLang="zh-CN" sz="1800" b="1" dirty="0" smtClean="0">
                <a:solidFill>
                  <a:schemeClr val="tx2"/>
                </a:solidFill>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根据中国风能协会的计数据</a:t>
            </a:r>
            <a:r>
              <a:rPr lang="en-US" altLang="zh-CN" b="1" dirty="0" smtClean="0">
                <a:latin typeface="Arial Rounded MT Bold" pitchFamily="34" charset="0"/>
                <a:ea typeface="楷体_GB2312" pitchFamily="49" charset="-122"/>
              </a:rPr>
              <a:t>:</a:t>
            </a:r>
          </a:p>
          <a:p>
            <a:pPr>
              <a:buNone/>
            </a:pPr>
            <a:r>
              <a:rPr lang="en-US" altLang="zh-CN" b="1" dirty="0" smtClean="0">
                <a:latin typeface="楷体_GB2312" pitchFamily="49" charset="-122"/>
                <a:ea typeface="楷体_GB2312" pitchFamily="49" charset="-122"/>
              </a:rPr>
              <a:t>    </a:t>
            </a:r>
            <a:r>
              <a:rPr lang="en-US" altLang="zh-CN" b="1" dirty="0" smtClean="0">
                <a:solidFill>
                  <a:srgbClr val="CC0000"/>
                </a:solidFill>
                <a:latin typeface="Arial Rounded MT Bold" pitchFamily="34" charset="0"/>
                <a:ea typeface="楷体_GB2312" pitchFamily="49" charset="-122"/>
              </a:rPr>
              <a:t>      </a:t>
            </a:r>
            <a:r>
              <a:rPr lang="zh-CN" altLang="en-US" b="1" dirty="0" smtClean="0">
                <a:solidFill>
                  <a:srgbClr val="CC0000"/>
                </a:solidFill>
                <a:latin typeface="Arial Rounded MT Bold" pitchFamily="34" charset="0"/>
                <a:ea typeface="楷体_GB2312" pitchFamily="49" charset="-122"/>
              </a:rPr>
              <a:t>中国新增装机    </a:t>
            </a:r>
            <a:r>
              <a:rPr lang="en-US" altLang="zh-CN" b="1" dirty="0" smtClean="0">
                <a:solidFill>
                  <a:srgbClr val="CC0000"/>
                </a:solidFill>
                <a:latin typeface="Arial Rounded MT Bold" pitchFamily="34" charset="0"/>
                <a:ea typeface="楷体_GB2312" pitchFamily="49" charset="-122"/>
              </a:rPr>
              <a:t>9356</a:t>
            </a:r>
            <a:r>
              <a:rPr lang="zh-CN" altLang="en-US" b="1" dirty="0" smtClean="0">
                <a:solidFill>
                  <a:srgbClr val="CC0000"/>
                </a:solidFill>
                <a:latin typeface="Arial Rounded MT Bold" pitchFamily="34" charset="0"/>
                <a:ea typeface="楷体_GB2312" pitchFamily="49" charset="-122"/>
              </a:rPr>
              <a:t>台，新增装机容量    </a:t>
            </a:r>
            <a:r>
              <a:rPr lang="en-US" altLang="zh-CN" b="1" dirty="0" smtClean="0">
                <a:solidFill>
                  <a:srgbClr val="CC0000"/>
                </a:solidFill>
                <a:latin typeface="Arial Rounded MT Bold" pitchFamily="34" charset="0"/>
                <a:ea typeface="楷体_GB2312" pitchFamily="49" charset="-122"/>
              </a:rPr>
              <a:t>16088.7MW</a:t>
            </a:r>
            <a:r>
              <a:rPr lang="zh-CN" altLang="en-US" b="1" dirty="0" smtClean="0">
                <a:solidFill>
                  <a:srgbClr val="CC0000"/>
                </a:solidFill>
                <a:latin typeface="Arial Rounded MT Bold" pitchFamily="34" charset="0"/>
                <a:ea typeface="楷体_GB2312" pitchFamily="49" charset="-122"/>
              </a:rPr>
              <a:t>，</a:t>
            </a:r>
            <a:endParaRPr lang="en-US" altLang="zh-CN" b="1" dirty="0" smtClean="0">
              <a:solidFill>
                <a:srgbClr val="CC0000"/>
              </a:solidFill>
              <a:latin typeface="Arial Rounded MT Bold" pitchFamily="34" charset="0"/>
              <a:ea typeface="楷体_GB2312" pitchFamily="49" charset="-122"/>
            </a:endParaRPr>
          </a:p>
          <a:p>
            <a:pPr>
              <a:buFont typeface="Wingdings" pitchFamily="2" charset="2"/>
              <a:buNone/>
            </a:pPr>
            <a:r>
              <a:rPr lang="zh-CN" altLang="en-US" b="1" dirty="0" smtClean="0">
                <a:solidFill>
                  <a:srgbClr val="CC0000"/>
                </a:solidFill>
                <a:latin typeface="Arial Rounded MT Bold" pitchFamily="34" charset="0"/>
                <a:ea typeface="楷体_GB2312" pitchFamily="49" charset="-122"/>
              </a:rPr>
              <a:t>                      同比增长</a:t>
            </a:r>
            <a:r>
              <a:rPr lang="en-US" altLang="zh-CN" b="1" dirty="0" smtClean="0">
                <a:solidFill>
                  <a:srgbClr val="CC0000"/>
                </a:solidFill>
                <a:latin typeface="Arial Rounded MT Bold" pitchFamily="34" charset="0"/>
                <a:ea typeface="楷体_GB2312" pitchFamily="49" charset="-122"/>
              </a:rPr>
              <a:t>24.10%</a:t>
            </a:r>
            <a:r>
              <a:rPr lang="zh-CN" altLang="en-US" b="1" dirty="0" smtClean="0">
                <a:solidFill>
                  <a:srgbClr val="CC0000"/>
                </a:solidFill>
                <a:latin typeface="Arial Rounded MT Bold" pitchFamily="34" charset="0"/>
                <a:ea typeface="楷体_GB2312" pitchFamily="49" charset="-122"/>
              </a:rPr>
              <a:t>，占全球新增风电装机的</a:t>
            </a:r>
            <a:r>
              <a:rPr lang="en-US" altLang="zh-CN" b="1" dirty="0" smtClean="0">
                <a:solidFill>
                  <a:srgbClr val="CC0000"/>
                </a:solidFill>
                <a:latin typeface="Arial Rounded MT Bold" pitchFamily="34" charset="0"/>
                <a:ea typeface="楷体_GB2312" pitchFamily="49" charset="-122"/>
              </a:rPr>
              <a:t>45.39%</a:t>
            </a:r>
            <a:r>
              <a:rPr lang="zh-CN" altLang="en-US" b="1" dirty="0" smtClean="0">
                <a:solidFill>
                  <a:srgbClr val="CC0000"/>
                </a:solidFill>
                <a:latin typeface="Arial Rounded MT Bold" pitchFamily="34" charset="0"/>
                <a:ea typeface="楷体_GB2312" pitchFamily="49" charset="-122"/>
              </a:rPr>
              <a:t>；    </a:t>
            </a:r>
          </a:p>
          <a:p>
            <a:pPr>
              <a:buNone/>
            </a:pPr>
            <a:r>
              <a:rPr lang="zh-CN" altLang="en-US" b="1" dirty="0" smtClean="0">
                <a:solidFill>
                  <a:srgbClr val="CC0000"/>
                </a:solidFill>
                <a:latin typeface="Arial Rounded MT Bold" pitchFamily="34" charset="0"/>
                <a:ea typeface="楷体_GB2312" pitchFamily="49" charset="-122"/>
              </a:rPr>
              <a:t>              中国累计装机    </a:t>
            </a:r>
            <a:r>
              <a:rPr lang="en-US" altLang="zh-CN" b="1" dirty="0" smtClean="0">
                <a:solidFill>
                  <a:srgbClr val="CC0000"/>
                </a:solidFill>
                <a:latin typeface="Arial Rounded MT Bold" pitchFamily="34" charset="0"/>
                <a:ea typeface="楷体_GB2312" pitchFamily="49" charset="-122"/>
              </a:rPr>
              <a:t>63120</a:t>
            </a:r>
            <a:r>
              <a:rPr lang="zh-CN" altLang="en-US" b="1" dirty="0" smtClean="0">
                <a:solidFill>
                  <a:srgbClr val="CC0000"/>
                </a:solidFill>
                <a:latin typeface="Arial Rounded MT Bold" pitchFamily="34" charset="0"/>
                <a:ea typeface="楷体_GB2312" pitchFamily="49" charset="-122"/>
              </a:rPr>
              <a:t>台，累计装机容量 </a:t>
            </a:r>
            <a:r>
              <a:rPr lang="en-US" altLang="zh-CN" b="1" dirty="0" smtClean="0">
                <a:solidFill>
                  <a:srgbClr val="CC0000"/>
                </a:solidFill>
                <a:latin typeface="Arial Rounded MT Bold" pitchFamily="34" charset="0"/>
                <a:ea typeface="楷体_GB2312" pitchFamily="49" charset="-122"/>
              </a:rPr>
              <a:t>91412.89MW</a:t>
            </a:r>
            <a:r>
              <a:rPr lang="zh-CN" altLang="en-US" b="1" dirty="0" smtClean="0">
                <a:solidFill>
                  <a:srgbClr val="CC0000"/>
                </a:solidFill>
                <a:latin typeface="Arial Rounded MT Bold" pitchFamily="34" charset="0"/>
                <a:ea typeface="楷体_GB2312" pitchFamily="49" charset="-122"/>
              </a:rPr>
              <a:t>；</a:t>
            </a:r>
            <a:endParaRPr lang="en-US" altLang="zh-CN" b="1" dirty="0" smtClean="0">
              <a:solidFill>
                <a:srgbClr val="CC0000"/>
              </a:solidFill>
              <a:latin typeface="Arial Rounded MT Bold" pitchFamily="34" charset="0"/>
              <a:ea typeface="楷体_GB2312" pitchFamily="49" charset="-122"/>
            </a:endParaRPr>
          </a:p>
          <a:p>
            <a:pPr>
              <a:buFont typeface="Wingdings" pitchFamily="2" charset="2"/>
              <a:buNone/>
            </a:pPr>
            <a:r>
              <a:rPr lang="zh-CN" altLang="en-US" b="1" dirty="0" smtClean="0">
                <a:solidFill>
                  <a:srgbClr val="CC0000"/>
                </a:solidFill>
                <a:latin typeface="Arial Rounded MT Bold" pitchFamily="34" charset="0"/>
                <a:ea typeface="楷体_GB2312" pitchFamily="49" charset="-122"/>
              </a:rPr>
              <a:t>                      同比增长</a:t>
            </a:r>
            <a:r>
              <a:rPr lang="en-US" altLang="zh-CN" b="1" dirty="0" smtClean="0">
                <a:solidFill>
                  <a:srgbClr val="CC0000"/>
                </a:solidFill>
                <a:latin typeface="Arial Rounded MT Bold" pitchFamily="34" charset="0"/>
                <a:ea typeface="楷体_GB2312" pitchFamily="49" charset="-122"/>
              </a:rPr>
              <a:t>21.4</a:t>
            </a:r>
            <a:r>
              <a:rPr lang="zh-CN" altLang="en-US" b="1" dirty="0" smtClean="0">
                <a:solidFill>
                  <a:srgbClr val="CC0000"/>
                </a:solidFill>
                <a:latin typeface="Arial Rounded MT Bold" pitchFamily="34" charset="0"/>
                <a:ea typeface="楷体_GB2312" pitchFamily="49" charset="-122"/>
              </a:rPr>
              <a:t> </a:t>
            </a:r>
            <a:r>
              <a:rPr lang="en-US" altLang="zh-CN" b="1" dirty="0" smtClean="0">
                <a:solidFill>
                  <a:srgbClr val="CC0000"/>
                </a:solidFill>
                <a:latin typeface="Arial Rounded MT Bold" pitchFamily="34" charset="0"/>
                <a:ea typeface="楷体_GB2312" pitchFamily="49" charset="-122"/>
              </a:rPr>
              <a:t>%</a:t>
            </a:r>
            <a:r>
              <a:rPr lang="zh-CN" altLang="en-US" b="1" dirty="0" smtClean="0">
                <a:solidFill>
                  <a:srgbClr val="CC0000"/>
                </a:solidFill>
                <a:latin typeface="Arial Rounded MT Bold" pitchFamily="34" charset="0"/>
                <a:ea typeface="楷体_GB2312" pitchFamily="49" charset="-122"/>
              </a:rPr>
              <a:t>，占全球风电装机总量的</a:t>
            </a:r>
            <a:r>
              <a:rPr lang="en-US" altLang="zh-CN" b="1" dirty="0" smtClean="0">
                <a:solidFill>
                  <a:srgbClr val="CC0000"/>
                </a:solidFill>
                <a:latin typeface="Arial Rounded MT Bold" pitchFamily="34" charset="0"/>
                <a:ea typeface="楷体_GB2312" pitchFamily="49" charset="-122"/>
              </a:rPr>
              <a:t>28.47%</a:t>
            </a:r>
          </a:p>
          <a:p>
            <a:pPr>
              <a:spcBef>
                <a:spcPts val="2400"/>
              </a:spcBef>
              <a:buFont typeface="Wingdings" pitchFamily="2" charset="2"/>
              <a:buNone/>
            </a:pPr>
            <a:r>
              <a:rPr lang="zh-CN" altLang="en-US" b="1" dirty="0" smtClean="0">
                <a:solidFill>
                  <a:srgbClr val="FF0000"/>
                </a:solidFill>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中国风电新增装机和累计装机均居全球第一。</a:t>
            </a:r>
            <a:endParaRPr lang="en-US" altLang="zh-CN" dirty="0" smtClean="0">
              <a:latin typeface="Arial Black" pitchFamily="34" charset="0"/>
              <a:ea typeface="华文新魏" pitchFamily="2" charset="-122"/>
            </a:endParaRPr>
          </a:p>
        </p:txBody>
      </p:sp>
      <p:sp>
        <p:nvSpPr>
          <p:cNvPr id="13315"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CAE8F092-3734-48D0-B19D-97296FDED0EF}" type="slidenum">
              <a:rPr lang="zh-CN" altLang="en-US" sz="1000"/>
              <a:pPr algn="r" eaLnBrk="0" hangingPunct="0"/>
              <a:t>11</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3317" name="标题 1"/>
          <p:cNvSpPr txBox="1">
            <a:spLocks/>
          </p:cNvSpPr>
          <p:nvPr/>
        </p:nvSpPr>
        <p:spPr bwMode="auto">
          <a:xfrm>
            <a:off x="500034" y="1357298"/>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r>
              <a:rPr lang="zh-CN" altLang="en-US" sz="2400" b="1" dirty="0" smtClean="0">
                <a:solidFill>
                  <a:srgbClr val="CC0000"/>
                </a:solidFill>
                <a:latin typeface="Times New Roman" pitchFamily="18" charset="0"/>
                <a:ea typeface="楷体_GB2312" pitchFamily="49" charset="-122"/>
                <a:cs typeface="Times New Roman" pitchFamily="18" charset="0"/>
              </a:rPr>
              <a:t>     </a:t>
            </a:r>
            <a:r>
              <a:rPr lang="en-US" altLang="zh-CN" sz="2400" b="1" dirty="0" smtClean="0">
                <a:solidFill>
                  <a:srgbClr val="CC0000"/>
                </a:solidFill>
                <a:latin typeface="Times New Roman" pitchFamily="18" charset="0"/>
                <a:ea typeface="楷体_GB2312" pitchFamily="49" charset="-122"/>
                <a:cs typeface="Times New Roman" pitchFamily="18" charset="0"/>
              </a:rPr>
              <a:t>3. 2013</a:t>
            </a:r>
            <a:r>
              <a:rPr lang="zh-CN" altLang="en-US" sz="2400" b="1" dirty="0" smtClean="0">
                <a:solidFill>
                  <a:srgbClr val="CC0000"/>
                </a:solidFill>
                <a:latin typeface="Times New Roman" pitchFamily="18" charset="0"/>
                <a:ea typeface="楷体_GB2312" pitchFamily="49" charset="-122"/>
                <a:cs typeface="Times New Roman" pitchFamily="18" charset="0"/>
              </a:rPr>
              <a:t>年中国风电发展状况 </a:t>
            </a:r>
            <a:endParaRPr lang="zh-CN" altLang="en-US" sz="2400" b="1" dirty="0">
              <a:solidFill>
                <a:srgbClr val="CC0000"/>
              </a:solidFill>
              <a:latin typeface="Times New Roman" pitchFamily="18" charset="0"/>
              <a:ea typeface="楷体_GB2312" pitchFamily="49" charset="-122"/>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785786" y="1928812"/>
            <a:ext cx="8001000" cy="4572022"/>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spcBef>
                <a:spcPts val="1200"/>
              </a:spcBef>
              <a:spcAft>
                <a:spcPts val="600"/>
              </a:spcAft>
              <a:buFont typeface="Wingdings" pitchFamily="2" charset="2"/>
              <a:buNone/>
            </a:pPr>
            <a:r>
              <a:rPr lang="zh-CN" altLang="en-US" b="1" dirty="0" smtClean="0">
                <a:latin typeface="Arial Rounded MT Bold" pitchFamily="34" charset="0"/>
                <a:ea typeface="楷体_GB2312" pitchFamily="49" charset="-122"/>
              </a:rPr>
              <a:t>         </a:t>
            </a:r>
            <a:r>
              <a:rPr lang="en-US" altLang="zh-CN" b="1" dirty="0" smtClean="0">
                <a:latin typeface="Arial Rounded MT Bold" pitchFamily="34" charset="0"/>
                <a:ea typeface="楷体_GB2312" pitchFamily="49" charset="-122"/>
              </a:rPr>
              <a:t>2013</a:t>
            </a:r>
            <a:r>
              <a:rPr lang="zh-CN" altLang="en-US" b="1" dirty="0" smtClean="0">
                <a:latin typeface="Arial Rounded MT Bold" pitchFamily="34" charset="0"/>
                <a:ea typeface="楷体_GB2312" pitchFamily="49" charset="-122"/>
              </a:rPr>
              <a:t>年，中国海上风电获进展缓慢。</a:t>
            </a:r>
            <a:endParaRPr lang="en-US" altLang="zh-CN" b="1" dirty="0" smtClean="0">
              <a:latin typeface="Arial Rounded MT Bold" pitchFamily="34" charset="0"/>
              <a:ea typeface="楷体_GB2312" pitchFamily="49" charset="-122"/>
            </a:endParaRPr>
          </a:p>
          <a:p>
            <a:pPr>
              <a:spcBef>
                <a:spcPts val="1200"/>
              </a:spcBef>
              <a:spcAft>
                <a:spcPts val="600"/>
              </a:spcAft>
              <a:buFont typeface="Wingdings" pitchFamily="2" charset="2"/>
              <a:buNone/>
            </a:pPr>
            <a:r>
              <a:rPr lang="en-US" altLang="zh-CN" b="1" dirty="0" smtClean="0">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根据中国风能协会的统计</a:t>
            </a:r>
            <a:r>
              <a:rPr lang="en-US" altLang="zh-CN" b="1" dirty="0" smtClean="0">
                <a:latin typeface="Arial Rounded MT Bold" pitchFamily="34" charset="0"/>
                <a:ea typeface="楷体_GB2312" pitchFamily="49" charset="-122"/>
              </a:rPr>
              <a:t>:</a:t>
            </a:r>
          </a:p>
          <a:p>
            <a:pPr>
              <a:spcBef>
                <a:spcPts val="1800"/>
              </a:spcBef>
              <a:buNone/>
            </a:pPr>
            <a:r>
              <a:rPr lang="zh-CN" altLang="en-US" b="1" dirty="0" smtClean="0">
                <a:solidFill>
                  <a:srgbClr val="FF0000"/>
                </a:solidFill>
                <a:latin typeface="Arial Rounded MT Bold" pitchFamily="34" charset="0"/>
                <a:ea typeface="楷体_GB2312" pitchFamily="49" charset="-122"/>
              </a:rPr>
              <a:t>                          海上风电新增装机  </a:t>
            </a:r>
            <a:r>
              <a:rPr lang="en-US" altLang="zh-CN" b="1" dirty="0" smtClean="0">
                <a:solidFill>
                  <a:srgbClr val="FF0000"/>
                </a:solidFill>
                <a:latin typeface="Arial Rounded MT Bold" pitchFamily="34" charset="0"/>
                <a:ea typeface="楷体_GB2312" pitchFamily="49" charset="-122"/>
              </a:rPr>
              <a:t>39 MW</a:t>
            </a:r>
            <a:r>
              <a:rPr lang="zh-CN" altLang="en-US" b="1" dirty="0" smtClean="0">
                <a:solidFill>
                  <a:srgbClr val="FF0000"/>
                </a:solidFill>
                <a:latin typeface="Arial Rounded MT Bold" pitchFamily="34" charset="0"/>
                <a:ea typeface="楷体_GB2312" pitchFamily="49" charset="-122"/>
              </a:rPr>
              <a:t>，占新增装机量 的</a:t>
            </a:r>
            <a:r>
              <a:rPr lang="en-US" altLang="zh-CN" b="1" dirty="0" smtClean="0">
                <a:solidFill>
                  <a:srgbClr val="FF0000"/>
                </a:solidFill>
                <a:latin typeface="Arial Rounded MT Bold" pitchFamily="34" charset="0"/>
                <a:ea typeface="楷体_GB2312" pitchFamily="49" charset="-122"/>
              </a:rPr>
              <a:t>0.24% </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200"/>
              </a:spcBef>
              <a:buFont typeface="Wingdings" pitchFamily="2" charset="2"/>
              <a:buNone/>
            </a:pPr>
            <a:r>
              <a:rPr lang="zh-CN" altLang="en-US" b="1" dirty="0" smtClean="0">
                <a:solidFill>
                  <a:srgbClr val="FF0000"/>
                </a:solidFill>
                <a:latin typeface="Arial Rounded MT Bold" pitchFamily="34" charset="0"/>
                <a:ea typeface="楷体_GB2312" pitchFamily="49" charset="-122"/>
              </a:rPr>
              <a:t>                          海上风电累计装机 </a:t>
            </a:r>
            <a:r>
              <a:rPr lang="en-US" altLang="zh-CN" b="1" dirty="0" smtClean="0">
                <a:solidFill>
                  <a:srgbClr val="FF0000"/>
                </a:solidFill>
                <a:latin typeface="Arial Rounded MT Bold" pitchFamily="34" charset="0"/>
                <a:ea typeface="楷体_GB2312" pitchFamily="49" charset="-122"/>
              </a:rPr>
              <a:t>355.9 MW</a:t>
            </a:r>
            <a:r>
              <a:rPr lang="zh-CN" altLang="en-US" b="1" dirty="0" smtClean="0">
                <a:solidFill>
                  <a:srgbClr val="FF0000"/>
                </a:solidFill>
                <a:latin typeface="Arial Rounded MT Bold" pitchFamily="34" charset="0"/>
                <a:ea typeface="楷体_GB2312" pitchFamily="49" charset="-122"/>
              </a:rPr>
              <a:t>，占累计装机量</a:t>
            </a:r>
            <a:r>
              <a:rPr lang="en-US" altLang="zh-CN" b="1" dirty="0" smtClean="0">
                <a:solidFill>
                  <a:srgbClr val="FF0000"/>
                </a:solidFill>
                <a:latin typeface="Arial Rounded MT Bold" pitchFamily="34" charset="0"/>
                <a:ea typeface="楷体_GB2312" pitchFamily="49" charset="-122"/>
              </a:rPr>
              <a:t>3.89%</a:t>
            </a:r>
            <a:r>
              <a:rPr lang="zh-CN" altLang="en-US" b="1" dirty="0" smtClean="0">
                <a:solidFill>
                  <a:srgbClr val="FF0000"/>
                </a:solidFill>
                <a:latin typeface="Arial Rounded MT Bold" pitchFamily="34" charset="0"/>
                <a:ea typeface="楷体_GB2312" pitchFamily="49" charset="-122"/>
              </a:rPr>
              <a:t>。</a:t>
            </a:r>
            <a:endParaRPr lang="en-US" altLang="zh-CN" b="1" dirty="0" smtClean="0">
              <a:solidFill>
                <a:srgbClr val="FF0000"/>
              </a:solidFill>
              <a:latin typeface="Arial Rounded MT Bold" pitchFamily="34" charset="0"/>
              <a:ea typeface="楷体_GB2312" pitchFamily="49" charset="-122"/>
            </a:endParaRPr>
          </a:p>
          <a:p>
            <a:pPr>
              <a:spcBef>
                <a:spcPts val="1800"/>
              </a:spcBef>
              <a:buFont typeface="Wingdings" pitchFamily="2" charset="2"/>
              <a:buNone/>
            </a:pPr>
            <a:r>
              <a:rPr lang="en-US" altLang="zh-CN" b="1" dirty="0" smtClean="0">
                <a:latin typeface="Arial Rounded MT Bold" pitchFamily="34" charset="0"/>
                <a:ea typeface="楷体_GB2312" pitchFamily="49" charset="-122"/>
              </a:rPr>
              <a:t>        2013</a:t>
            </a:r>
            <a:r>
              <a:rPr lang="zh-CN" altLang="en-US" b="1" dirty="0" smtClean="0">
                <a:latin typeface="Arial Rounded MT Bold" pitchFamily="34" charset="0"/>
                <a:ea typeface="楷体_GB2312" pitchFamily="49" charset="-122"/>
              </a:rPr>
              <a:t>年，中国海上风电</a:t>
            </a:r>
            <a:r>
              <a:rPr lang="en-US" altLang="zh-CN" b="1" dirty="0" smtClean="0">
                <a:latin typeface="Arial Rounded MT Bold" pitchFamily="34" charset="0"/>
                <a:ea typeface="楷体_GB2312" pitchFamily="49" charset="-122"/>
              </a:rPr>
              <a:t>39MW</a:t>
            </a:r>
            <a:r>
              <a:rPr lang="zh-CN" altLang="en-US" b="1" dirty="0" smtClean="0">
                <a:latin typeface="Arial Rounded MT Bold" pitchFamily="34" charset="0"/>
                <a:ea typeface="楷体_GB2312" pitchFamily="49" charset="-122"/>
              </a:rPr>
              <a:t>的装机均在潮间带地区，比</a:t>
            </a:r>
            <a:r>
              <a:rPr lang="en-US" altLang="zh-CN" b="1" dirty="0" smtClean="0">
                <a:latin typeface="Arial Rounded MT Bold" pitchFamily="34" charset="0"/>
                <a:ea typeface="楷体_GB2312" pitchFamily="49" charset="-122"/>
              </a:rPr>
              <a:t>2012</a:t>
            </a:r>
            <a:r>
              <a:rPr lang="zh-CN" altLang="en-US" b="1" dirty="0" smtClean="0">
                <a:latin typeface="Arial Rounded MT Bold" pitchFamily="34" charset="0"/>
                <a:ea typeface="楷体_GB2312" pitchFamily="49" charset="-122"/>
              </a:rPr>
              <a:t>年</a:t>
            </a:r>
            <a:endParaRPr lang="en-US" altLang="zh-CN" b="1" dirty="0" smtClean="0">
              <a:latin typeface="Arial Rounded MT Bold" pitchFamily="34" charset="0"/>
              <a:ea typeface="楷体_GB2312" pitchFamily="49" charset="-122"/>
            </a:endParaRPr>
          </a:p>
          <a:p>
            <a:pPr>
              <a:spcBef>
                <a:spcPts val="1200"/>
              </a:spcBef>
              <a:buFont typeface="Wingdings" pitchFamily="2" charset="2"/>
              <a:buNone/>
            </a:pPr>
            <a:r>
              <a:rPr lang="en-US" altLang="zh-CN" b="1" dirty="0" smtClean="0">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下降了</a:t>
            </a:r>
            <a:r>
              <a:rPr lang="en-US" altLang="zh-CN" b="1" dirty="0" smtClean="0">
                <a:latin typeface="Arial Rounded MT Bold" pitchFamily="34" charset="0"/>
                <a:ea typeface="楷体_GB2312" pitchFamily="49" charset="-122"/>
              </a:rPr>
              <a:t>69 % </a:t>
            </a:r>
            <a:r>
              <a:rPr lang="zh-CN" altLang="en-US" b="1" dirty="0" smtClean="0">
                <a:latin typeface="Arial Rounded MT Bold" pitchFamily="34" charset="0"/>
                <a:ea typeface="楷体_GB2312" pitchFamily="49" charset="-122"/>
              </a:rPr>
              <a:t>，这主要是与中国海上风电发展的各个方面</a:t>
            </a:r>
            <a:endParaRPr lang="en-US" altLang="zh-CN" b="1" dirty="0" smtClean="0">
              <a:latin typeface="Arial Rounded MT Bold" pitchFamily="34" charset="0"/>
              <a:ea typeface="楷体_GB2312" pitchFamily="49" charset="-122"/>
            </a:endParaRPr>
          </a:p>
          <a:p>
            <a:pPr>
              <a:spcBef>
                <a:spcPts val="1200"/>
              </a:spcBef>
              <a:buFont typeface="Wingdings" pitchFamily="2" charset="2"/>
              <a:buNone/>
            </a:pPr>
            <a:r>
              <a:rPr lang="en-US" altLang="zh-CN" b="1" dirty="0" smtClean="0">
                <a:latin typeface="Arial Rounded MT Bold" pitchFamily="34" charset="0"/>
                <a:ea typeface="楷体_GB2312" pitchFamily="49" charset="-122"/>
              </a:rPr>
              <a:t>                          </a:t>
            </a:r>
            <a:r>
              <a:rPr lang="zh-CN" altLang="en-US" b="1" dirty="0" smtClean="0">
                <a:latin typeface="Arial Rounded MT Bold" pitchFamily="34" charset="0"/>
                <a:ea typeface="楷体_GB2312" pitchFamily="49" charset="-122"/>
              </a:rPr>
              <a:t>准备不充分有关。</a:t>
            </a:r>
            <a:endParaRPr lang="en-US" altLang="zh-CN" b="1" dirty="0" smtClean="0">
              <a:latin typeface="Arial Rounded MT Bold" pitchFamily="34" charset="0"/>
              <a:ea typeface="楷体_GB2312" pitchFamily="49" charset="-122"/>
            </a:endParaRPr>
          </a:p>
        </p:txBody>
      </p:sp>
      <p:sp>
        <p:nvSpPr>
          <p:cNvPr id="12291"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F44F2145-151D-4C1A-9121-982A0A2ECC7E}" type="slidenum">
              <a:rPr lang="zh-CN" altLang="en-US" sz="1000"/>
              <a:pPr algn="r" eaLnBrk="0" hangingPunct="0"/>
              <a:t>12</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2293" name="标题 1"/>
          <p:cNvSpPr txBox="1">
            <a:spLocks/>
          </p:cNvSpPr>
          <p:nvPr/>
        </p:nvSpPr>
        <p:spPr bwMode="auto">
          <a:xfrm>
            <a:off x="571472" y="1357298"/>
            <a:ext cx="7658100" cy="569913"/>
          </a:xfrm>
          <a:prstGeom prst="rect">
            <a:avLst/>
          </a:prstGeom>
          <a:noFill/>
          <a:ln w="9525">
            <a:noFill/>
            <a:miter lim="800000"/>
            <a:headEnd/>
            <a:tailEnd/>
          </a:ln>
        </p:spPr>
        <p:txBody>
          <a:bodyPr anchor="ctr"/>
          <a:lstStyle/>
          <a:p>
            <a:r>
              <a:rPr lang="zh-CN" altLang="en-US" sz="2400" b="1" dirty="0">
                <a:latin typeface="楷体_GB2312" pitchFamily="49" charset="-122"/>
                <a:ea typeface="楷体_GB2312" pitchFamily="49" charset="-122"/>
              </a:rPr>
              <a:t>  </a:t>
            </a:r>
            <a:r>
              <a:rPr lang="zh-CN" altLang="en-US" sz="2400" b="1" dirty="0" smtClean="0">
                <a:solidFill>
                  <a:srgbClr val="CC0000"/>
                </a:solidFill>
                <a:latin typeface="Times New Roman" pitchFamily="18" charset="0"/>
                <a:ea typeface="楷体_GB2312" pitchFamily="49" charset="-122"/>
                <a:cs typeface="Times New Roman" pitchFamily="18" charset="0"/>
              </a:rPr>
              <a:t> </a:t>
            </a:r>
            <a:r>
              <a:rPr lang="en-US" altLang="zh-CN" sz="2400" b="1" dirty="0" smtClean="0">
                <a:solidFill>
                  <a:srgbClr val="CC0000"/>
                </a:solidFill>
                <a:latin typeface="Times New Roman" pitchFamily="18" charset="0"/>
                <a:ea typeface="楷体_GB2312" pitchFamily="49" charset="-122"/>
                <a:cs typeface="Times New Roman" pitchFamily="18" charset="0"/>
              </a:rPr>
              <a:t>3. 2013</a:t>
            </a:r>
            <a:r>
              <a:rPr lang="zh-CN" altLang="en-US" sz="2400" b="1" dirty="0" smtClean="0">
                <a:solidFill>
                  <a:srgbClr val="CC0000"/>
                </a:solidFill>
                <a:latin typeface="Times New Roman" pitchFamily="18" charset="0"/>
                <a:ea typeface="楷体_GB2312" pitchFamily="49" charset="-122"/>
                <a:cs typeface="Times New Roman" pitchFamily="18" charset="0"/>
              </a:rPr>
              <a:t>年中国风电发展状况</a:t>
            </a:r>
            <a:r>
              <a:rPr lang="zh-CN" altLang="en-US" sz="2200" b="1" dirty="0" smtClean="0">
                <a:solidFill>
                  <a:srgbClr val="CC0000"/>
                </a:solidFill>
                <a:latin typeface="楷体_GB2312" pitchFamily="49" charset="-122"/>
                <a:ea typeface="楷体_GB2312" pitchFamily="49" charset="-122"/>
              </a:rPr>
              <a:t>  </a:t>
            </a:r>
            <a:endParaRPr lang="zh-CN" altLang="en-US" sz="2400" b="1" dirty="0">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内容占位符 2"/>
          <p:cNvSpPr>
            <a:spLocks noGrp="1"/>
          </p:cNvSpPr>
          <p:nvPr>
            <p:ph idx="4294967295"/>
          </p:nvPr>
        </p:nvSpPr>
        <p:spPr>
          <a:xfrm>
            <a:off x="827088" y="1628775"/>
            <a:ext cx="8102630" cy="4929188"/>
          </a:xfrm>
        </p:spPr>
        <p:txBody>
          <a:bodyPr/>
          <a:lstStyle/>
          <a:p>
            <a:pPr>
              <a:buFont typeface="Wingdings" pitchFamily="2" charset="2"/>
              <a:buNone/>
              <a:defRPr/>
            </a:pPr>
            <a:r>
              <a:rPr lang="zh-CN" altLang="en-US" sz="1800" dirty="0" smtClean="0">
                <a:latin typeface="Arial Black" pitchFamily="34" charset="0"/>
                <a:ea typeface="华文新魏" pitchFamily="2" charset="-122"/>
              </a:rPr>
              <a:t>  </a:t>
            </a:r>
            <a:endParaRPr lang="en-US" altLang="zh-CN" sz="1800" dirty="0" smtClean="0">
              <a:latin typeface="Arial Black" pitchFamily="34" charset="0"/>
              <a:ea typeface="华文新魏" pitchFamily="2" charset="-122"/>
            </a:endParaRPr>
          </a:p>
          <a:p>
            <a:pPr>
              <a:buFont typeface="Wingdings" pitchFamily="2" charset="2"/>
              <a:buNone/>
              <a:defRPr/>
            </a:pPr>
            <a:r>
              <a:rPr lang="zh-CN" altLang="en-US" sz="2200" b="1" dirty="0" smtClean="0">
                <a:solidFill>
                  <a:srgbClr val="C00000"/>
                </a:solidFill>
                <a:latin typeface="Times New Roman" pitchFamily="18" charset="0"/>
                <a:ea typeface="楷体_GB2312" pitchFamily="49" charset="-122"/>
              </a:rPr>
              <a:t>     </a:t>
            </a:r>
            <a:r>
              <a:rPr lang="zh-CN" altLang="en-US" sz="1800" b="1" dirty="0" smtClean="0">
                <a:solidFill>
                  <a:srgbClr val="C00000"/>
                </a:solidFill>
                <a:latin typeface="Times New Roman" pitchFamily="18" charset="0"/>
                <a:ea typeface="楷体_GB2312" pitchFamily="49" charset="-122"/>
              </a:rPr>
              <a:t>●   </a:t>
            </a:r>
            <a:r>
              <a:rPr lang="en-US" altLang="zh-CN" b="1" dirty="0" smtClean="0">
                <a:solidFill>
                  <a:srgbClr val="C00000"/>
                </a:solidFill>
                <a:latin typeface="Times New Roman" pitchFamily="18" charset="0"/>
                <a:ea typeface="楷体_GB2312" pitchFamily="49" charset="-122"/>
              </a:rPr>
              <a:t>《</a:t>
            </a:r>
            <a:r>
              <a:rPr lang="zh-CN" altLang="en-US" b="1" dirty="0" smtClean="0">
                <a:solidFill>
                  <a:srgbClr val="C00000"/>
                </a:solidFill>
                <a:latin typeface="Times New Roman" pitchFamily="18" charset="0"/>
                <a:ea typeface="楷体_GB2312" pitchFamily="49" charset="-122"/>
              </a:rPr>
              <a:t>“十二五”可再生能源发展规划</a:t>
            </a:r>
            <a:r>
              <a:rPr lang="en-US" altLang="zh-CN" b="1" dirty="0" smtClean="0">
                <a:solidFill>
                  <a:srgbClr val="C00000"/>
                </a:solidFill>
                <a:latin typeface="Times New Roman" pitchFamily="18" charset="0"/>
                <a:ea typeface="楷体_GB2312" pitchFamily="49" charset="-122"/>
              </a:rPr>
              <a:t>》</a:t>
            </a:r>
            <a:r>
              <a:rPr lang="zh-CN" altLang="en-US" b="1" dirty="0" smtClean="0">
                <a:solidFill>
                  <a:srgbClr val="C00000"/>
                </a:solidFill>
                <a:latin typeface="Times New Roman" pitchFamily="18" charset="0"/>
                <a:ea typeface="楷体_GB2312" pitchFamily="49" charset="-122"/>
              </a:rPr>
              <a:t>：</a:t>
            </a:r>
          </a:p>
          <a:p>
            <a:pPr>
              <a:spcBef>
                <a:spcPts val="600"/>
              </a:spcBef>
              <a:buNone/>
              <a:defRPr/>
            </a:pPr>
            <a:r>
              <a:rPr lang="zh-CN" altLang="en-US" b="1" dirty="0" smtClean="0">
                <a:latin typeface="Times New Roman" pitchFamily="18" charset="0"/>
                <a:ea typeface="楷体_GB2312" pitchFamily="49" charset="-122"/>
              </a:rPr>
              <a:t>             到</a:t>
            </a:r>
            <a:r>
              <a:rPr lang="en-US" altLang="zh-CN" b="1" dirty="0" smtClean="0">
                <a:latin typeface="Times New Roman" pitchFamily="18" charset="0"/>
                <a:ea typeface="楷体_GB2312" pitchFamily="49" charset="-122"/>
              </a:rPr>
              <a:t>2015</a:t>
            </a:r>
            <a:r>
              <a:rPr lang="zh-CN" altLang="en-US" b="1" dirty="0" smtClean="0">
                <a:latin typeface="Times New Roman" pitchFamily="18" charset="0"/>
                <a:ea typeface="楷体_GB2312" pitchFamily="49" charset="-122"/>
              </a:rPr>
              <a:t>年，</a:t>
            </a:r>
            <a:r>
              <a:rPr lang="zh-CN" altLang="en-US" b="1" dirty="0" smtClean="0">
                <a:solidFill>
                  <a:srgbClr val="E91E09"/>
                </a:solidFill>
                <a:latin typeface="Times New Roman" pitchFamily="18" charset="0"/>
                <a:ea typeface="楷体_GB2312" pitchFamily="49" charset="-122"/>
              </a:rPr>
              <a:t> </a:t>
            </a:r>
            <a:r>
              <a:rPr lang="zh-CN" altLang="en-US" b="1" dirty="0" smtClean="0">
                <a:latin typeface="Times New Roman" pitchFamily="18" charset="0"/>
                <a:ea typeface="楷体_GB2312" pitchFamily="49" charset="-122"/>
              </a:rPr>
              <a:t>并网风电装机容量：</a:t>
            </a:r>
            <a:r>
              <a:rPr lang="en-US" altLang="zh-CN" b="1" dirty="0" smtClean="0">
                <a:latin typeface="Times New Roman" pitchFamily="18" charset="0"/>
                <a:ea typeface="楷体_GB2312" pitchFamily="49" charset="-122"/>
              </a:rPr>
              <a:t>10000 </a:t>
            </a:r>
            <a:r>
              <a:rPr lang="zh-CN" altLang="en-US" b="1" dirty="0" smtClean="0">
                <a:latin typeface="Times New Roman" pitchFamily="18" charset="0"/>
                <a:ea typeface="楷体_GB2312" pitchFamily="49" charset="-122"/>
              </a:rPr>
              <a:t>万千瓦（</a:t>
            </a:r>
            <a:r>
              <a:rPr lang="en-US" altLang="zh-CN" b="1" dirty="0" smtClean="0">
                <a:latin typeface="Times New Roman" pitchFamily="18" charset="0"/>
                <a:ea typeface="楷体_GB2312" pitchFamily="49" charset="-122"/>
              </a:rPr>
              <a:t>100GW</a:t>
            </a:r>
            <a:r>
              <a:rPr lang="zh-CN" altLang="en-US" b="1" dirty="0" smtClean="0">
                <a:latin typeface="Times New Roman" pitchFamily="18" charset="0"/>
                <a:ea typeface="楷体_GB2312" pitchFamily="49" charset="-122"/>
              </a:rPr>
              <a:t>）</a:t>
            </a:r>
            <a:endParaRPr lang="en-US" altLang="zh-CN" b="1" dirty="0" smtClean="0">
              <a:latin typeface="Times New Roman" pitchFamily="18" charset="0"/>
              <a:ea typeface="楷体_GB2312" pitchFamily="49" charset="-122"/>
            </a:endParaRPr>
          </a:p>
          <a:p>
            <a:pPr>
              <a:spcBef>
                <a:spcPts val="1200"/>
              </a:spcBef>
              <a:buNone/>
              <a:defRPr/>
            </a:pPr>
            <a:r>
              <a:rPr lang="en-US" altLang="zh-CN" b="1" dirty="0" smtClean="0">
                <a:latin typeface="Times New Roman" pitchFamily="18" charset="0"/>
                <a:ea typeface="楷体_GB2312" pitchFamily="49" charset="-122"/>
              </a:rPr>
              <a:t>                                   </a:t>
            </a:r>
            <a:r>
              <a:rPr lang="zh-CN" altLang="en-US" b="1" dirty="0" smtClean="0">
                <a:latin typeface="Times New Roman" pitchFamily="18" charset="0"/>
                <a:ea typeface="楷体_GB2312" pitchFamily="49" charset="-122"/>
              </a:rPr>
              <a:t>风电年发电量：</a:t>
            </a:r>
            <a:r>
              <a:rPr lang="en-US" altLang="zh-CN" b="1" dirty="0" smtClean="0">
                <a:latin typeface="Times New Roman" pitchFamily="18" charset="0"/>
                <a:ea typeface="楷体_GB2312" pitchFamily="49" charset="-122"/>
              </a:rPr>
              <a:t>1900</a:t>
            </a:r>
            <a:r>
              <a:rPr lang="zh-CN" altLang="en-US" b="1" dirty="0" smtClean="0">
                <a:latin typeface="Times New Roman" pitchFamily="18" charset="0"/>
                <a:ea typeface="楷体_GB2312" pitchFamily="49" charset="-122"/>
              </a:rPr>
              <a:t>亿千瓦时</a:t>
            </a:r>
            <a:endParaRPr lang="en-US" altLang="zh-CN" b="1" dirty="0" smtClean="0">
              <a:latin typeface="Times New Roman" pitchFamily="18" charset="0"/>
              <a:ea typeface="楷体_GB2312" pitchFamily="49" charset="-122"/>
            </a:endParaRPr>
          </a:p>
          <a:p>
            <a:pPr>
              <a:spcBef>
                <a:spcPts val="1200"/>
              </a:spcBef>
              <a:buNone/>
              <a:defRPr/>
            </a:pPr>
            <a:r>
              <a:rPr lang="zh-CN" altLang="en-US" sz="2200" b="1" dirty="0" smtClean="0">
                <a:solidFill>
                  <a:srgbClr val="C00000"/>
                </a:solidFill>
                <a:latin typeface="Times New Roman" pitchFamily="18" charset="0"/>
                <a:ea typeface="楷体_GB2312" pitchFamily="49" charset="-122"/>
              </a:rPr>
              <a:t>     </a:t>
            </a:r>
            <a:r>
              <a:rPr lang="zh-CN" altLang="en-US" sz="1800" b="1" dirty="0" smtClean="0">
                <a:solidFill>
                  <a:srgbClr val="C00000"/>
                </a:solidFill>
                <a:latin typeface="Times New Roman" pitchFamily="18" charset="0"/>
                <a:ea typeface="楷体_GB2312" pitchFamily="49" charset="-122"/>
              </a:rPr>
              <a:t>●     </a:t>
            </a:r>
            <a:r>
              <a:rPr lang="en-US" altLang="zh-CN" b="1" dirty="0" smtClean="0">
                <a:solidFill>
                  <a:srgbClr val="C00000"/>
                </a:solidFill>
                <a:latin typeface="Times New Roman" pitchFamily="18" charset="0"/>
                <a:ea typeface="楷体_GB2312" pitchFamily="49" charset="-122"/>
              </a:rPr>
              <a:t>2013</a:t>
            </a:r>
            <a:r>
              <a:rPr lang="zh-CN" altLang="en-US" b="1" dirty="0" smtClean="0">
                <a:solidFill>
                  <a:srgbClr val="C00000"/>
                </a:solidFill>
                <a:latin typeface="Times New Roman" pitchFamily="18" charset="0"/>
                <a:ea typeface="楷体_GB2312" pitchFamily="49" charset="-122"/>
              </a:rPr>
              <a:t>年实际情况：</a:t>
            </a:r>
            <a:endParaRPr lang="en-US" altLang="zh-CN" b="1" dirty="0" smtClean="0">
              <a:latin typeface="Times New Roman" pitchFamily="18" charset="0"/>
              <a:ea typeface="楷体_GB2312" pitchFamily="49" charset="-122"/>
            </a:endParaRPr>
          </a:p>
          <a:p>
            <a:pPr>
              <a:spcBef>
                <a:spcPts val="1200"/>
              </a:spcBef>
              <a:buNone/>
              <a:defRPr/>
            </a:pPr>
            <a:r>
              <a:rPr lang="zh-CN" altLang="en-US" b="1" dirty="0" smtClean="0">
                <a:solidFill>
                  <a:srgbClr val="E91E09"/>
                </a:solidFill>
                <a:latin typeface="Times New Roman" pitchFamily="18" charset="0"/>
                <a:ea typeface="楷体_GB2312" pitchFamily="49" charset="-122"/>
              </a:rPr>
              <a:t>                                   </a:t>
            </a:r>
            <a:r>
              <a:rPr lang="zh-CN" altLang="en-US" b="1" dirty="0" smtClean="0">
                <a:solidFill>
                  <a:srgbClr val="C00000"/>
                </a:solidFill>
                <a:latin typeface="Times New Roman" pitchFamily="18" charset="0"/>
                <a:ea typeface="楷体_GB2312" pitchFamily="49" charset="-122"/>
              </a:rPr>
              <a:t>风电累计装机 容量  </a:t>
            </a:r>
            <a:r>
              <a:rPr lang="en-US" altLang="zh-CN" b="1" dirty="0" smtClean="0">
                <a:solidFill>
                  <a:srgbClr val="C00000"/>
                </a:solidFill>
                <a:latin typeface="Times New Roman" pitchFamily="18" charset="0"/>
                <a:ea typeface="楷体_GB2312" pitchFamily="49" charset="-122"/>
              </a:rPr>
              <a:t>91.42 GW</a:t>
            </a:r>
            <a:r>
              <a:rPr lang="zh-CN" altLang="en-US" b="1" dirty="0" smtClean="0">
                <a:solidFill>
                  <a:srgbClr val="C00000"/>
                </a:solidFill>
                <a:latin typeface="Times New Roman" pitchFamily="18" charset="0"/>
                <a:ea typeface="楷体_GB2312" pitchFamily="49" charset="-122"/>
              </a:rPr>
              <a:t>，</a:t>
            </a:r>
            <a:endParaRPr lang="en-US" altLang="zh-CN" b="1" dirty="0" smtClean="0">
              <a:solidFill>
                <a:srgbClr val="C00000"/>
              </a:solidFill>
              <a:latin typeface="Times New Roman" pitchFamily="18" charset="0"/>
              <a:ea typeface="楷体_GB2312" pitchFamily="49" charset="-122"/>
            </a:endParaRPr>
          </a:p>
          <a:p>
            <a:pPr>
              <a:spcBef>
                <a:spcPts val="1200"/>
              </a:spcBef>
              <a:buNone/>
              <a:defRPr/>
            </a:pPr>
            <a:r>
              <a:rPr lang="en-US" altLang="zh-CN" b="1" dirty="0" smtClean="0">
                <a:solidFill>
                  <a:srgbClr val="C00000"/>
                </a:solidFill>
                <a:latin typeface="Times New Roman" pitchFamily="18" charset="0"/>
                <a:ea typeface="楷体_GB2312" pitchFamily="49" charset="-122"/>
              </a:rPr>
              <a:t>                                   </a:t>
            </a:r>
            <a:r>
              <a:rPr lang="zh-CN" altLang="en-US" b="1" dirty="0" smtClean="0">
                <a:solidFill>
                  <a:srgbClr val="C00000"/>
                </a:solidFill>
                <a:latin typeface="Times New Roman" pitchFamily="18" charset="0"/>
                <a:ea typeface="楷体_GB2312" pitchFamily="49" charset="-122"/>
              </a:rPr>
              <a:t>风电累计并网容量  </a:t>
            </a:r>
            <a:r>
              <a:rPr lang="en-US" altLang="zh-CN" b="1" dirty="0" smtClean="0">
                <a:solidFill>
                  <a:srgbClr val="C00000"/>
                </a:solidFill>
                <a:latin typeface="Times New Roman" pitchFamily="18" charset="0"/>
                <a:ea typeface="楷体_GB2312" pitchFamily="49" charset="-122"/>
              </a:rPr>
              <a:t>75.48 GW </a:t>
            </a:r>
            <a:r>
              <a:rPr lang="zh-CN" altLang="en-US" b="1" dirty="0" smtClean="0">
                <a:solidFill>
                  <a:srgbClr val="C00000"/>
                </a:solidFill>
                <a:latin typeface="Times New Roman" pitchFamily="18" charset="0"/>
                <a:ea typeface="楷体_GB2312" pitchFamily="49" charset="-122"/>
              </a:rPr>
              <a:t>；</a:t>
            </a:r>
            <a:endParaRPr lang="en-US" altLang="zh-CN" b="1" dirty="0" smtClean="0">
              <a:solidFill>
                <a:srgbClr val="C00000"/>
              </a:solidFill>
              <a:latin typeface="Times New Roman" pitchFamily="18" charset="0"/>
              <a:ea typeface="楷体_GB2312" pitchFamily="49" charset="-122"/>
            </a:endParaRPr>
          </a:p>
          <a:p>
            <a:pPr>
              <a:spcBef>
                <a:spcPts val="1200"/>
              </a:spcBef>
              <a:buNone/>
              <a:defRPr/>
            </a:pPr>
            <a:r>
              <a:rPr lang="en-US" altLang="zh-CN" b="1" dirty="0" smtClean="0">
                <a:solidFill>
                  <a:srgbClr val="C00000"/>
                </a:solidFill>
                <a:latin typeface="Times New Roman" pitchFamily="18" charset="0"/>
                <a:ea typeface="楷体_GB2312" pitchFamily="49" charset="-122"/>
              </a:rPr>
              <a:t>                                   </a:t>
            </a:r>
            <a:r>
              <a:rPr lang="zh-CN" altLang="en-US" b="1" dirty="0" smtClean="0">
                <a:solidFill>
                  <a:srgbClr val="C00000"/>
                </a:solidFill>
                <a:latin typeface="Times New Roman" pitchFamily="18" charset="0"/>
                <a:ea typeface="楷体_GB2312" pitchFamily="49" charset="-122"/>
              </a:rPr>
              <a:t>风电年发电量 </a:t>
            </a:r>
            <a:r>
              <a:rPr lang="en-US" altLang="zh-CN" b="1" dirty="0" smtClean="0">
                <a:solidFill>
                  <a:srgbClr val="C00000"/>
                </a:solidFill>
                <a:latin typeface="Times New Roman" pitchFamily="18" charset="0"/>
                <a:ea typeface="楷体_GB2312" pitchFamily="49" charset="-122"/>
              </a:rPr>
              <a:t>1401</a:t>
            </a:r>
            <a:r>
              <a:rPr lang="zh-CN" altLang="en-US" b="1" dirty="0" smtClean="0">
                <a:solidFill>
                  <a:srgbClr val="C00000"/>
                </a:solidFill>
                <a:latin typeface="Times New Roman" pitchFamily="18" charset="0"/>
                <a:ea typeface="楷体_GB2312" pitchFamily="49" charset="-122"/>
              </a:rPr>
              <a:t>亿千瓦时，占总发电量的</a:t>
            </a:r>
            <a:r>
              <a:rPr lang="en-US" altLang="zh-CN" b="1" dirty="0" smtClean="0">
                <a:solidFill>
                  <a:srgbClr val="C00000"/>
                </a:solidFill>
                <a:latin typeface="Times New Roman" pitchFamily="18" charset="0"/>
                <a:ea typeface="楷体_GB2312" pitchFamily="49" charset="-122"/>
              </a:rPr>
              <a:t>2.62%</a:t>
            </a:r>
            <a:r>
              <a:rPr lang="zh-CN" altLang="en-US" b="1" dirty="0" smtClean="0">
                <a:solidFill>
                  <a:srgbClr val="C00000"/>
                </a:solidFill>
                <a:latin typeface="Times New Roman" pitchFamily="18" charset="0"/>
                <a:ea typeface="楷体_GB2312" pitchFamily="49" charset="-122"/>
              </a:rPr>
              <a:t>。</a:t>
            </a:r>
            <a:endParaRPr lang="en-US" altLang="zh-CN" b="1" dirty="0" smtClean="0">
              <a:solidFill>
                <a:srgbClr val="C00000"/>
              </a:solidFill>
              <a:latin typeface="Times New Roman" pitchFamily="18" charset="0"/>
              <a:ea typeface="楷体_GB2312" pitchFamily="49" charset="-122"/>
            </a:endParaRPr>
          </a:p>
          <a:p>
            <a:pPr>
              <a:buNone/>
              <a:defRPr/>
            </a:pPr>
            <a:r>
              <a:rPr lang="zh-CN" altLang="en-US" b="1" dirty="0" smtClean="0">
                <a:latin typeface="Times New Roman" pitchFamily="18" charset="0"/>
                <a:ea typeface="楷体_GB2312" pitchFamily="49" charset="-122"/>
              </a:rPr>
              <a:t>    </a:t>
            </a:r>
            <a:r>
              <a:rPr lang="zh-CN" altLang="en-US" b="1" dirty="0" smtClean="0">
                <a:solidFill>
                  <a:srgbClr val="FF0000"/>
                </a:solidFill>
                <a:ea typeface="楷体_GB2312" pitchFamily="49" charset="-122"/>
              </a:rPr>
              <a:t> </a:t>
            </a:r>
            <a:r>
              <a:rPr lang="zh-CN" altLang="en-US" b="1" dirty="0" smtClean="0">
                <a:solidFill>
                  <a:srgbClr val="C00000"/>
                </a:solidFill>
                <a:latin typeface="Times New Roman" pitchFamily="18" charset="0"/>
                <a:ea typeface="楷体_GB2312" pitchFamily="49" charset="-122"/>
              </a:rPr>
              <a:t>●</a:t>
            </a:r>
            <a:r>
              <a:rPr lang="zh-CN" altLang="en-US" b="1" dirty="0" smtClean="0">
                <a:solidFill>
                  <a:srgbClr val="C00000"/>
                </a:solidFill>
                <a:ea typeface="楷体_GB2312" pitchFamily="49" charset="-122"/>
              </a:rPr>
              <a:t>   </a:t>
            </a:r>
            <a:r>
              <a:rPr lang="en-US" altLang="zh-CN" b="1" dirty="0" smtClean="0">
                <a:solidFill>
                  <a:srgbClr val="C00000"/>
                </a:solidFill>
                <a:ea typeface="楷体_GB2312" pitchFamily="49" charset="-122"/>
              </a:rPr>
              <a:t>《</a:t>
            </a:r>
            <a:r>
              <a:rPr lang="zh-CN" altLang="en-US" b="1" dirty="0" smtClean="0">
                <a:solidFill>
                  <a:srgbClr val="C00000"/>
                </a:solidFill>
                <a:ea typeface="楷体_GB2312" pitchFamily="49" charset="-122"/>
              </a:rPr>
              <a:t>可再生能源法</a:t>
            </a:r>
            <a:r>
              <a:rPr lang="en-US" altLang="zh-CN" b="1" dirty="0" smtClean="0">
                <a:solidFill>
                  <a:srgbClr val="C00000"/>
                </a:solidFill>
                <a:ea typeface="楷体_GB2312" pitchFamily="49" charset="-122"/>
              </a:rPr>
              <a:t>》</a:t>
            </a:r>
            <a:r>
              <a:rPr lang="zh-CN" altLang="en-US" b="1" dirty="0" smtClean="0">
                <a:solidFill>
                  <a:srgbClr val="C00000"/>
                </a:solidFill>
                <a:ea typeface="楷体_GB2312" pitchFamily="49" charset="-122"/>
              </a:rPr>
              <a:t>非水电可再生能源强制性市场份额：</a:t>
            </a:r>
          </a:p>
          <a:p>
            <a:pPr marL="381000" indent="-381000">
              <a:lnSpc>
                <a:spcPct val="80000"/>
              </a:lnSpc>
              <a:spcBef>
                <a:spcPts val="1800"/>
              </a:spcBef>
              <a:buNone/>
              <a:defRPr/>
            </a:pPr>
            <a:r>
              <a:rPr lang="zh-CN" altLang="en-US" b="1" dirty="0" smtClean="0">
                <a:solidFill>
                  <a:srgbClr val="E91E09"/>
                </a:solidFill>
                <a:latin typeface="Times New Roman" pitchFamily="18" charset="0"/>
                <a:ea typeface="楷体_GB2312" pitchFamily="49" charset="-122"/>
              </a:rPr>
              <a:t>                </a:t>
            </a:r>
            <a:r>
              <a:rPr lang="zh-CN" altLang="en-US" b="1" dirty="0" smtClean="0">
                <a:solidFill>
                  <a:srgbClr val="C00000"/>
                </a:solidFill>
                <a:latin typeface="Times New Roman" pitchFamily="18" charset="0"/>
                <a:ea typeface="楷体_GB2312" pitchFamily="49" charset="-122"/>
              </a:rPr>
              <a:t>非水可再生能源发电量</a:t>
            </a:r>
            <a:r>
              <a:rPr lang="zh-CN" altLang="en-US" b="1" dirty="0" smtClean="0">
                <a:latin typeface="Times New Roman" pitchFamily="18" charset="0"/>
                <a:ea typeface="楷体_GB2312" pitchFamily="49" charset="-122"/>
              </a:rPr>
              <a:t>占电网总发电量的  </a:t>
            </a:r>
            <a:r>
              <a:rPr lang="en-US" altLang="zh-CN" b="1" dirty="0" smtClean="0">
                <a:solidFill>
                  <a:srgbClr val="E91E09"/>
                </a:solidFill>
                <a:latin typeface="Times New Roman" pitchFamily="18" charset="0"/>
                <a:ea typeface="楷体_GB2312" pitchFamily="49" charset="-122"/>
              </a:rPr>
              <a:t>3</a:t>
            </a:r>
            <a:r>
              <a:rPr lang="zh-CN" altLang="en-US" b="1" dirty="0" smtClean="0">
                <a:solidFill>
                  <a:srgbClr val="E91E09"/>
                </a:solidFill>
                <a:latin typeface="Times New Roman" pitchFamily="18" charset="0"/>
                <a:ea typeface="楷体_GB2312" pitchFamily="49" charset="-122"/>
              </a:rPr>
              <a:t>％</a:t>
            </a:r>
            <a:r>
              <a:rPr lang="zh-CN" altLang="en-US" b="1" dirty="0" smtClean="0">
                <a:latin typeface="Times New Roman" pitchFamily="18" charset="0"/>
                <a:ea typeface="楷体_GB2312" pitchFamily="49" charset="-122"/>
              </a:rPr>
              <a:t>以上。          </a:t>
            </a:r>
            <a:endParaRPr lang="zh-CN" altLang="en-US" sz="2200" b="1" dirty="0" smtClean="0">
              <a:latin typeface="Times New Roman" pitchFamily="18" charset="0"/>
              <a:ea typeface="楷体_GB2312" pitchFamily="49" charset="-122"/>
            </a:endParaRPr>
          </a:p>
          <a:p>
            <a:pPr>
              <a:buFont typeface="Wingdings" pitchFamily="2" charset="2"/>
              <a:buNone/>
              <a:defRPr/>
            </a:pPr>
            <a:r>
              <a:rPr lang="zh-CN" altLang="en-US" sz="1800" dirty="0" smtClean="0">
                <a:latin typeface="Arial Black" pitchFamily="34" charset="0"/>
                <a:ea typeface="华文新魏" pitchFamily="2" charset="-122"/>
              </a:rPr>
              <a:t> </a:t>
            </a:r>
            <a:endParaRPr lang="en-US" altLang="zh-CN" sz="1800" dirty="0" smtClean="0">
              <a:latin typeface="Arial Black" pitchFamily="34" charset="0"/>
              <a:ea typeface="华文新魏" pitchFamily="2" charset="-122"/>
            </a:endParaRPr>
          </a:p>
          <a:p>
            <a:pPr>
              <a:buFont typeface="Wingdings" pitchFamily="2" charset="2"/>
              <a:buNone/>
              <a:defRPr/>
            </a:pPr>
            <a:endParaRPr lang="en-US" altLang="zh-CN" sz="1800" dirty="0" smtClean="0">
              <a:latin typeface="Arial Black" pitchFamily="34" charset="0"/>
              <a:ea typeface="华文新魏" pitchFamily="2" charset="-122"/>
            </a:endParaRPr>
          </a:p>
        </p:txBody>
      </p:sp>
      <p:sp>
        <p:nvSpPr>
          <p:cNvPr id="16387"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301E9170-7995-4A50-835F-5180E9ECE2C7}" type="slidenum">
              <a:rPr lang="zh-CN" altLang="en-US" sz="1000"/>
              <a:pPr algn="r" eaLnBrk="0" hangingPunct="0"/>
              <a:t>13</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一、风电发展现状与展望</a:t>
            </a:r>
            <a:endParaRPr lang="en-US" altLang="zh-CN" sz="2400" dirty="0" smtClean="0">
              <a:latin typeface="楷体_GB2312" pitchFamily="49" charset="-122"/>
              <a:ea typeface="楷体_GB2312" pitchFamily="49" charset="-122"/>
            </a:endParaRPr>
          </a:p>
        </p:txBody>
      </p:sp>
      <p:sp>
        <p:nvSpPr>
          <p:cNvPr id="16389" name="标题 1"/>
          <p:cNvSpPr txBox="1">
            <a:spLocks/>
          </p:cNvSpPr>
          <p:nvPr/>
        </p:nvSpPr>
        <p:spPr bwMode="auto">
          <a:xfrm>
            <a:off x="500063" y="1214438"/>
            <a:ext cx="7658100" cy="569912"/>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r>
              <a:rPr lang="en-US" altLang="zh-CN" sz="2000" b="1" dirty="0">
                <a:solidFill>
                  <a:srgbClr val="CC0000"/>
                </a:solidFill>
                <a:latin typeface="楷体_GB2312" pitchFamily="49" charset="-122"/>
                <a:ea typeface="楷体_GB2312" pitchFamily="49" charset="-122"/>
              </a:rPr>
              <a:t>4</a:t>
            </a:r>
            <a:r>
              <a:rPr lang="zh-CN" altLang="en-US" sz="2400" b="1" dirty="0">
                <a:solidFill>
                  <a:srgbClr val="CC0000"/>
                </a:solidFill>
                <a:latin typeface="楷体_GB2312" pitchFamily="49" charset="-122"/>
                <a:ea typeface="楷体_GB2312" pitchFamily="49" charset="-122"/>
              </a:rPr>
              <a:t>、中国可再生能源及风电发展展望</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4294967295"/>
          </p:nvPr>
        </p:nvSpPr>
        <p:spPr>
          <a:xfrm>
            <a:off x="857224" y="1428736"/>
            <a:ext cx="8001000" cy="4929188"/>
          </a:xfrm>
        </p:spPr>
        <p:txBody>
          <a:bodyPr/>
          <a:lstStyle/>
          <a:p>
            <a:pPr>
              <a:buFont typeface="Wingdings" pitchFamily="2" charset="2"/>
              <a:buNone/>
            </a:pPr>
            <a:endParaRPr lang="en-US" altLang="zh-CN" sz="1800" dirty="0" smtClean="0">
              <a:latin typeface="Arial Black" pitchFamily="34" charset="0"/>
              <a:ea typeface="华文新魏" pitchFamily="2" charset="-122"/>
            </a:endParaRPr>
          </a:p>
          <a:p>
            <a:pPr>
              <a:lnSpc>
                <a:spcPct val="150000"/>
              </a:lnSpc>
            </a:pPr>
            <a:r>
              <a:rPr lang="zh-CN" altLang="en-US" b="1" dirty="0" smtClean="0">
                <a:latin typeface="Times New Roman" pitchFamily="18" charset="0"/>
                <a:ea typeface="楷体_GB2312" pitchFamily="49" charset="-122"/>
                <a:cs typeface="Times New Roman" pitchFamily="18" charset="0"/>
              </a:rPr>
              <a:t>中国已在风能资源主要集中地区：内蒙古的蒙东和蒙西、新疆哈密、甘肃酒泉、河北坝上、吉林西部和江苏近海，建设</a:t>
            </a:r>
            <a:r>
              <a:rPr lang="en-US" altLang="zh-CN" b="1" dirty="0" smtClean="0">
                <a:latin typeface="Times New Roman" pitchFamily="18" charset="0"/>
                <a:ea typeface="楷体_GB2312" pitchFamily="49" charset="-122"/>
                <a:cs typeface="Times New Roman" pitchFamily="18" charset="0"/>
              </a:rPr>
              <a:t>7</a:t>
            </a:r>
            <a:r>
              <a:rPr lang="zh-CN" altLang="en-US" b="1" dirty="0" smtClean="0">
                <a:latin typeface="Times New Roman" pitchFamily="18" charset="0"/>
                <a:ea typeface="楷体_GB2312" pitchFamily="49" charset="-122"/>
                <a:cs typeface="Times New Roman" pitchFamily="18" charset="0"/>
              </a:rPr>
              <a:t>个千万千瓦级风电基地。这些地区的陆上</a:t>
            </a:r>
            <a:r>
              <a:rPr lang="en-US" altLang="zh-CN" b="1" dirty="0" smtClean="0">
                <a:latin typeface="Times New Roman" pitchFamily="18" charset="0"/>
                <a:ea typeface="楷体_GB2312" pitchFamily="49" charset="-122"/>
                <a:cs typeface="Times New Roman" pitchFamily="18" charset="0"/>
              </a:rPr>
              <a:t>50m</a:t>
            </a:r>
            <a:r>
              <a:rPr lang="zh-CN" altLang="en-US" b="1" dirty="0" smtClean="0">
                <a:latin typeface="Times New Roman" pitchFamily="18" charset="0"/>
                <a:ea typeface="楷体_GB2312" pitchFamily="49" charset="-122"/>
                <a:cs typeface="Times New Roman" pitchFamily="18" charset="0"/>
              </a:rPr>
              <a:t>高度以上风能资源的潜在开发量约</a:t>
            </a:r>
            <a:r>
              <a:rPr lang="en-US" altLang="zh-CN" b="1" dirty="0" smtClean="0">
                <a:latin typeface="Times New Roman" pitchFamily="18" charset="0"/>
                <a:ea typeface="楷体_GB2312" pitchFamily="49" charset="-122"/>
                <a:cs typeface="Times New Roman" pitchFamily="18" charset="0"/>
              </a:rPr>
              <a:t>18.5</a:t>
            </a:r>
            <a:r>
              <a:rPr lang="zh-CN" altLang="en-US" b="1" dirty="0" smtClean="0">
                <a:latin typeface="Times New Roman" pitchFamily="18" charset="0"/>
                <a:ea typeface="楷体_GB2312" pitchFamily="49" charset="-122"/>
                <a:cs typeface="Times New Roman" pitchFamily="18" charset="0"/>
              </a:rPr>
              <a:t>亿</a:t>
            </a:r>
            <a:r>
              <a:rPr lang="en-US" altLang="zh-CN" b="1" dirty="0" smtClean="0">
                <a:latin typeface="Times New Roman" pitchFamily="18" charset="0"/>
                <a:ea typeface="楷体_GB2312" pitchFamily="49" charset="-122"/>
                <a:cs typeface="Times New Roman" pitchFamily="18" charset="0"/>
              </a:rPr>
              <a:t>kW</a:t>
            </a:r>
            <a:r>
              <a:rPr lang="zh-CN" altLang="en-US" b="1" dirty="0" smtClean="0">
                <a:latin typeface="Times New Roman" pitchFamily="18" charset="0"/>
                <a:ea typeface="楷体_GB2312" pitchFamily="49" charset="-122"/>
                <a:cs typeface="Times New Roman" pitchFamily="18" charset="0"/>
              </a:rPr>
              <a:t>（</a:t>
            </a:r>
            <a:r>
              <a:rPr lang="en-US" altLang="zh-CN" b="1" dirty="0" smtClean="0">
                <a:latin typeface="Times New Roman" pitchFamily="18" charset="0"/>
                <a:ea typeface="楷体_GB2312" pitchFamily="49" charset="-122"/>
                <a:cs typeface="Times New Roman" pitchFamily="18" charset="0"/>
              </a:rPr>
              <a:t>71.7%</a:t>
            </a:r>
            <a:r>
              <a:rPr lang="zh-CN" altLang="en-US" b="1" dirty="0" smtClean="0">
                <a:latin typeface="Times New Roman" pitchFamily="18" charset="0"/>
                <a:ea typeface="楷体_GB2312" pitchFamily="49" charset="-122"/>
                <a:cs typeface="Times New Roman" pitchFamily="18" charset="0"/>
              </a:rPr>
              <a:t>）。    </a:t>
            </a:r>
            <a:endParaRPr lang="en-US" altLang="zh-CN" b="1" dirty="0" smtClean="0">
              <a:latin typeface="Times New Roman" pitchFamily="18" charset="0"/>
              <a:ea typeface="楷体_GB2312" pitchFamily="49" charset="-122"/>
              <a:cs typeface="Times New Roman" pitchFamily="18" charset="0"/>
            </a:endParaRPr>
          </a:p>
          <a:p>
            <a:pPr>
              <a:lnSpc>
                <a:spcPct val="150000"/>
              </a:lnSpc>
              <a:spcBef>
                <a:spcPts val="1200"/>
              </a:spcBef>
            </a:pPr>
            <a:r>
              <a:rPr lang="zh-CN" altLang="en-US" b="1" dirty="0" smtClean="0">
                <a:latin typeface="Times New Roman" pitchFamily="18" charset="0"/>
                <a:ea typeface="楷体_GB2312" pitchFamily="49" charset="-122"/>
                <a:cs typeface="Times New Roman" pitchFamily="18" charset="0"/>
              </a:rPr>
              <a:t>目前，我国环境问题已经引起国家和政府的高度重视，减少有害气体排放，减少空气中细颗粒物含量已经成为政府和公民的共识，这些均为风电发展提供了良好的支撑条件。</a:t>
            </a:r>
          </a:p>
        </p:txBody>
      </p:sp>
      <p:sp>
        <p:nvSpPr>
          <p:cNvPr id="11267"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01A507DD-7EC0-42E5-874E-E5979B560F6E}" type="slidenum">
              <a:rPr lang="zh-CN" altLang="en-US" sz="1000"/>
              <a:pPr algn="r" eaLnBrk="0" hangingPunct="0"/>
              <a:t>14</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latin typeface="楷体_GB2312" pitchFamily="49" charset="-122"/>
                <a:ea typeface="楷体_GB2312" pitchFamily="49" charset="-122"/>
              </a:rPr>
              <a:t>  一、风力发电现状与展望</a:t>
            </a:r>
            <a:endParaRPr lang="en-US" altLang="zh-CN" sz="2400" dirty="0" smtClean="0">
              <a:latin typeface="楷体_GB2312" pitchFamily="49" charset="-122"/>
              <a:ea typeface="楷体_GB2312" pitchFamily="49" charset="-122"/>
            </a:endParaRPr>
          </a:p>
        </p:txBody>
      </p:sp>
      <p:sp>
        <p:nvSpPr>
          <p:cNvPr id="11269" name="标题 1"/>
          <p:cNvSpPr txBox="1">
            <a:spLocks/>
          </p:cNvSpPr>
          <p:nvPr/>
        </p:nvSpPr>
        <p:spPr bwMode="auto">
          <a:xfrm>
            <a:off x="485775" y="1073150"/>
            <a:ext cx="7658100" cy="569913"/>
          </a:xfrm>
          <a:prstGeom prst="rect">
            <a:avLst/>
          </a:prstGeom>
          <a:noFill/>
          <a:ln w="9525">
            <a:noFill/>
            <a:miter lim="800000"/>
            <a:headEnd/>
            <a:tailEnd/>
          </a:ln>
        </p:spPr>
        <p:txBody>
          <a:bodyPr anchor="ctr"/>
          <a:lstStyle/>
          <a:p>
            <a:r>
              <a:rPr lang="zh-CN" altLang="en-US" sz="2000" b="1" dirty="0">
                <a:latin typeface="楷体_GB2312" pitchFamily="49" charset="-122"/>
                <a:ea typeface="楷体_GB2312" pitchFamily="49" charset="-122"/>
              </a:rPr>
              <a:t>  </a:t>
            </a:r>
            <a:endParaRPr lang="en-US" altLang="zh-CN" sz="2000" b="1" dirty="0">
              <a:latin typeface="楷体_GB2312" pitchFamily="49" charset="-122"/>
              <a:ea typeface="楷体_GB2312" pitchFamily="49" charset="-122"/>
            </a:endParaRPr>
          </a:p>
          <a:p>
            <a:r>
              <a:rPr lang="zh-CN" altLang="en-US" sz="2200" b="1" dirty="0">
                <a:solidFill>
                  <a:srgbClr val="CC0000"/>
                </a:solidFill>
                <a:latin typeface="楷体_GB2312" pitchFamily="49" charset="-122"/>
                <a:ea typeface="楷体_GB2312" pitchFamily="49" charset="-122"/>
              </a:rPr>
              <a:t>  </a:t>
            </a:r>
            <a:r>
              <a:rPr lang="en-US" altLang="zh-CN" sz="2400" b="1" dirty="0" smtClean="0">
                <a:solidFill>
                  <a:srgbClr val="CC0000"/>
                </a:solidFill>
                <a:latin typeface="楷体_GB2312" pitchFamily="49" charset="-122"/>
                <a:ea typeface="楷体_GB2312" pitchFamily="49" charset="-122"/>
              </a:rPr>
              <a:t>4</a:t>
            </a:r>
            <a:r>
              <a:rPr lang="zh-CN" altLang="en-US" sz="2000" b="1" dirty="0" smtClean="0">
                <a:solidFill>
                  <a:srgbClr val="CC0000"/>
                </a:solidFill>
                <a:latin typeface="楷体_GB2312" pitchFamily="49" charset="-122"/>
                <a:ea typeface="楷体_GB2312" pitchFamily="49" charset="-122"/>
              </a:rPr>
              <a:t>、中国可再生能源及风电发展展望</a:t>
            </a:r>
            <a:endParaRPr lang="zh-CN" altLang="en-US" sz="2200" b="1" dirty="0">
              <a:solidFill>
                <a:srgbClr val="CC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defTabSz="1019175" eaLnBrk="0" hangingPunct="0"/>
            <a:fld id="{5D4C9B11-CFAE-494F-B185-592A150615F6}" type="slidenum">
              <a:rPr lang="zh-CN" altLang="en-US" sz="1000" b="1"/>
              <a:pPr algn="r" defTabSz="1019175" eaLnBrk="0" hangingPunct="0"/>
              <a:t>15</a:t>
            </a:fld>
            <a:endParaRPr lang="en-US" altLang="zh-CN" sz="1000" b="1"/>
          </a:p>
        </p:txBody>
      </p:sp>
      <p:sp>
        <p:nvSpPr>
          <p:cNvPr id="905218" name="Rectangle 2"/>
          <p:cNvSpPr>
            <a:spLocks noGrp="1" noChangeArrowheads="1"/>
          </p:cNvSpPr>
          <p:nvPr>
            <p:ph type="title" idx="4294967295"/>
          </p:nvPr>
        </p:nvSpPr>
        <p:spPr bwMode="gray">
          <a:xfrm>
            <a:off x="338138" y="542925"/>
            <a:ext cx="6869112" cy="365125"/>
          </a:xfrm>
        </p:spPr>
        <p:txBody>
          <a:bodyPr/>
          <a:lstStyle/>
          <a:p>
            <a:pPr eaLnBrk="1" hangingPunct="1">
              <a:defRPr/>
            </a:pPr>
            <a:r>
              <a:rPr lang="zh-CN" altLang="en-US" sz="2400" dirty="0" smtClean="0">
                <a:latin typeface="楷体_GB2312" pitchFamily="49" charset="-122"/>
                <a:ea typeface="楷体_GB2312" pitchFamily="49" charset="-122"/>
              </a:rPr>
              <a:t> 目 录</a:t>
            </a:r>
          </a:p>
        </p:txBody>
      </p:sp>
      <p:grpSp>
        <p:nvGrpSpPr>
          <p:cNvPr id="6" name="Group 3"/>
          <p:cNvGrpSpPr>
            <a:grpSpLocks/>
          </p:cNvGrpSpPr>
          <p:nvPr/>
        </p:nvGrpSpPr>
        <p:grpSpPr bwMode="auto">
          <a:xfrm>
            <a:off x="612775" y="1379538"/>
            <a:ext cx="7804150" cy="404812"/>
            <a:chOff x="228" y="951"/>
            <a:chExt cx="5308" cy="461"/>
          </a:xfrm>
        </p:grpSpPr>
        <p:sp>
          <p:nvSpPr>
            <p:cNvPr id="4122" name="AutoShape 4"/>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1" name="Rectangle 5"/>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CN" altLang="en-US" b="1" dirty="0" smtClean="0">
                  <a:solidFill>
                    <a:srgbClr val="00B0F0"/>
                  </a:solidFill>
                  <a:effectLst>
                    <a:outerShdw blurRad="38100" dist="38100" dir="2700000" algn="tl">
                      <a:srgbClr val="000000"/>
                    </a:outerShdw>
                  </a:effectLst>
                  <a:latin typeface="STKaiti" pitchFamily="2" charset="-122"/>
                  <a:ea typeface="STKaiti" pitchFamily="2" charset="-122"/>
                </a:rPr>
                <a:t> </a:t>
              </a:r>
              <a:r>
                <a:rPr lang="zh-CN" altLang="en-US" sz="2000" b="1" dirty="0" smtClean="0">
                  <a:solidFill>
                    <a:srgbClr val="00B0F0"/>
                  </a:solidFill>
                  <a:effectLst>
                    <a:outerShdw blurRad="38100" dist="38100" dir="2700000" algn="tl">
                      <a:srgbClr val="000000"/>
                    </a:outerShdw>
                  </a:effectLst>
                  <a:latin typeface="STKaiti" pitchFamily="2" charset="-122"/>
                  <a:ea typeface="STKaiti" pitchFamily="2" charset="-122"/>
                </a:rPr>
                <a:t>二、风电叶片大型化面临的挑战</a:t>
              </a:r>
              <a:endParaRPr lang="zh-CN" altLang="en-US" sz="2000" b="1" dirty="0">
                <a:solidFill>
                  <a:schemeClr val="bg1"/>
                </a:solidFill>
                <a:effectLst>
                  <a:outerShdw blurRad="38100" dist="38100" dir="2700000" algn="tl">
                    <a:srgbClr val="000000"/>
                  </a:outerShdw>
                </a:effectLst>
                <a:latin typeface="STKaiti" pitchFamily="2" charset="-122"/>
                <a:ea typeface="楷体_GB2312" pitchFamily="49" charset="-122"/>
              </a:endParaRPr>
            </a:p>
          </p:txBody>
        </p:sp>
      </p:grpSp>
      <p:grpSp>
        <p:nvGrpSpPr>
          <p:cNvPr id="7" name="Group 6"/>
          <p:cNvGrpSpPr>
            <a:grpSpLocks/>
          </p:cNvGrpSpPr>
          <p:nvPr/>
        </p:nvGrpSpPr>
        <p:grpSpPr bwMode="auto">
          <a:xfrm>
            <a:off x="611188" y="1916113"/>
            <a:ext cx="7804150" cy="404812"/>
            <a:chOff x="228" y="951"/>
            <a:chExt cx="5308" cy="461"/>
          </a:xfrm>
        </p:grpSpPr>
        <p:sp>
          <p:nvSpPr>
            <p:cNvPr id="4120" name="AutoShape 7"/>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2" name="Rectangle 8"/>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defRPr/>
              </a:pP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          </a:t>
              </a:r>
              <a:r>
                <a:rPr lang="en-US" altLang="zh-CN" b="1" dirty="0" smtClean="0">
                  <a:solidFill>
                    <a:schemeClr val="bg1"/>
                  </a:solidFill>
                  <a:effectLst>
                    <a:outerShdw blurRad="38100" dist="38100" dir="2700000" algn="tl">
                      <a:srgbClr val="000000"/>
                    </a:outerShdw>
                  </a:effectLst>
                  <a:latin typeface="STKaiti" pitchFamily="2" charset="-122"/>
                  <a:ea typeface="STKaiti" pitchFamily="2" charset="-122"/>
                </a:rPr>
                <a:t>1</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、大型风电机组带来了叶片的大型化</a:t>
              </a:r>
              <a:endParaRPr lang="en-US" altLang="zh-TW" b="1" dirty="0">
                <a:solidFill>
                  <a:schemeClr val="bg1"/>
                </a:solidFill>
                <a:effectLst>
                  <a:outerShdw blurRad="38100" dist="38100" dir="2700000" algn="tl">
                    <a:srgbClr val="000000"/>
                  </a:outerShdw>
                </a:effectLst>
                <a:latin typeface="STKaiti" pitchFamily="2" charset="-122"/>
                <a:ea typeface="楷体_GB2312" pitchFamily="49" charset="-122"/>
              </a:endParaRPr>
            </a:p>
          </p:txBody>
        </p:sp>
      </p:grpSp>
      <p:grpSp>
        <p:nvGrpSpPr>
          <p:cNvPr id="8" name="Group 9"/>
          <p:cNvGrpSpPr>
            <a:grpSpLocks/>
          </p:cNvGrpSpPr>
          <p:nvPr/>
        </p:nvGrpSpPr>
        <p:grpSpPr bwMode="auto">
          <a:xfrm>
            <a:off x="611188" y="2500313"/>
            <a:ext cx="7756525" cy="407987"/>
            <a:chOff x="228" y="947"/>
            <a:chExt cx="5276" cy="465"/>
          </a:xfrm>
        </p:grpSpPr>
        <p:sp>
          <p:nvSpPr>
            <p:cNvPr id="4118" name="AutoShape 10"/>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3" name="Rectangle 11"/>
            <p:cNvSpPr>
              <a:spLocks noChangeArrowheads="1"/>
            </p:cNvSpPr>
            <p:nvPr/>
          </p:nvSpPr>
          <p:spPr bwMode="grayWhite">
            <a:xfrm>
              <a:off x="444" y="947"/>
              <a:ext cx="5060" cy="460"/>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defRPr/>
              </a:pP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           </a:t>
              </a:r>
              <a:r>
                <a:rPr lang="en-US" altLang="zh-CN" b="1" dirty="0" smtClean="0">
                  <a:solidFill>
                    <a:schemeClr val="bg1"/>
                  </a:solidFill>
                  <a:effectLst>
                    <a:outerShdw blurRad="38100" dist="38100" dir="2700000" algn="tl">
                      <a:srgbClr val="000000"/>
                    </a:outerShdw>
                  </a:effectLst>
                  <a:latin typeface="STKaiti" pitchFamily="2" charset="-122"/>
                  <a:ea typeface="STKaiti" pitchFamily="2" charset="-122"/>
                </a:rPr>
                <a:t>2</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、大型风电叶片新技术的应用</a:t>
              </a:r>
              <a:endParaRPr lang="en-US" altLang="zh-TW" b="1" dirty="0">
                <a:solidFill>
                  <a:schemeClr val="bg1"/>
                </a:solidFill>
                <a:effectLst>
                  <a:outerShdw blurRad="38100" dist="38100" dir="2700000" algn="tl">
                    <a:srgbClr val="000000"/>
                  </a:outerShdw>
                </a:effectLst>
                <a:latin typeface="STKaiti" pitchFamily="2" charset="-122"/>
                <a:ea typeface="楷体_GB2312" pitchFamily="49" charset="-122"/>
              </a:endParaRPr>
            </a:p>
          </p:txBody>
        </p:sp>
      </p:grpSp>
      <p:grpSp>
        <p:nvGrpSpPr>
          <p:cNvPr id="9" name="Group 15"/>
          <p:cNvGrpSpPr>
            <a:grpSpLocks/>
          </p:cNvGrpSpPr>
          <p:nvPr/>
        </p:nvGrpSpPr>
        <p:grpSpPr bwMode="auto">
          <a:xfrm>
            <a:off x="611188" y="3067050"/>
            <a:ext cx="7804150" cy="404813"/>
            <a:chOff x="228" y="951"/>
            <a:chExt cx="5308" cy="461"/>
          </a:xfrm>
        </p:grpSpPr>
        <p:sp>
          <p:nvSpPr>
            <p:cNvPr id="4116"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4" name="Rectangle 17"/>
            <p:cNvSpPr>
              <a:spLocks noChangeArrowheads="1"/>
            </p:cNvSpPr>
            <p:nvPr/>
          </p:nvSpPr>
          <p:spPr bwMode="grayWhite">
            <a:xfrm>
              <a:off x="347" y="953"/>
              <a:ext cx="5189"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en-US" altLang="zh-CN" b="1" dirty="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b="1" dirty="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          </a:t>
              </a:r>
              <a:r>
                <a:rPr lang="en-US" altLang="zh-CN" b="1" dirty="0" smtClean="0">
                  <a:solidFill>
                    <a:schemeClr val="bg1"/>
                  </a:solidFill>
                  <a:effectLst>
                    <a:outerShdw blurRad="38100" dist="38100" dir="2700000" algn="tl">
                      <a:srgbClr val="000000"/>
                    </a:outerShdw>
                  </a:effectLst>
                  <a:latin typeface="STKaiti" pitchFamily="2" charset="-122"/>
                  <a:ea typeface="STKaiti" pitchFamily="2" charset="-122"/>
                </a:rPr>
                <a:t>3</a:t>
              </a:r>
              <a:r>
                <a:rPr lang="zh-CN" altLang="en-US" b="1" dirty="0" smtClean="0">
                  <a:solidFill>
                    <a:schemeClr val="bg1"/>
                  </a:solidFill>
                  <a:effectLst>
                    <a:outerShdw blurRad="38100" dist="38100" dir="2700000" algn="tl">
                      <a:srgbClr val="000000"/>
                    </a:outerShdw>
                  </a:effectLst>
                  <a:latin typeface="STKaiti" pitchFamily="2" charset="-122"/>
                  <a:ea typeface="STKaiti" pitchFamily="2" charset="-122"/>
                </a:rPr>
                <a:t>、风电叶片发展的新动向</a:t>
              </a:r>
              <a:endParaRPr lang="en-US" altLang="zh-TW"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10" name="Group 15"/>
          <p:cNvGrpSpPr>
            <a:grpSpLocks/>
          </p:cNvGrpSpPr>
          <p:nvPr/>
        </p:nvGrpSpPr>
        <p:grpSpPr bwMode="auto">
          <a:xfrm>
            <a:off x="611188" y="3621088"/>
            <a:ext cx="7804150" cy="404812"/>
            <a:chOff x="228" y="951"/>
            <a:chExt cx="5308" cy="461"/>
          </a:xfrm>
        </p:grpSpPr>
        <p:sp>
          <p:nvSpPr>
            <p:cNvPr id="4114"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5" name="Rectangle 17"/>
            <p:cNvSpPr>
              <a:spLocks noChangeArrowheads="1"/>
            </p:cNvSpPr>
            <p:nvPr/>
          </p:nvSpPr>
          <p:spPr bwMode="grayWhite">
            <a:xfrm>
              <a:off x="395" y="953"/>
              <a:ext cx="5141"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en-US" altLang="zh-CN" b="1" dirty="0">
                  <a:solidFill>
                    <a:schemeClr val="bg1"/>
                  </a:solidFill>
                  <a:effectLst>
                    <a:outerShdw blurRad="38100" dist="38100" dir="2700000" algn="tl">
                      <a:srgbClr val="000000"/>
                    </a:outerShdw>
                  </a:effectLst>
                  <a:latin typeface="STKaiti" pitchFamily="2" charset="-122"/>
                  <a:ea typeface="STKaiti" pitchFamily="2" charset="-122"/>
                </a:rPr>
                <a:t> </a:t>
              </a:r>
              <a:endParaRPr lang="en-US" altLang="zh-TW"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11" name="Group 6"/>
          <p:cNvGrpSpPr>
            <a:grpSpLocks/>
          </p:cNvGrpSpPr>
          <p:nvPr/>
        </p:nvGrpSpPr>
        <p:grpSpPr bwMode="auto">
          <a:xfrm>
            <a:off x="611188" y="4160838"/>
            <a:ext cx="7804150" cy="404812"/>
            <a:chOff x="228" y="951"/>
            <a:chExt cx="5308" cy="461"/>
          </a:xfrm>
        </p:grpSpPr>
        <p:sp>
          <p:nvSpPr>
            <p:cNvPr id="4112" name="AutoShape 7"/>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4" name="Rectangle 8"/>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endParaRPr lang="zh-TW" altLang="en-US" b="1" dirty="0">
                <a:solidFill>
                  <a:schemeClr val="bg1"/>
                </a:solidFill>
                <a:effectLst>
                  <a:outerShdw blurRad="38100" dist="38100" dir="2700000" algn="tl">
                    <a:srgbClr val="000000"/>
                  </a:outerShdw>
                </a:effectLst>
                <a:latin typeface="STKaiti" pitchFamily="2" charset="-122"/>
                <a:ea typeface="STKaiti" pitchFamily="2" charset="-122"/>
              </a:endParaRPr>
            </a:p>
          </p:txBody>
        </p:sp>
      </p:grpSp>
      <p:grpSp>
        <p:nvGrpSpPr>
          <p:cNvPr id="12" name="Group 9"/>
          <p:cNvGrpSpPr>
            <a:grpSpLocks/>
          </p:cNvGrpSpPr>
          <p:nvPr/>
        </p:nvGrpSpPr>
        <p:grpSpPr bwMode="auto">
          <a:xfrm>
            <a:off x="611188" y="4714875"/>
            <a:ext cx="7804150" cy="404813"/>
            <a:chOff x="228" y="951"/>
            <a:chExt cx="5308" cy="461"/>
          </a:xfrm>
        </p:grpSpPr>
        <p:sp>
          <p:nvSpPr>
            <p:cNvPr id="4110" name="AutoShape 10"/>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27" name="Rectangle 11"/>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r>
                <a:rPr lang="zh-TW" altLang="en-US" b="1">
                  <a:solidFill>
                    <a:schemeClr val="bg1"/>
                  </a:solidFill>
                  <a:effectLst>
                    <a:outerShdw blurRad="38100" dist="38100" dir="2700000" algn="tl">
                      <a:srgbClr val="000000"/>
                    </a:outerShdw>
                  </a:effectLst>
                  <a:latin typeface="STKaiti" pitchFamily="2" charset="-122"/>
                  <a:ea typeface="STKaiti" pitchFamily="2" charset="-122"/>
                </a:rPr>
                <a:t> </a:t>
              </a:r>
              <a:r>
                <a:rPr lang="zh-TW" altLang="zh-CN" b="1">
                  <a:solidFill>
                    <a:schemeClr val="bg1"/>
                  </a:solidFill>
                  <a:effectLst>
                    <a:outerShdw blurRad="38100" dist="38100" dir="2700000" algn="tl">
                      <a:srgbClr val="000000"/>
                    </a:outerShdw>
                  </a:effectLst>
                  <a:latin typeface="STKaiti" pitchFamily="2" charset="-122"/>
                  <a:ea typeface="STKaiti" pitchFamily="2" charset="-122"/>
                </a:rPr>
                <a:t> </a:t>
              </a:r>
              <a:r>
                <a:rPr lang="zh-TW" altLang="en-US" b="1">
                  <a:solidFill>
                    <a:schemeClr val="bg1"/>
                  </a:solidFill>
                  <a:effectLst>
                    <a:outerShdw blurRad="38100" dist="38100" dir="2700000" algn="tl">
                      <a:srgbClr val="000000"/>
                    </a:outerShdw>
                  </a:effectLst>
                  <a:latin typeface="STKaiti" pitchFamily="2" charset="-122"/>
                  <a:ea typeface="STKaiti" pitchFamily="2" charset="-122"/>
                </a:rPr>
                <a:t> </a:t>
              </a:r>
              <a:r>
                <a:rPr lang="zh-TW" altLang="zh-CN" b="1">
                  <a:solidFill>
                    <a:schemeClr val="bg1"/>
                  </a:solidFill>
                  <a:effectLst>
                    <a:outerShdw blurRad="38100" dist="38100" dir="2700000" algn="tl">
                      <a:srgbClr val="000000"/>
                    </a:outerShdw>
                  </a:effectLst>
                  <a:latin typeface="STKaiti" pitchFamily="2" charset="-122"/>
                  <a:ea typeface="STKaiti" pitchFamily="2" charset="-122"/>
                </a:rPr>
                <a:t> </a:t>
              </a:r>
              <a:r>
                <a:rPr lang="zh-TW" altLang="en-US" b="1">
                  <a:solidFill>
                    <a:schemeClr val="bg1"/>
                  </a:solidFill>
                  <a:effectLst>
                    <a:outerShdw blurRad="38100" dist="38100" dir="2700000" algn="tl">
                      <a:srgbClr val="000000"/>
                    </a:outerShdw>
                  </a:effectLst>
                  <a:latin typeface="STKaiti" pitchFamily="2" charset="-122"/>
                  <a:ea typeface="STKaiti" pitchFamily="2" charset="-122"/>
                </a:rPr>
                <a:t> </a:t>
              </a:r>
              <a:r>
                <a:rPr lang="zh-TW" altLang="zh-CN" b="1">
                  <a:solidFill>
                    <a:schemeClr val="bg1"/>
                  </a:solidFill>
                  <a:effectLst>
                    <a:outerShdw blurRad="38100" dist="38100" dir="2700000" algn="tl">
                      <a:srgbClr val="000000"/>
                    </a:outerShdw>
                  </a:effectLst>
                  <a:latin typeface="STKaiti" pitchFamily="2" charset="-122"/>
                  <a:ea typeface="STKaiti" pitchFamily="2" charset="-122"/>
                </a:rPr>
                <a:t> </a:t>
              </a:r>
              <a:r>
                <a:rPr lang="zh-TW" altLang="en-US" b="1">
                  <a:solidFill>
                    <a:schemeClr val="bg1"/>
                  </a:solidFill>
                  <a:effectLst>
                    <a:outerShdw blurRad="38100" dist="38100" dir="2700000" algn="tl">
                      <a:srgbClr val="000000"/>
                    </a:outerShdw>
                  </a:effectLst>
                  <a:latin typeface="STKaiti" pitchFamily="2" charset="-122"/>
                  <a:ea typeface="STKaiti" pitchFamily="2" charset="-122"/>
                </a:rPr>
                <a:t> </a:t>
              </a:r>
            </a:p>
          </p:txBody>
        </p:sp>
      </p:grpSp>
      <p:grpSp>
        <p:nvGrpSpPr>
          <p:cNvPr id="13" name="Group 15"/>
          <p:cNvGrpSpPr>
            <a:grpSpLocks/>
          </p:cNvGrpSpPr>
          <p:nvPr/>
        </p:nvGrpSpPr>
        <p:grpSpPr bwMode="auto">
          <a:xfrm>
            <a:off x="611188" y="5278438"/>
            <a:ext cx="7804150" cy="404812"/>
            <a:chOff x="228" y="951"/>
            <a:chExt cx="5308" cy="461"/>
          </a:xfrm>
        </p:grpSpPr>
        <p:sp>
          <p:nvSpPr>
            <p:cNvPr id="4108" name="AutoShape 16"/>
            <p:cNvSpPr>
              <a:spLocks noChangeArrowheads="1"/>
            </p:cNvSpPr>
            <p:nvPr/>
          </p:nvSpPr>
          <p:spPr bwMode="grayWhite">
            <a:xfrm>
              <a:off x="228" y="951"/>
              <a:ext cx="496" cy="461"/>
            </a:xfrm>
            <a:prstGeom prst="octagon">
              <a:avLst>
                <a:gd name="adj" fmla="val 29287"/>
              </a:avLst>
            </a:prstGeom>
            <a:solidFill>
              <a:srgbClr val="B73F32"/>
            </a:solidFill>
            <a:ln w="3175" algn="ctr">
              <a:noFill/>
              <a:miter lim="800000"/>
              <a:headEnd/>
              <a:tailEnd/>
            </a:ln>
          </p:spPr>
          <p:txBody>
            <a:bodyPr wrap="none" lIns="45720" anchor="ctr"/>
            <a:lstStyle/>
            <a:p>
              <a:pPr algn="ctr" eaLnBrk="0" hangingPunct="0">
                <a:spcBef>
                  <a:spcPct val="20000"/>
                </a:spcBef>
                <a:buClr>
                  <a:schemeClr val="accent1"/>
                </a:buClr>
                <a:buSzPct val="90000"/>
                <a:buFont typeface="Wingdings" pitchFamily="2" charset="2"/>
                <a:buNone/>
              </a:pPr>
              <a:endParaRPr lang="zh-CN" altLang="en-US">
                <a:solidFill>
                  <a:srgbClr val="FFFFFF"/>
                </a:solidFill>
                <a:latin typeface="STKaiti" pitchFamily="2" charset="-122"/>
                <a:ea typeface="STKaiti" pitchFamily="2" charset="-122"/>
              </a:endParaRPr>
            </a:p>
          </p:txBody>
        </p:sp>
        <p:sp>
          <p:nvSpPr>
            <p:cNvPr id="905233" name="Rectangle 17"/>
            <p:cNvSpPr>
              <a:spLocks noChangeArrowheads="1"/>
            </p:cNvSpPr>
            <p:nvPr/>
          </p:nvSpPr>
          <p:spPr bwMode="grayWhite">
            <a:xfrm>
              <a:off x="476" y="953"/>
              <a:ext cx="5060" cy="459"/>
            </a:xfrm>
            <a:prstGeom prst="rect">
              <a:avLst/>
            </a:prstGeom>
            <a:gradFill rotWithShape="1">
              <a:gsLst>
                <a:gs pos="0">
                  <a:srgbClr val="B73F32"/>
                </a:gs>
                <a:gs pos="100000">
                  <a:srgbClr val="B73F32">
                    <a:gamma/>
                    <a:tint val="33725"/>
                    <a:invGamma/>
                  </a:srgbClr>
                </a:gs>
              </a:gsLst>
              <a:lin ang="0" scaled="1"/>
            </a:gradFill>
            <a:ln w="3175" algn="ctr">
              <a:noFill/>
              <a:miter lim="800000"/>
              <a:headEnd/>
              <a:tailEnd/>
            </a:ln>
            <a:effectLst/>
          </p:spPr>
          <p:txBody>
            <a:bodyPr wrap="none" lIns="45709" tIns="45709" rIns="91418" bIns="45709" anchor="ctr"/>
            <a:lstStyle/>
            <a:p>
              <a:pPr marL="171450" indent="-171450" eaLnBrk="0" hangingPunct="0">
                <a:spcBef>
                  <a:spcPct val="20000"/>
                </a:spcBef>
                <a:buClr>
                  <a:schemeClr val="accent1"/>
                </a:buClr>
                <a:buSzPct val="120000"/>
                <a:buFont typeface="Wingdings" pitchFamily="2" charset="2"/>
                <a:buNone/>
                <a:defRPr/>
              </a:pPr>
              <a:endParaRPr lang="en-US" altLang="zh-TW" b="1">
                <a:solidFill>
                  <a:schemeClr val="bg1"/>
                </a:solidFill>
                <a:effectLst>
                  <a:outerShdw blurRad="38100" dist="38100" dir="2700000" algn="tl">
                    <a:srgbClr val="000000"/>
                  </a:outerShdw>
                </a:effectLst>
                <a:latin typeface="STKaiti" pitchFamily="2" charset="-122"/>
                <a:ea typeface="STKaiti" pitchFamily="2" charset="-122"/>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楷体_GB2312" pitchFamily="49" charset="-122"/>
              </a:rPr>
              <a:t> </a:t>
            </a:r>
            <a:r>
              <a:rPr lang="en-US" altLang="zh-CN" b="1" dirty="0" smtClean="0">
                <a:solidFill>
                  <a:srgbClr val="C00000"/>
                </a:solidFill>
                <a:latin typeface="华文楷体" pitchFamily="2" charset="-122"/>
                <a:ea typeface="华文楷体" pitchFamily="2" charset="-122"/>
              </a:rPr>
              <a:t>1.  </a:t>
            </a:r>
            <a:r>
              <a:rPr lang="zh-CN" altLang="en-US" b="1" dirty="0" smtClean="0">
                <a:solidFill>
                  <a:srgbClr val="C00000"/>
                </a:solidFill>
                <a:latin typeface="华文楷体" pitchFamily="2" charset="-122"/>
                <a:ea typeface="华文楷体" pitchFamily="2" charset="-122"/>
              </a:rPr>
              <a:t>大型风电机组带来了叶片的大型化 </a:t>
            </a:r>
            <a:endParaRPr lang="en-US" altLang="zh-CN" b="1" dirty="0" smtClean="0">
              <a:solidFill>
                <a:srgbClr val="C00000"/>
              </a:solidFill>
              <a:latin typeface="华文楷体" pitchFamily="2" charset="-122"/>
              <a:ea typeface="华文楷体" pitchFamily="2" charset="-122"/>
            </a:endParaRPr>
          </a:p>
          <a:p>
            <a:pPr marL="381000" indent="-381000">
              <a:lnSpc>
                <a:spcPct val="140000"/>
              </a:lnSpc>
              <a:spcBef>
                <a:spcPts val="2400"/>
              </a:spcBef>
              <a:buFont typeface="Wingdings" pitchFamily="2" charset="2"/>
              <a:buNone/>
              <a:defRPr/>
            </a:pPr>
            <a:r>
              <a:rPr lang="zh-CN" altLang="en-US" b="1" dirty="0" smtClean="0">
                <a:solidFill>
                  <a:srgbClr val="C00000"/>
                </a:solidFill>
                <a:latin typeface="Times New Roman" pitchFamily="18" charset="0"/>
                <a:ea typeface="楷体_GB2312" pitchFamily="49" charset="-122"/>
              </a:rPr>
              <a:t>       </a:t>
            </a:r>
            <a:r>
              <a:rPr lang="zh-CN" altLang="en-US" b="1" dirty="0" smtClean="0">
                <a:solidFill>
                  <a:srgbClr val="C00000"/>
                </a:solidFill>
                <a:latin typeface="Times New Roman" pitchFamily="18" charset="0"/>
                <a:ea typeface="华文楷体" pitchFamily="2" charset="-122"/>
                <a:cs typeface="Times New Roman" pitchFamily="18" charset="0"/>
              </a:rPr>
              <a:t>典型的大功率风电机组及叶片 </a:t>
            </a:r>
            <a:r>
              <a:rPr lang="en-US" altLang="zh-CN" b="1" dirty="0" smtClean="0">
                <a:solidFill>
                  <a:srgbClr val="C00000"/>
                </a:solidFill>
                <a:latin typeface="Times New Roman" pitchFamily="18" charset="0"/>
                <a:ea typeface="华文楷体" pitchFamily="2" charset="-122"/>
                <a:cs typeface="Times New Roman" pitchFamily="18" charset="0"/>
              </a:rPr>
              <a:t>–</a:t>
            </a:r>
            <a:r>
              <a:rPr lang="zh-CN" altLang="en-US" b="1" dirty="0" smtClean="0">
                <a:solidFill>
                  <a:srgbClr val="C00000"/>
                </a:solidFill>
                <a:latin typeface="Times New Roman" pitchFamily="18" charset="0"/>
                <a:ea typeface="华文楷体" pitchFamily="2" charset="-122"/>
                <a:cs typeface="Times New Roman" pitchFamily="18" charset="0"/>
              </a:rPr>
              <a:t> 已安装</a:t>
            </a:r>
          </a:p>
          <a:p>
            <a:pPr>
              <a:defRPr/>
            </a:pPr>
            <a:r>
              <a:rPr lang="en-US" altLang="zh-CN" b="1" dirty="0" smtClean="0">
                <a:latin typeface="Times New Roman" pitchFamily="18" charset="0"/>
                <a:ea typeface="华文楷体" pitchFamily="2" charset="-122"/>
                <a:cs typeface="Times New Roman" pitchFamily="18" charset="0"/>
              </a:rPr>
              <a:t>2004</a:t>
            </a:r>
            <a:r>
              <a:rPr lang="zh-CN" b="1" dirty="0" smtClean="0">
                <a:latin typeface="Times New Roman" pitchFamily="18" charset="0"/>
                <a:ea typeface="华文楷体" pitchFamily="2" charset="-122"/>
                <a:cs typeface="Times New Roman" pitchFamily="18" charset="0"/>
              </a:rPr>
              <a:t>年底，</a:t>
            </a:r>
            <a:r>
              <a:rPr lang="en-US" altLang="zh-CN" b="1" dirty="0" smtClean="0">
                <a:latin typeface="Times New Roman" pitchFamily="18" charset="0"/>
                <a:ea typeface="华文楷体" pitchFamily="2" charset="-122"/>
                <a:cs typeface="Times New Roman" pitchFamily="18" charset="0"/>
              </a:rPr>
              <a:t>Repower</a:t>
            </a:r>
            <a:r>
              <a:rPr lang="zh-CN" b="1" dirty="0" smtClean="0">
                <a:latin typeface="Times New Roman" pitchFamily="18" charset="0"/>
                <a:ea typeface="华文楷体" pitchFamily="2" charset="-122"/>
                <a:cs typeface="Times New Roman" pitchFamily="18" charset="0"/>
              </a:rPr>
              <a:t>在德国安装了第一</a:t>
            </a:r>
            <a:r>
              <a:rPr lang="zh-CN" altLang="en-US" b="1" dirty="0" smtClean="0">
                <a:latin typeface="Times New Roman" pitchFamily="18" charset="0"/>
                <a:ea typeface="华文楷体" pitchFamily="2" charset="-122"/>
                <a:cs typeface="Times New Roman" pitchFamily="18" charset="0"/>
              </a:rPr>
              <a:t>台</a:t>
            </a:r>
            <a:r>
              <a:rPr lang="en-US" altLang="zh-CN" b="1" dirty="0" smtClean="0">
                <a:latin typeface="Times New Roman" pitchFamily="18" charset="0"/>
                <a:ea typeface="华文楷体" pitchFamily="2" charset="-122"/>
                <a:cs typeface="Times New Roman" pitchFamily="18" charset="0"/>
              </a:rPr>
              <a:t>5.0MW</a:t>
            </a:r>
            <a:r>
              <a:rPr lang="zh-CN" b="1" dirty="0" smtClean="0">
                <a:latin typeface="Times New Roman" pitchFamily="18" charset="0"/>
                <a:ea typeface="华文楷体" pitchFamily="2" charset="-122"/>
                <a:cs typeface="Times New Roman" pitchFamily="18" charset="0"/>
              </a:rPr>
              <a:t>试验机</a:t>
            </a:r>
            <a:r>
              <a:rPr lang="zh-CN" altLang="en-US" b="1" dirty="0" smtClean="0">
                <a:latin typeface="Times New Roman" pitchFamily="18" charset="0"/>
                <a:ea typeface="华文楷体" pitchFamily="2" charset="-122"/>
                <a:cs typeface="Times New Roman" pitchFamily="18" charset="0"/>
              </a:rPr>
              <a:t>组（</a:t>
            </a:r>
            <a:r>
              <a:rPr lang="en-US" altLang="zh-CN" b="1" dirty="0" smtClean="0">
                <a:latin typeface="Times New Roman" pitchFamily="18" charset="0"/>
                <a:ea typeface="华文楷体" pitchFamily="2" charset="-122"/>
                <a:cs typeface="Times New Roman" pitchFamily="18" charset="0"/>
              </a:rPr>
              <a:t>5M</a:t>
            </a:r>
            <a:r>
              <a:rPr lang="zh-CN" altLang="en-US" b="1" dirty="0" smtClean="0">
                <a:latin typeface="Times New Roman" pitchFamily="18" charset="0"/>
                <a:ea typeface="华文楷体" pitchFamily="2" charset="-122"/>
                <a:cs typeface="Times New Roman" pitchFamily="18" charset="0"/>
              </a:rPr>
              <a:t>）拉开了大型风电机组发展的序幕。</a:t>
            </a:r>
            <a:r>
              <a:rPr lang="en-US" altLang="zh-CN" b="1" dirty="0" smtClean="0">
                <a:latin typeface="Times New Roman" pitchFamily="18" charset="0"/>
                <a:ea typeface="华文楷体" pitchFamily="2" charset="-122"/>
                <a:cs typeface="Times New Roman" pitchFamily="18" charset="0"/>
              </a:rPr>
              <a:t>5M</a:t>
            </a:r>
            <a:r>
              <a:rPr lang="zh-CN" altLang="en-US" b="1" dirty="0" smtClean="0">
                <a:latin typeface="Times New Roman" pitchFamily="18" charset="0"/>
                <a:ea typeface="华文楷体" pitchFamily="2" charset="-122"/>
                <a:cs typeface="Times New Roman" pitchFamily="18" charset="0"/>
              </a:rPr>
              <a:t>型机组采用了</a:t>
            </a:r>
            <a:r>
              <a:rPr lang="en-US" altLang="zh-CN" b="1" dirty="0" smtClean="0">
                <a:latin typeface="Times New Roman" pitchFamily="18" charset="0"/>
                <a:ea typeface="华文楷体" pitchFamily="2" charset="-122"/>
                <a:cs typeface="Times New Roman" pitchFamily="18" charset="0"/>
              </a:rPr>
              <a:t>LM</a:t>
            </a:r>
            <a:r>
              <a:rPr lang="zh-CN" altLang="en-US" b="1" dirty="0" smtClean="0">
                <a:latin typeface="Times New Roman" pitchFamily="18" charset="0"/>
                <a:ea typeface="华文楷体" pitchFamily="2" charset="-122"/>
                <a:cs typeface="Times New Roman" pitchFamily="18" charset="0"/>
              </a:rPr>
              <a:t>公司配套开发的</a:t>
            </a:r>
            <a:r>
              <a:rPr lang="en-US" altLang="zh-CN" b="1" dirty="0" smtClean="0">
                <a:latin typeface="Times New Roman" pitchFamily="18" charset="0"/>
                <a:ea typeface="华文楷体" pitchFamily="2" charset="-122"/>
                <a:cs typeface="Times New Roman" pitchFamily="18" charset="0"/>
              </a:rPr>
              <a:t>P2</a:t>
            </a:r>
            <a:r>
              <a:rPr lang="zh-CN" altLang="en-US" b="1" dirty="0" smtClean="0">
                <a:latin typeface="Times New Roman" pitchFamily="18" charset="0"/>
                <a:ea typeface="华文楷体" pitchFamily="2" charset="-122"/>
                <a:cs typeface="Times New Roman" pitchFamily="18" charset="0"/>
              </a:rPr>
              <a:t>叶片，叶片长度</a:t>
            </a:r>
            <a:r>
              <a:rPr lang="en-US" altLang="zh-CN" b="1" dirty="0" smtClean="0">
                <a:latin typeface="Times New Roman" pitchFamily="18" charset="0"/>
                <a:ea typeface="华文楷体" pitchFamily="2" charset="-122"/>
                <a:cs typeface="Times New Roman" pitchFamily="18" charset="0"/>
              </a:rPr>
              <a:t>61.5m</a:t>
            </a:r>
            <a:r>
              <a:rPr lang="zh-CN" altLang="en-US" b="1" dirty="0" smtClean="0">
                <a:latin typeface="Times New Roman" pitchFamily="18" charset="0"/>
                <a:ea typeface="华文楷体" pitchFamily="2" charset="-122"/>
                <a:cs typeface="Times New Roman" pitchFamily="18" charset="0"/>
              </a:rPr>
              <a:t>，叶轮直径</a:t>
            </a:r>
            <a:r>
              <a:rPr lang="en-US" altLang="zh-CN" b="1" dirty="0" smtClean="0">
                <a:latin typeface="Times New Roman" pitchFamily="18" charset="0"/>
                <a:ea typeface="华文楷体" pitchFamily="2" charset="-122"/>
                <a:cs typeface="Times New Roman" pitchFamily="18" charset="0"/>
              </a:rPr>
              <a:t>126m</a:t>
            </a:r>
            <a:r>
              <a:rPr lang="zh-CN" altLang="en-US" b="1" dirty="0" smtClean="0">
                <a:latin typeface="Times New Roman" pitchFamily="18" charset="0"/>
                <a:ea typeface="华文楷体" pitchFamily="2" charset="-122"/>
                <a:cs typeface="Times New Roman" pitchFamily="18" charset="0"/>
              </a:rPr>
              <a:t>。</a:t>
            </a:r>
            <a:r>
              <a:rPr lang="en-US" altLang="zh-CN" b="1" dirty="0" smtClean="0">
                <a:latin typeface="Times New Roman" pitchFamily="18" charset="0"/>
                <a:ea typeface="华文楷体" pitchFamily="2" charset="-122"/>
                <a:cs typeface="Times New Roman" pitchFamily="18" charset="0"/>
              </a:rPr>
              <a:t>2012 </a:t>
            </a:r>
            <a:r>
              <a:rPr lang="zh-CN" altLang="en-US" b="1" dirty="0" smtClean="0">
                <a:latin typeface="Times New Roman" pitchFamily="18" charset="0"/>
                <a:ea typeface="华文楷体" pitchFamily="2" charset="-122"/>
                <a:cs typeface="Times New Roman" pitchFamily="18" charset="0"/>
              </a:rPr>
              <a:t>年</a:t>
            </a:r>
            <a:r>
              <a:rPr lang="en-US" altLang="zh-CN" b="1" dirty="0" smtClean="0">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月， 首台</a:t>
            </a:r>
            <a:r>
              <a:rPr lang="en-US" altLang="zh-CN" b="1" dirty="0" smtClean="0">
                <a:latin typeface="Times New Roman" pitchFamily="18" charset="0"/>
                <a:ea typeface="华文楷体" pitchFamily="2" charset="-122"/>
                <a:cs typeface="Times New Roman" pitchFamily="18" charset="0"/>
              </a:rPr>
              <a:t>6MW </a:t>
            </a:r>
            <a:r>
              <a:rPr lang="zh-CN" altLang="en-US" b="1" dirty="0" smtClean="0">
                <a:latin typeface="Times New Roman" pitchFamily="18" charset="0"/>
                <a:ea typeface="华文楷体" pitchFamily="2" charset="-122"/>
                <a:cs typeface="Times New Roman" pitchFamily="18" charset="0"/>
              </a:rPr>
              <a:t>机组安装在比利时海上风电场。</a:t>
            </a:r>
            <a:endParaRPr lang="en-US" altLang="zh-CN" b="1" dirty="0" smtClean="0">
              <a:latin typeface="Times New Roman" pitchFamily="18" charset="0"/>
              <a:ea typeface="华文楷体" pitchFamily="2" charset="-122"/>
              <a:cs typeface="Times New Roman" pitchFamily="18" charset="0"/>
            </a:endParaRPr>
          </a:p>
          <a:p>
            <a:pPr>
              <a:spcBef>
                <a:spcPts val="1800"/>
              </a:spcBef>
              <a:defRPr/>
            </a:pPr>
            <a:r>
              <a:rPr lang="en-US" altLang="zh-CN" b="1" dirty="0" smtClean="0">
                <a:latin typeface="Times New Roman" pitchFamily="18" charset="0"/>
                <a:ea typeface="华文楷体" pitchFamily="2" charset="-122"/>
                <a:cs typeface="Times New Roman" pitchFamily="18" charset="0"/>
              </a:rPr>
              <a:t>2005</a:t>
            </a:r>
            <a:r>
              <a:rPr lang="zh-CN" altLang="en-US" b="1" dirty="0" smtClean="0">
                <a:latin typeface="Times New Roman" pitchFamily="18" charset="0"/>
                <a:ea typeface="华文楷体" pitchFamily="2" charset="-122"/>
                <a:cs typeface="Times New Roman" pitchFamily="18" charset="0"/>
              </a:rPr>
              <a:t>年，阿海法公司（德国</a:t>
            </a:r>
            <a:r>
              <a:rPr lang="en-US" altLang="zh-CN" b="1" dirty="0" err="1" smtClean="0">
                <a:latin typeface="Times New Roman" pitchFamily="18" charset="0"/>
                <a:ea typeface="华文楷体" pitchFamily="2" charset="-122"/>
                <a:cs typeface="Times New Roman" pitchFamily="18" charset="0"/>
              </a:rPr>
              <a:t>Multibrid</a:t>
            </a:r>
            <a:r>
              <a:rPr lang="zh-CN" altLang="en-US" b="1" dirty="0" smtClean="0">
                <a:latin typeface="Times New Roman" pitchFamily="18" charset="0"/>
                <a:ea typeface="华文楷体" pitchFamily="2" charset="-122"/>
                <a:cs typeface="Times New Roman" pitchFamily="18" charset="0"/>
              </a:rPr>
              <a:t>）安装了第一台</a:t>
            </a:r>
            <a:r>
              <a:rPr lang="en-US" altLang="zh-CN" b="1" dirty="0" smtClean="0">
                <a:latin typeface="Times New Roman" pitchFamily="18" charset="0"/>
                <a:ea typeface="华文楷体" pitchFamily="2" charset="-122"/>
                <a:cs typeface="Times New Roman" pitchFamily="18" charset="0"/>
              </a:rPr>
              <a:t>5MW</a:t>
            </a:r>
            <a:r>
              <a:rPr lang="zh-CN" altLang="en-US" b="1" dirty="0" smtClean="0">
                <a:latin typeface="Times New Roman" pitchFamily="18" charset="0"/>
                <a:ea typeface="华文楷体" pitchFamily="2" charset="-122"/>
                <a:cs typeface="Times New Roman" pitchFamily="18" charset="0"/>
              </a:rPr>
              <a:t>风电机组</a:t>
            </a:r>
            <a:r>
              <a:rPr lang="en-US" altLang="zh-CN" b="1" dirty="0" smtClean="0">
                <a:latin typeface="Times New Roman" pitchFamily="18" charset="0"/>
                <a:ea typeface="华文楷体" pitchFamily="2" charset="-122"/>
                <a:cs typeface="Times New Roman" pitchFamily="18" charset="0"/>
              </a:rPr>
              <a:t>M5000</a:t>
            </a:r>
            <a:r>
              <a:rPr lang="zh-CN" altLang="en-US" b="1" dirty="0" smtClean="0">
                <a:latin typeface="Times New Roman" pitchFamily="18" charset="0"/>
                <a:ea typeface="华文楷体" pitchFamily="2" charset="-122"/>
                <a:cs typeface="Times New Roman" pitchFamily="18" charset="0"/>
              </a:rPr>
              <a:t>。风机叶轮直径</a:t>
            </a:r>
            <a:r>
              <a:rPr lang="en-US" altLang="zh-CN" b="1" dirty="0" smtClean="0">
                <a:latin typeface="Times New Roman" pitchFamily="18" charset="0"/>
                <a:ea typeface="华文楷体" pitchFamily="2" charset="-122"/>
                <a:cs typeface="Times New Roman" pitchFamily="18" charset="0"/>
              </a:rPr>
              <a:t>116 m </a:t>
            </a:r>
            <a:r>
              <a:rPr lang="zh-CN" altLang="en-US" b="1" dirty="0" smtClean="0">
                <a:latin typeface="Times New Roman" pitchFamily="18" charset="0"/>
                <a:ea typeface="华文楷体" pitchFamily="2" charset="-122"/>
                <a:cs typeface="Times New Roman" pitchFamily="18" charset="0"/>
              </a:rPr>
              <a:t>，</a:t>
            </a:r>
            <a:r>
              <a:rPr lang="zh-CN" b="1" dirty="0" smtClean="0">
                <a:latin typeface="Times New Roman" pitchFamily="18" charset="0"/>
                <a:ea typeface="华文楷体" pitchFamily="2" charset="-122"/>
                <a:cs typeface="Times New Roman" pitchFamily="18" charset="0"/>
              </a:rPr>
              <a:t>采用碳纤维结构的叶片，</a:t>
            </a:r>
            <a:r>
              <a:rPr lang="zh-CN" altLang="en-US" b="1" dirty="0" smtClean="0">
                <a:latin typeface="Times New Roman" pitchFamily="18" charset="0"/>
                <a:ea typeface="华文楷体" pitchFamily="2" charset="-122"/>
                <a:cs typeface="Times New Roman" pitchFamily="18" charset="0"/>
              </a:rPr>
              <a:t>单只叶片</a:t>
            </a:r>
            <a:r>
              <a:rPr lang="zh-CN" b="1" dirty="0" smtClean="0">
                <a:latin typeface="Times New Roman" pitchFamily="18" charset="0"/>
                <a:ea typeface="华文楷体" pitchFamily="2" charset="-122"/>
                <a:cs typeface="Times New Roman" pitchFamily="18" charset="0"/>
              </a:rPr>
              <a:t>重量</a:t>
            </a:r>
            <a:r>
              <a:rPr lang="zh-CN" altLang="en-US" b="1" dirty="0" smtClean="0">
                <a:latin typeface="Times New Roman" pitchFamily="18" charset="0"/>
                <a:ea typeface="华文楷体" pitchFamily="2" charset="-122"/>
                <a:cs typeface="Times New Roman" pitchFamily="18" charset="0"/>
              </a:rPr>
              <a:t>为</a:t>
            </a:r>
            <a:r>
              <a:rPr lang="en-US" altLang="zh-CN" b="1" dirty="0" smtClean="0">
                <a:latin typeface="Times New Roman" pitchFamily="18" charset="0"/>
                <a:ea typeface="华文楷体" pitchFamily="2" charset="-122"/>
                <a:cs typeface="Times New Roman" pitchFamily="18" charset="0"/>
              </a:rPr>
              <a:t>16.5</a:t>
            </a:r>
            <a:r>
              <a:rPr lang="zh-CN" altLang="en-US" b="1" dirty="0" smtClean="0">
                <a:latin typeface="Times New Roman" pitchFamily="18" charset="0"/>
                <a:ea typeface="华文楷体" pitchFamily="2" charset="-122"/>
                <a:cs typeface="Times New Roman" pitchFamily="18" charset="0"/>
              </a:rPr>
              <a:t>吨。</a:t>
            </a:r>
            <a:r>
              <a:rPr lang="en-US" altLang="zh-CN" b="1" dirty="0" smtClean="0">
                <a:latin typeface="Times New Roman" pitchFamily="18" charset="0"/>
                <a:ea typeface="华文楷体" pitchFamily="2" charset="-122"/>
                <a:cs typeface="Times New Roman" pitchFamily="18" charset="0"/>
              </a:rPr>
              <a:t>2011 </a:t>
            </a:r>
            <a:r>
              <a:rPr lang="zh-CN" b="1" dirty="0" smtClean="0">
                <a:latin typeface="Times New Roman" pitchFamily="18" charset="0"/>
                <a:ea typeface="华文楷体" pitchFamily="2" charset="-122"/>
                <a:cs typeface="Times New Roman" pitchFamily="18" charset="0"/>
              </a:rPr>
              <a:t>年，洲风能协会海上风电大会</a:t>
            </a:r>
            <a:r>
              <a:rPr lang="zh-CN" altLang="en-US" b="1" dirty="0" smtClean="0">
                <a:latin typeface="Times New Roman" pitchFamily="18" charset="0"/>
                <a:ea typeface="华文楷体" pitchFamily="2" charset="-122"/>
                <a:cs typeface="Times New Roman" pitchFamily="18" charset="0"/>
              </a:rPr>
              <a:t>上</a:t>
            </a:r>
            <a:r>
              <a:rPr lang="zh-CN" b="1" dirty="0" smtClean="0">
                <a:latin typeface="Times New Roman" pitchFamily="18" charset="0"/>
                <a:ea typeface="华文楷体" pitchFamily="2" charset="-122"/>
                <a:cs typeface="Times New Roman" pitchFamily="18" charset="0"/>
              </a:rPr>
              <a:t>，</a:t>
            </a:r>
            <a:r>
              <a:rPr lang="zh-CN" altLang="en-US" b="1" dirty="0" smtClean="0">
                <a:latin typeface="Times New Roman" pitchFamily="18" charset="0"/>
                <a:ea typeface="华文楷体" pitchFamily="2" charset="-122"/>
                <a:cs typeface="Times New Roman" pitchFamily="18" charset="0"/>
              </a:rPr>
              <a:t>该</a:t>
            </a:r>
            <a:r>
              <a:rPr lang="zh-CN" b="1" dirty="0" smtClean="0">
                <a:latin typeface="Times New Roman" pitchFamily="18" charset="0"/>
                <a:ea typeface="华文楷体" pitchFamily="2" charset="-122"/>
                <a:cs typeface="Times New Roman" pitchFamily="18" charset="0"/>
              </a:rPr>
              <a:t>公司介绍了叶轮直径</a:t>
            </a:r>
            <a:r>
              <a:rPr lang="en-US" altLang="zh-CN" b="1" dirty="0" smtClean="0">
                <a:latin typeface="Times New Roman" pitchFamily="18" charset="0"/>
                <a:ea typeface="华文楷体" pitchFamily="2" charset="-122"/>
                <a:cs typeface="Times New Roman" pitchFamily="18" charset="0"/>
              </a:rPr>
              <a:t>135m </a:t>
            </a:r>
            <a:r>
              <a:rPr lang="zh-CN" b="1" dirty="0" smtClean="0">
                <a:latin typeface="Times New Roman" pitchFamily="18" charset="0"/>
                <a:ea typeface="华文楷体" pitchFamily="2" charset="-122"/>
                <a:cs typeface="Times New Roman" pitchFamily="18" charset="0"/>
              </a:rPr>
              <a:t>的同类型</a:t>
            </a:r>
            <a:r>
              <a:rPr lang="en-US" altLang="zh-CN" b="1" dirty="0" smtClean="0">
                <a:latin typeface="Times New Roman" pitchFamily="18" charset="0"/>
                <a:ea typeface="华文楷体" pitchFamily="2" charset="-122"/>
                <a:cs typeface="Times New Roman" pitchFamily="18" charset="0"/>
              </a:rPr>
              <a:t>M5000 </a:t>
            </a:r>
            <a:r>
              <a:rPr lang="zh-CN" b="1" dirty="0" smtClean="0">
                <a:latin typeface="Times New Roman" pitchFamily="18" charset="0"/>
                <a:ea typeface="华文楷体" pitchFamily="2" charset="-122"/>
                <a:cs typeface="Times New Roman" pitchFamily="18" charset="0"/>
              </a:rPr>
              <a:t>机组。</a:t>
            </a:r>
          </a:p>
          <a:p>
            <a:pPr>
              <a:spcBef>
                <a:spcPts val="1800"/>
              </a:spcBef>
              <a:defRPr/>
            </a:pPr>
            <a:r>
              <a:rPr lang="en-US" altLang="zh-CN" b="1" dirty="0" smtClean="0">
                <a:latin typeface="Times New Roman" pitchFamily="18" charset="0"/>
                <a:ea typeface="华文楷体" pitchFamily="2" charset="-122"/>
                <a:cs typeface="Times New Roman" pitchFamily="18" charset="0"/>
              </a:rPr>
              <a:t>2007 </a:t>
            </a:r>
            <a:r>
              <a:rPr lang="zh-CN" altLang="en-US" b="1" dirty="0" smtClean="0">
                <a:latin typeface="Times New Roman" pitchFamily="18" charset="0"/>
                <a:ea typeface="华文楷体" pitchFamily="2" charset="-122"/>
                <a:cs typeface="Times New Roman" pitchFamily="18" charset="0"/>
              </a:rPr>
              <a:t>年， </a:t>
            </a:r>
            <a:r>
              <a:rPr lang="en-US" altLang="zh-CN" b="1" dirty="0" err="1" smtClean="0">
                <a:latin typeface="Times New Roman" pitchFamily="18" charset="0"/>
                <a:ea typeface="华文楷体" pitchFamily="2" charset="-122"/>
                <a:cs typeface="Times New Roman" pitchFamily="18" charset="0"/>
              </a:rPr>
              <a:t>Enercon</a:t>
            </a:r>
            <a:r>
              <a:rPr lang="en-US" altLang="zh-CN" b="1" dirty="0" smtClean="0">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公司在德国安装了目前世界上最大的风电机组</a:t>
            </a:r>
            <a:r>
              <a:rPr lang="en-US" altLang="zh-CN" b="1" dirty="0" smtClean="0">
                <a:latin typeface="Times New Roman" pitchFamily="18" charset="0"/>
                <a:ea typeface="华文楷体" pitchFamily="2" charset="-122"/>
                <a:cs typeface="Times New Roman" pitchFamily="18" charset="0"/>
              </a:rPr>
              <a:t>E - 126 </a:t>
            </a:r>
            <a:r>
              <a:rPr lang="zh-CN" altLang="en-US" b="1" dirty="0" smtClean="0">
                <a:latin typeface="Times New Roman" pitchFamily="18" charset="0"/>
                <a:ea typeface="华文楷体" pitchFamily="2" charset="-122"/>
                <a:cs typeface="Times New Roman" pitchFamily="18" charset="0"/>
              </a:rPr>
              <a:t>， 单机容量</a:t>
            </a:r>
            <a:r>
              <a:rPr lang="en-US" altLang="zh-CN" b="1" dirty="0" smtClean="0">
                <a:latin typeface="Times New Roman" pitchFamily="18" charset="0"/>
                <a:ea typeface="华文楷体" pitchFamily="2" charset="-122"/>
                <a:cs typeface="Times New Roman" pitchFamily="18" charset="0"/>
              </a:rPr>
              <a:t>6 MW </a:t>
            </a:r>
            <a:r>
              <a:rPr lang="zh-CN" altLang="en-US" b="1" dirty="0" smtClean="0">
                <a:latin typeface="Times New Roman" pitchFamily="18" charset="0"/>
                <a:ea typeface="华文楷体" pitchFamily="2" charset="-122"/>
                <a:cs typeface="Times New Roman" pitchFamily="18" charset="0"/>
              </a:rPr>
              <a:t>， 叶轮直径</a:t>
            </a:r>
            <a:r>
              <a:rPr lang="en-US" altLang="zh-CN" b="1" dirty="0" smtClean="0">
                <a:latin typeface="Times New Roman" pitchFamily="18" charset="0"/>
                <a:ea typeface="华文楷体" pitchFamily="2" charset="-122"/>
                <a:cs typeface="Times New Roman" pitchFamily="18" charset="0"/>
              </a:rPr>
              <a:t>127m </a:t>
            </a:r>
            <a:r>
              <a:rPr lang="zh-CN" altLang="en-US" b="1" dirty="0" smtClean="0">
                <a:latin typeface="Times New Roman" pitchFamily="18" charset="0"/>
                <a:ea typeface="华文楷体" pitchFamily="2" charset="-122"/>
                <a:cs typeface="Times New Roman" pitchFamily="18" charset="0"/>
              </a:rPr>
              <a:t>。现已升级为</a:t>
            </a:r>
            <a:r>
              <a:rPr lang="en-US" altLang="zh-CN" b="1" dirty="0" smtClean="0">
                <a:latin typeface="Times New Roman" pitchFamily="18" charset="0"/>
                <a:ea typeface="华文楷体" pitchFamily="2" charset="-122"/>
                <a:cs typeface="Times New Roman" pitchFamily="18" charset="0"/>
              </a:rPr>
              <a:t>7MW</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r>
              <a:rPr lang="zh-CN" altLang="en-US" b="1" dirty="0" smtClean="0">
                <a:latin typeface="楷体_GB2312" pitchFamily="49" charset="-122"/>
                <a:ea typeface="楷体_GB2312" pitchFamily="49" charset="-122"/>
              </a:rPr>
              <a:t>   </a:t>
            </a:r>
            <a:endParaRPr lang="zh-CN" altLang="en-US" b="1" dirty="0" smtClean="0">
              <a:latin typeface="Times New Roman" pitchFamily="18" charset="0"/>
              <a:ea typeface="楷体_GB2312" pitchFamily="49" charset="-122"/>
            </a:endParaRPr>
          </a:p>
        </p:txBody>
      </p:sp>
      <p:sp>
        <p:nvSpPr>
          <p:cNvPr id="5123"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A00BBC33-E41D-4EBA-AE83-76A8E3EF9183}" type="slidenum">
              <a:rPr lang="zh-CN" altLang="en-US" sz="1000"/>
              <a:pPr algn="r" eaLnBrk="0" hangingPunct="0"/>
              <a:t>16</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None/>
              <a:defRPr/>
            </a:pPr>
            <a:r>
              <a:rPr lang="zh-CN" altLang="en-US" b="1" dirty="0" smtClean="0">
                <a:solidFill>
                  <a:srgbClr val="C00000"/>
                </a:solidFill>
                <a:latin typeface="Times New Roman" pitchFamily="18" charset="0"/>
                <a:ea typeface="楷体_GB2312" pitchFamily="49" charset="-122"/>
              </a:rPr>
              <a:t>    </a:t>
            </a:r>
            <a:r>
              <a:rPr lang="en-US" altLang="zh-CN" b="1" dirty="0" smtClean="0">
                <a:solidFill>
                  <a:srgbClr val="C00000"/>
                </a:solidFill>
                <a:latin typeface="华文楷体" pitchFamily="2" charset="-122"/>
                <a:ea typeface="华文楷体" pitchFamily="2" charset="-122"/>
              </a:rPr>
              <a:t>1.  </a:t>
            </a:r>
            <a:r>
              <a:rPr lang="zh-CN" altLang="en-US" b="1" dirty="0" smtClean="0">
                <a:solidFill>
                  <a:srgbClr val="C00000"/>
                </a:solidFill>
                <a:latin typeface="华文楷体" pitchFamily="2" charset="-122"/>
                <a:ea typeface="华文楷体" pitchFamily="2" charset="-122"/>
              </a:rPr>
              <a:t>大型风电机组带来了叶片的大型化 </a:t>
            </a:r>
            <a:endParaRPr lang="en-US" altLang="zh-CN" b="1" dirty="0" smtClean="0">
              <a:solidFill>
                <a:srgbClr val="C00000"/>
              </a:solidFill>
              <a:latin typeface="华文楷体" pitchFamily="2" charset="-122"/>
              <a:ea typeface="华文楷体" pitchFamily="2" charset="-122"/>
            </a:endParaRPr>
          </a:p>
          <a:p>
            <a:pPr marL="381000" indent="-381000">
              <a:lnSpc>
                <a:spcPct val="140000"/>
              </a:lnSpc>
              <a:spcBef>
                <a:spcPts val="24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典型的大功率风电机组及叶片 </a:t>
            </a:r>
            <a:r>
              <a:rPr lang="en-US" altLang="zh-CN" b="1" dirty="0" smtClean="0">
                <a:solidFill>
                  <a:srgbClr val="C00000"/>
                </a:solidFill>
                <a:latin typeface="Times New Roman" pitchFamily="18" charset="0"/>
                <a:ea typeface="华文楷体" pitchFamily="2" charset="-122"/>
                <a:cs typeface="Times New Roman" pitchFamily="18" charset="0"/>
              </a:rPr>
              <a:t>–</a:t>
            </a:r>
            <a:r>
              <a:rPr lang="zh-CN" altLang="en-US" b="1" dirty="0" smtClean="0">
                <a:solidFill>
                  <a:srgbClr val="C00000"/>
                </a:solidFill>
                <a:latin typeface="Times New Roman" pitchFamily="18" charset="0"/>
                <a:ea typeface="华文楷体" pitchFamily="2" charset="-122"/>
                <a:cs typeface="Times New Roman" pitchFamily="18" charset="0"/>
              </a:rPr>
              <a:t> 开发的新风机</a:t>
            </a:r>
          </a:p>
          <a:p>
            <a:pPr>
              <a:defRPr/>
            </a:pPr>
            <a:r>
              <a:rPr lang="en-US" altLang="zh-CN" b="1" dirty="0" smtClean="0">
                <a:latin typeface="Times New Roman" pitchFamily="18" charset="0"/>
                <a:ea typeface="华文楷体" pitchFamily="2" charset="-122"/>
                <a:cs typeface="Times New Roman" pitchFamily="18" charset="0"/>
              </a:rPr>
              <a:t>2011</a:t>
            </a:r>
            <a:r>
              <a:rPr lang="zh-CN" altLang="en-US" b="1" dirty="0" smtClean="0">
                <a:latin typeface="Times New Roman" pitchFamily="18" charset="0"/>
                <a:ea typeface="华文楷体" pitchFamily="2" charset="-122"/>
                <a:cs typeface="Times New Roman" pitchFamily="18" charset="0"/>
              </a:rPr>
              <a:t>年，阿尔斯通公司推出了</a:t>
            </a:r>
            <a:r>
              <a:rPr lang="en-US" b="1" dirty="0" smtClean="0">
                <a:latin typeface="Times New Roman" pitchFamily="18" charset="0"/>
                <a:ea typeface="华文楷体" pitchFamily="2" charset="-122"/>
                <a:cs typeface="Times New Roman" pitchFamily="18" charset="0"/>
              </a:rPr>
              <a:t>6</a:t>
            </a:r>
            <a:r>
              <a:rPr lang="en-US" altLang="zh-CN" b="1" dirty="0" smtClean="0">
                <a:latin typeface="Times New Roman" pitchFamily="18" charset="0"/>
                <a:ea typeface="华文楷体" pitchFamily="2" charset="-122"/>
                <a:cs typeface="Times New Roman" pitchFamily="18" charset="0"/>
              </a:rPr>
              <a:t>MW</a:t>
            </a:r>
            <a:r>
              <a:rPr lang="zh-CN" altLang="en-US" b="1" dirty="0" smtClean="0">
                <a:latin typeface="Times New Roman" pitchFamily="18" charset="0"/>
                <a:ea typeface="华文楷体" pitchFamily="2" charset="-122"/>
                <a:cs typeface="Times New Roman" pitchFamily="18" charset="0"/>
              </a:rPr>
              <a:t>海上风力发电机组，叶轮直径</a:t>
            </a:r>
            <a:r>
              <a:rPr lang="en-US" altLang="zh-CN" b="1" dirty="0" smtClean="0">
                <a:latin typeface="Times New Roman" pitchFamily="18" charset="0"/>
                <a:ea typeface="华文楷体" pitchFamily="2" charset="-122"/>
                <a:cs typeface="Times New Roman" pitchFamily="18" charset="0"/>
              </a:rPr>
              <a:t>150m</a:t>
            </a:r>
            <a:r>
              <a:rPr lang="zh-CN" altLang="en-US" b="1" dirty="0" smtClean="0">
                <a:latin typeface="Times New Roman" pitchFamily="18" charset="0"/>
                <a:ea typeface="华文楷体" pitchFamily="2" charset="-122"/>
                <a:cs typeface="Times New Roman" pitchFamily="18" charset="0"/>
              </a:rPr>
              <a:t>，叶片采用</a:t>
            </a:r>
            <a:r>
              <a:rPr lang="en-US" altLang="zh-CN" b="1" dirty="0" smtClean="0">
                <a:latin typeface="Times New Roman" pitchFamily="18" charset="0"/>
                <a:ea typeface="华文楷体" pitchFamily="2" charset="-122"/>
                <a:cs typeface="Times New Roman" pitchFamily="18" charset="0"/>
              </a:rPr>
              <a:t>LM</a:t>
            </a:r>
            <a:r>
              <a:rPr lang="zh-CN" altLang="en-US" b="1" dirty="0" smtClean="0">
                <a:latin typeface="Times New Roman" pitchFamily="18" charset="0"/>
                <a:ea typeface="华文楷体" pitchFamily="2" charset="-122"/>
                <a:cs typeface="Times New Roman" pitchFamily="18" charset="0"/>
              </a:rPr>
              <a:t>公司为其开发的</a:t>
            </a:r>
            <a:r>
              <a:rPr lang="en-US" altLang="zh-CN" b="1" dirty="0" smtClean="0">
                <a:latin typeface="Times New Roman" pitchFamily="18" charset="0"/>
                <a:ea typeface="华文楷体" pitchFamily="2" charset="-122"/>
                <a:cs typeface="Times New Roman" pitchFamily="18" charset="0"/>
              </a:rPr>
              <a:t>73.5P</a:t>
            </a:r>
            <a:r>
              <a:rPr lang="zh-CN" altLang="en-US" b="1" dirty="0" smtClean="0">
                <a:latin typeface="Times New Roman" pitchFamily="18" charset="0"/>
                <a:ea typeface="华文楷体" pitchFamily="2" charset="-122"/>
                <a:cs typeface="Times New Roman" pitchFamily="18" charset="0"/>
              </a:rPr>
              <a:t>叶片，叶片长度</a:t>
            </a:r>
            <a:r>
              <a:rPr lang="en-US" altLang="zh-CN" b="1" dirty="0" smtClean="0">
                <a:latin typeface="Times New Roman" pitchFamily="18" charset="0"/>
                <a:ea typeface="华文楷体" pitchFamily="2" charset="-122"/>
                <a:cs typeface="Times New Roman" pitchFamily="18" charset="0"/>
              </a:rPr>
              <a:t>73.5m</a:t>
            </a:r>
            <a:r>
              <a:rPr lang="zh-CN" altLang="en-US" b="1" dirty="0" smtClean="0">
                <a:latin typeface="Times New Roman" pitchFamily="18" charset="0"/>
                <a:ea typeface="华文楷体" pitchFamily="2" charset="-122"/>
                <a:cs typeface="Times New Roman" pitchFamily="18" charset="0"/>
              </a:rPr>
              <a:t>。</a:t>
            </a:r>
            <a:endParaRPr lang="zh-CN" altLang="zh-CN" b="1" dirty="0" smtClean="0">
              <a:latin typeface="Times New Roman" pitchFamily="18" charset="0"/>
              <a:ea typeface="华文楷体" pitchFamily="2" charset="-122"/>
              <a:cs typeface="Times New Roman" pitchFamily="18" charset="0"/>
            </a:endParaRPr>
          </a:p>
          <a:p>
            <a:pPr>
              <a:defRPr/>
            </a:pPr>
            <a:r>
              <a:rPr lang="en-US" b="1" dirty="0" smtClean="0">
                <a:latin typeface="Times New Roman" pitchFamily="18" charset="0"/>
                <a:ea typeface="华文楷体" pitchFamily="2" charset="-122"/>
                <a:cs typeface="Times New Roman" pitchFamily="18" charset="0"/>
              </a:rPr>
              <a:t>2011 </a:t>
            </a:r>
            <a:r>
              <a:rPr lang="zh-CN" b="1" dirty="0" smtClean="0">
                <a:latin typeface="Times New Roman" pitchFamily="18" charset="0"/>
                <a:ea typeface="华文楷体" pitchFamily="2" charset="-122"/>
                <a:cs typeface="Times New Roman" pitchFamily="18" charset="0"/>
              </a:rPr>
              <a:t>年</a:t>
            </a:r>
            <a:r>
              <a:rPr lang="zh-CN" altLang="en-US" b="1" dirty="0" smtClean="0">
                <a:latin typeface="Times New Roman" pitchFamily="18" charset="0"/>
                <a:ea typeface="华文楷体" pitchFamily="2" charset="-122"/>
                <a:cs typeface="Times New Roman" pitchFamily="18" charset="0"/>
              </a:rPr>
              <a:t>，西</a:t>
            </a:r>
            <a:r>
              <a:rPr lang="zh-CN" b="1" dirty="0" smtClean="0">
                <a:latin typeface="Times New Roman" pitchFamily="18" charset="0"/>
                <a:ea typeface="华文楷体" pitchFamily="2" charset="-122"/>
                <a:cs typeface="Times New Roman" pitchFamily="18" charset="0"/>
              </a:rPr>
              <a:t>门子相继推出了两款海上</a:t>
            </a:r>
            <a:r>
              <a:rPr lang="zh-CN" altLang="en-US" b="1" dirty="0" smtClean="0">
                <a:latin typeface="Times New Roman" pitchFamily="18" charset="0"/>
                <a:ea typeface="华文楷体" pitchFamily="2" charset="-122"/>
                <a:cs typeface="Times New Roman" pitchFamily="18" charset="0"/>
              </a:rPr>
              <a:t>风</a:t>
            </a:r>
            <a:r>
              <a:rPr lang="zh-CN" b="1" dirty="0" smtClean="0">
                <a:latin typeface="Times New Roman" pitchFamily="18" charset="0"/>
                <a:ea typeface="华文楷体" pitchFamily="2" charset="-122"/>
                <a:cs typeface="Times New Roman" pitchFamily="18" charset="0"/>
              </a:rPr>
              <a:t>电机型</a:t>
            </a:r>
            <a:r>
              <a:rPr lang="en-US" b="1" dirty="0" smtClean="0">
                <a:latin typeface="Times New Roman" pitchFamily="18" charset="0"/>
                <a:ea typeface="华文楷体" pitchFamily="2" charset="-122"/>
                <a:cs typeface="Times New Roman" pitchFamily="18" charset="0"/>
              </a:rPr>
              <a:t>: </a:t>
            </a:r>
          </a:p>
          <a:p>
            <a:pPr>
              <a:spcBef>
                <a:spcPts val="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en-US" b="1" dirty="0" smtClean="0">
                <a:latin typeface="Times New Roman" pitchFamily="18" charset="0"/>
                <a:ea typeface="华文楷体" pitchFamily="2" charset="-122"/>
                <a:cs typeface="Times New Roman" pitchFamily="18" charset="0"/>
              </a:rPr>
              <a:t>SWT - 6.0 – 120</a:t>
            </a:r>
            <a:r>
              <a:rPr lang="zh-CN" altLang="en-US" b="1" dirty="0" smtClean="0">
                <a:latin typeface="Times New Roman" pitchFamily="18" charset="0"/>
                <a:ea typeface="华文楷体" pitchFamily="2" charset="-122"/>
                <a:cs typeface="Times New Roman" pitchFamily="18" charset="0"/>
              </a:rPr>
              <a:t>，</a:t>
            </a:r>
            <a:r>
              <a:rPr lang="zh-CN" b="1" dirty="0" smtClean="0">
                <a:latin typeface="Times New Roman" pitchFamily="18" charset="0"/>
                <a:ea typeface="华文楷体" pitchFamily="2" charset="-122"/>
                <a:cs typeface="Times New Roman" pitchFamily="18" charset="0"/>
              </a:rPr>
              <a:t>叶轮直径</a:t>
            </a:r>
            <a:r>
              <a:rPr lang="en-US" b="1" dirty="0" smtClean="0">
                <a:latin typeface="Times New Roman" pitchFamily="18" charset="0"/>
                <a:ea typeface="华文楷体" pitchFamily="2" charset="-122"/>
                <a:cs typeface="Times New Roman" pitchFamily="18" charset="0"/>
              </a:rPr>
              <a:t>120m</a:t>
            </a:r>
            <a:r>
              <a:rPr lang="zh-CN" altLang="en-US" b="1" dirty="0" smtClean="0">
                <a:latin typeface="Times New Roman" pitchFamily="18" charset="0"/>
                <a:ea typeface="华文楷体" pitchFamily="2" charset="-122"/>
                <a:cs typeface="Times New Roman" pitchFamily="18" charset="0"/>
              </a:rPr>
              <a:t>，</a:t>
            </a:r>
            <a:r>
              <a:rPr lang="en-US" b="1" dirty="0" smtClean="0">
                <a:latin typeface="Times New Roman" pitchFamily="18" charset="0"/>
                <a:ea typeface="华文楷体" pitchFamily="2" charset="-122"/>
                <a:cs typeface="Times New Roman" pitchFamily="18" charset="0"/>
              </a:rPr>
              <a:t> </a:t>
            </a:r>
          </a:p>
          <a:p>
            <a:pPr>
              <a:spcBef>
                <a:spcPts val="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en-US" b="1" dirty="0" smtClean="0">
                <a:latin typeface="Times New Roman" pitchFamily="18" charset="0"/>
                <a:ea typeface="华文楷体" pitchFamily="2" charset="-122"/>
                <a:cs typeface="Times New Roman" pitchFamily="18" charset="0"/>
              </a:rPr>
              <a:t>SWT - 6.0 - 154 </a:t>
            </a:r>
            <a:r>
              <a:rPr lang="zh-CN" b="1" dirty="0" smtClean="0">
                <a:latin typeface="Times New Roman" pitchFamily="18" charset="0"/>
                <a:ea typeface="华文楷体" pitchFamily="2" charset="-122"/>
                <a:cs typeface="Times New Roman" pitchFamily="18" charset="0"/>
              </a:rPr>
              <a:t>，叶轮直径</a:t>
            </a:r>
            <a:r>
              <a:rPr lang="en-US" b="1" dirty="0" smtClean="0">
                <a:latin typeface="Times New Roman" pitchFamily="18" charset="0"/>
                <a:ea typeface="华文楷体" pitchFamily="2" charset="-122"/>
                <a:cs typeface="Times New Roman" pitchFamily="18" charset="0"/>
              </a:rPr>
              <a:t>154m </a:t>
            </a:r>
            <a:r>
              <a:rPr lang="zh-CN" b="1" dirty="0" smtClean="0">
                <a:latin typeface="Times New Roman" pitchFamily="18" charset="0"/>
                <a:ea typeface="华文楷体" pitchFamily="2" charset="-122"/>
                <a:cs typeface="Times New Roman" pitchFamily="18" charset="0"/>
              </a:rPr>
              <a:t>，</a:t>
            </a:r>
            <a:r>
              <a:rPr lang="zh-CN" altLang="en-US" b="1" dirty="0" smtClean="0">
                <a:latin typeface="Times New Roman" pitchFamily="18" charset="0"/>
                <a:ea typeface="华文楷体" pitchFamily="2" charset="-122"/>
                <a:cs typeface="Times New Roman" pitchFamily="18" charset="0"/>
              </a:rPr>
              <a:t>叶片（</a:t>
            </a:r>
            <a:r>
              <a:rPr lang="en-US" altLang="zh-CN" b="1" dirty="0" smtClean="0">
                <a:latin typeface="Times New Roman" pitchFamily="18" charset="0"/>
                <a:ea typeface="华文楷体" pitchFamily="2" charset="-122"/>
                <a:cs typeface="Times New Roman" pitchFamily="18" charset="0"/>
              </a:rPr>
              <a:t>B75</a:t>
            </a:r>
            <a:r>
              <a:rPr lang="zh-CN" altLang="en-US" b="1" dirty="0" smtClean="0">
                <a:latin typeface="Times New Roman" pitchFamily="18" charset="0"/>
                <a:ea typeface="华文楷体" pitchFamily="2" charset="-122"/>
                <a:cs typeface="Times New Roman" pitchFamily="18" charset="0"/>
              </a:rPr>
              <a:t>）长</a:t>
            </a:r>
            <a:r>
              <a:rPr lang="en-US" altLang="zh-CN" b="1" dirty="0" smtClean="0">
                <a:latin typeface="Times New Roman" pitchFamily="18" charset="0"/>
                <a:ea typeface="华文楷体" pitchFamily="2" charset="-122"/>
                <a:cs typeface="Times New Roman" pitchFamily="18" charset="0"/>
              </a:rPr>
              <a:t>75m</a:t>
            </a:r>
            <a:r>
              <a:rPr lang="zh-CN" altLang="en-US" b="1" dirty="0" smtClean="0">
                <a:latin typeface="Times New Roman" pitchFamily="18" charset="0"/>
                <a:ea typeface="华文楷体" pitchFamily="2" charset="-122"/>
                <a:cs typeface="Times New Roman" pitchFamily="18" charset="0"/>
              </a:rPr>
              <a:t>。</a:t>
            </a:r>
            <a:r>
              <a:rPr lang="zh-CN" b="1" dirty="0" smtClean="0">
                <a:latin typeface="Times New Roman" pitchFamily="18" charset="0"/>
                <a:ea typeface="华文楷体" pitchFamily="2" charset="-122"/>
                <a:cs typeface="Times New Roman" pitchFamily="18" charset="0"/>
              </a:rPr>
              <a:t> </a:t>
            </a:r>
            <a:endParaRPr lang="en-US" altLang="zh-CN" b="1" dirty="0" smtClean="0">
              <a:latin typeface="Times New Roman" pitchFamily="18" charset="0"/>
              <a:ea typeface="华文楷体" pitchFamily="2" charset="-122"/>
              <a:cs typeface="Times New Roman" pitchFamily="18" charset="0"/>
            </a:endParaRPr>
          </a:p>
          <a:p>
            <a:pPr>
              <a:defRPr/>
            </a:pPr>
            <a:r>
              <a:rPr lang="en-US" altLang="zh-CN" b="1" dirty="0" smtClean="0">
                <a:latin typeface="Times New Roman" pitchFamily="18" charset="0"/>
                <a:ea typeface="华文楷体" pitchFamily="2" charset="-122"/>
                <a:cs typeface="Times New Roman" pitchFamily="18" charset="0"/>
              </a:rPr>
              <a:t>2012</a:t>
            </a:r>
            <a:r>
              <a:rPr lang="zh-CN" altLang="en-US" b="1" dirty="0" smtClean="0">
                <a:latin typeface="Times New Roman" pitchFamily="18" charset="0"/>
                <a:ea typeface="华文楷体" pitchFamily="2" charset="-122"/>
                <a:cs typeface="Times New Roman" pitchFamily="18" charset="0"/>
              </a:rPr>
              <a:t>年，</a:t>
            </a:r>
            <a:r>
              <a:rPr lang="en-US" altLang="zh-CN" b="1" dirty="0" err="1" smtClean="0">
                <a:latin typeface="Times New Roman" pitchFamily="18" charset="0"/>
                <a:ea typeface="华文楷体" pitchFamily="2" charset="-122"/>
                <a:cs typeface="Times New Roman" pitchFamily="18" charset="0"/>
              </a:rPr>
              <a:t>Vestas</a:t>
            </a:r>
            <a:r>
              <a:rPr lang="en-US" altLang="zh-CN" b="1" dirty="0" smtClean="0">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推出的</a:t>
            </a:r>
            <a:r>
              <a:rPr lang="en-US" b="1" dirty="0" smtClean="0">
                <a:latin typeface="Times New Roman" pitchFamily="18" charset="0"/>
                <a:ea typeface="华文楷体" pitchFamily="2" charset="-122"/>
                <a:cs typeface="Times New Roman" pitchFamily="18" charset="0"/>
              </a:rPr>
              <a:t>V164 - 7.0MW </a:t>
            </a:r>
            <a:r>
              <a:rPr lang="zh-CN" altLang="en-US" b="1" dirty="0" smtClean="0">
                <a:latin typeface="Times New Roman" pitchFamily="18" charset="0"/>
                <a:ea typeface="华文楷体" pitchFamily="2" charset="-122"/>
                <a:cs typeface="Times New Roman" pitchFamily="18" charset="0"/>
              </a:rPr>
              <a:t>机组，叶片长度达到了</a:t>
            </a:r>
            <a:r>
              <a:rPr lang="en-US" b="1" dirty="0" smtClean="0">
                <a:latin typeface="Times New Roman" pitchFamily="18" charset="0"/>
                <a:ea typeface="华文楷体" pitchFamily="2" charset="-122"/>
                <a:cs typeface="Times New Roman" pitchFamily="18" charset="0"/>
              </a:rPr>
              <a:t>80m </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a:defRPr/>
            </a:pPr>
            <a:r>
              <a:rPr lang="en-US" altLang="zh-CN" b="1" dirty="0" smtClean="0">
                <a:latin typeface="Times New Roman" pitchFamily="18" charset="0"/>
                <a:ea typeface="华文楷体" pitchFamily="2" charset="-122"/>
                <a:cs typeface="Times New Roman" pitchFamily="18" charset="0"/>
              </a:rPr>
              <a:t>2014 </a:t>
            </a:r>
            <a:r>
              <a:rPr lang="zh-CN" altLang="en-US" b="1" dirty="0" smtClean="0">
                <a:latin typeface="Times New Roman" pitchFamily="18" charset="0"/>
                <a:ea typeface="华文楷体" pitchFamily="2" charset="-122"/>
                <a:cs typeface="Times New Roman" pitchFamily="18" charset="0"/>
              </a:rPr>
              <a:t>年</a:t>
            </a:r>
            <a:r>
              <a:rPr lang="en-US" altLang="zh-CN" b="1" dirty="0" smtClean="0">
                <a:latin typeface="Times New Roman" pitchFamily="18" charset="0"/>
                <a:ea typeface="华文楷体" pitchFamily="2" charset="-122"/>
                <a:cs typeface="Times New Roman" pitchFamily="18" charset="0"/>
              </a:rPr>
              <a:t>1</a:t>
            </a:r>
            <a:r>
              <a:rPr lang="zh-CN" altLang="en-US" b="1" dirty="0" smtClean="0">
                <a:latin typeface="Times New Roman" pitchFamily="18" charset="0"/>
                <a:ea typeface="华文楷体" pitchFamily="2" charset="-122"/>
                <a:cs typeface="Times New Roman" pitchFamily="18" charset="0"/>
              </a:rPr>
              <a:t>月，</a:t>
            </a:r>
            <a:r>
              <a:rPr lang="en-US" altLang="zh-CN" b="1" dirty="0" err="1" smtClean="0">
                <a:latin typeface="Times New Roman" pitchFamily="18" charset="0"/>
                <a:ea typeface="华文楷体" pitchFamily="2" charset="-122"/>
                <a:cs typeface="Times New Roman" pitchFamily="18" charset="0"/>
              </a:rPr>
              <a:t>Vestas</a:t>
            </a:r>
            <a:r>
              <a:rPr lang="en-US" altLang="zh-CN" b="1" dirty="0" smtClean="0">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宣布第一台</a:t>
            </a:r>
            <a:r>
              <a:rPr lang="en-US" altLang="zh-CN" b="1" dirty="0" smtClean="0">
                <a:latin typeface="Times New Roman" pitchFamily="18" charset="0"/>
                <a:ea typeface="华文楷体" pitchFamily="2" charset="-122"/>
                <a:cs typeface="Times New Roman" pitchFamily="18" charset="0"/>
              </a:rPr>
              <a:t>8MW</a:t>
            </a:r>
            <a:r>
              <a:rPr lang="zh-CN" altLang="en-US" b="1" dirty="0" smtClean="0">
                <a:latin typeface="Times New Roman" pitchFamily="18" charset="0"/>
                <a:ea typeface="华文楷体" pitchFamily="2" charset="-122"/>
                <a:cs typeface="Times New Roman" pitchFamily="18" charset="0"/>
              </a:rPr>
              <a:t>海上风电机组</a:t>
            </a:r>
            <a:r>
              <a:rPr lang="en-US" altLang="zh-CN" b="1" dirty="0" smtClean="0">
                <a:latin typeface="Times New Roman" pitchFamily="18" charset="0"/>
                <a:ea typeface="华文楷体" pitchFamily="2" charset="-122"/>
                <a:cs typeface="Times New Roman" pitchFamily="18" charset="0"/>
              </a:rPr>
              <a:t>V164-8MW</a:t>
            </a:r>
            <a:r>
              <a:rPr lang="zh-CN" altLang="en-US" b="1" dirty="0" smtClean="0">
                <a:latin typeface="Times New Roman" pitchFamily="18" charset="0"/>
                <a:ea typeface="华文楷体" pitchFamily="2" charset="-122"/>
                <a:cs typeface="Times New Roman" pitchFamily="18" charset="0"/>
              </a:rPr>
              <a:t>发电，</a:t>
            </a:r>
            <a:r>
              <a:rPr lang="en-US" altLang="zh-CN" b="1" dirty="0" smtClean="0">
                <a:latin typeface="Times New Roman" pitchFamily="18" charset="0"/>
                <a:ea typeface="华文楷体" pitchFamily="2" charset="-122"/>
                <a:cs typeface="Times New Roman" pitchFamily="18" charset="0"/>
              </a:rPr>
              <a:t>V164-8MW</a:t>
            </a:r>
            <a:r>
              <a:rPr lang="zh-CN" altLang="en-US" b="1" dirty="0" smtClean="0">
                <a:latin typeface="Times New Roman" pitchFamily="18" charset="0"/>
                <a:ea typeface="华文楷体" pitchFamily="2" charset="-122"/>
                <a:cs typeface="Times New Roman" pitchFamily="18" charset="0"/>
              </a:rPr>
              <a:t>风电机组是目前全球最大的机组。其塔筒高度</a:t>
            </a:r>
            <a:r>
              <a:rPr lang="en-US" altLang="zh-CN" b="1" dirty="0" smtClean="0">
                <a:latin typeface="Times New Roman" pitchFamily="18" charset="0"/>
                <a:ea typeface="华文楷体" pitchFamily="2" charset="-122"/>
                <a:cs typeface="Times New Roman" pitchFamily="18" charset="0"/>
              </a:rPr>
              <a:t>140m</a:t>
            </a:r>
            <a:r>
              <a:rPr lang="zh-CN" altLang="en-US" b="1" dirty="0" smtClean="0">
                <a:latin typeface="Times New Roman" pitchFamily="18" charset="0"/>
                <a:ea typeface="华文楷体" pitchFamily="2" charset="-122"/>
                <a:cs typeface="Times New Roman" pitchFamily="18" charset="0"/>
              </a:rPr>
              <a:t>，叶尖最高</a:t>
            </a:r>
            <a:r>
              <a:rPr lang="en-US" altLang="zh-CN" b="1" dirty="0" smtClean="0">
                <a:latin typeface="Times New Roman" pitchFamily="18" charset="0"/>
                <a:ea typeface="华文楷体" pitchFamily="2" charset="-122"/>
                <a:cs typeface="Times New Roman" pitchFamily="18" charset="0"/>
              </a:rPr>
              <a:t>220m</a:t>
            </a:r>
            <a:r>
              <a:rPr lang="zh-CN" altLang="en-US" b="1" dirty="0" smtClean="0">
                <a:latin typeface="Times New Roman" pitchFamily="18" charset="0"/>
                <a:ea typeface="华文楷体" pitchFamily="2" charset="-122"/>
                <a:cs typeface="Times New Roman" pitchFamily="18" charset="0"/>
              </a:rPr>
              <a:t>，扫风面积超过</a:t>
            </a:r>
            <a:r>
              <a:rPr lang="en-US" altLang="zh-CN" b="1" dirty="0" smtClean="0">
                <a:latin typeface="Times New Roman" pitchFamily="18" charset="0"/>
                <a:ea typeface="华文楷体" pitchFamily="2" charset="-122"/>
                <a:cs typeface="Times New Roman" pitchFamily="18" charset="0"/>
              </a:rPr>
              <a:t>2.1</a:t>
            </a:r>
            <a:r>
              <a:rPr lang="zh-CN" altLang="en-US" b="1" dirty="0" smtClean="0">
                <a:latin typeface="Times New Roman" pitchFamily="18" charset="0"/>
                <a:ea typeface="华文楷体" pitchFamily="2" charset="-122"/>
                <a:cs typeface="Times New Roman" pitchFamily="18" charset="0"/>
              </a:rPr>
              <a:t>万</a:t>
            </a:r>
            <a:r>
              <a:rPr lang="en-US" altLang="zh-CN" b="1" dirty="0" smtClean="0">
                <a:latin typeface="Times New Roman" pitchFamily="18" charset="0"/>
                <a:ea typeface="华文楷体" pitchFamily="2" charset="-122"/>
                <a:cs typeface="Times New Roman" pitchFamily="18" charset="0"/>
              </a:rPr>
              <a:t>m</a:t>
            </a:r>
            <a:r>
              <a:rPr lang="en-US" altLang="zh-CN" b="1" baseline="30000" dirty="0" smtClean="0">
                <a:latin typeface="Times New Roman" pitchFamily="18" charset="0"/>
                <a:ea typeface="华文楷体" pitchFamily="2" charset="-122"/>
                <a:cs typeface="Times New Roman" pitchFamily="18" charset="0"/>
              </a:rPr>
              <a:t>2</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楷体_GB2312" pitchFamily="49" charset="-122"/>
              <a:ea typeface="楷体_GB2312" pitchFamily="49" charset="-122"/>
            </a:endParaRPr>
          </a:p>
          <a:p>
            <a:pPr>
              <a:defRPr/>
            </a:pP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r>
              <a:rPr lang="zh-CN" altLang="en-US" b="1" dirty="0" smtClean="0">
                <a:latin typeface="楷体_GB2312" pitchFamily="49" charset="-122"/>
                <a:ea typeface="楷体_GB2312" pitchFamily="49" charset="-122"/>
              </a:rPr>
              <a:t>   </a:t>
            </a:r>
            <a:endParaRPr lang="zh-CN" altLang="en-US" b="1" dirty="0" smtClean="0">
              <a:latin typeface="Times New Roman" pitchFamily="18" charset="0"/>
              <a:ea typeface="楷体_GB2312" pitchFamily="49" charset="-122"/>
            </a:endParaRPr>
          </a:p>
        </p:txBody>
      </p:sp>
      <p:sp>
        <p:nvSpPr>
          <p:cNvPr id="614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0F2C6DA7-A631-470B-97D2-4514B3D3546C}" type="slidenum">
              <a:rPr lang="zh-CN" altLang="en-US" sz="1000"/>
              <a:pPr algn="r" eaLnBrk="0" hangingPunct="0"/>
              <a:t>17</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None/>
              <a:defRPr/>
            </a:pPr>
            <a:r>
              <a:rPr lang="zh-CN" altLang="en-US" b="1" dirty="0" smtClean="0">
                <a:solidFill>
                  <a:srgbClr val="C00000"/>
                </a:solidFill>
                <a:latin typeface="Times New Roman" pitchFamily="18" charset="0"/>
                <a:ea typeface="楷体_GB2312" pitchFamily="49" charset="-122"/>
              </a:rPr>
              <a:t>   </a:t>
            </a:r>
            <a:r>
              <a:rPr lang="en-US" altLang="zh-CN" b="1" dirty="0" smtClean="0">
                <a:solidFill>
                  <a:srgbClr val="C00000"/>
                </a:solidFill>
                <a:latin typeface="华文楷体" pitchFamily="2" charset="-122"/>
                <a:ea typeface="华文楷体" pitchFamily="2" charset="-122"/>
              </a:rPr>
              <a:t>1.  </a:t>
            </a:r>
            <a:r>
              <a:rPr lang="zh-CN" altLang="en-US" b="1" dirty="0" smtClean="0">
                <a:solidFill>
                  <a:srgbClr val="C00000"/>
                </a:solidFill>
                <a:latin typeface="华文楷体" pitchFamily="2" charset="-122"/>
                <a:ea typeface="华文楷体" pitchFamily="2" charset="-122"/>
              </a:rPr>
              <a:t>大型风电机组带来了叶片的大型化 </a:t>
            </a:r>
            <a:endParaRPr lang="en-US" altLang="zh-CN" b="1" dirty="0" smtClean="0">
              <a:solidFill>
                <a:srgbClr val="C00000"/>
              </a:solidFill>
              <a:latin typeface="华文楷体" pitchFamily="2" charset="-122"/>
              <a:ea typeface="华文楷体" pitchFamily="2" charset="-122"/>
            </a:endParaRPr>
          </a:p>
          <a:p>
            <a:pPr marL="381000" indent="-381000">
              <a:lnSpc>
                <a:spcPct val="140000"/>
              </a:lnSpc>
              <a:spcBef>
                <a:spcPts val="2400"/>
              </a:spcBef>
              <a:buFont typeface="Wingdings" pitchFamily="2" charset="2"/>
              <a:buNone/>
              <a:defRPr/>
            </a:pPr>
            <a:r>
              <a:rPr lang="zh-CN" altLang="en-US" b="1" dirty="0" smtClean="0">
                <a:solidFill>
                  <a:srgbClr val="C00000"/>
                </a:solidFill>
                <a:latin typeface="Times New Roman" pitchFamily="18" charset="0"/>
                <a:ea typeface="楷体_GB2312" pitchFamily="49" charset="-122"/>
              </a:rPr>
              <a:t>    </a:t>
            </a:r>
            <a:r>
              <a:rPr lang="zh-CN" altLang="en-US" b="1" dirty="0" smtClean="0">
                <a:solidFill>
                  <a:srgbClr val="C00000"/>
                </a:solidFill>
                <a:latin typeface="Times New Roman" pitchFamily="18" charset="0"/>
                <a:ea typeface="华文楷体" pitchFamily="2" charset="-122"/>
                <a:cs typeface="Times New Roman" pitchFamily="18" charset="0"/>
              </a:rPr>
              <a:t>典型的大功率风电机组及叶片 </a:t>
            </a:r>
            <a:r>
              <a:rPr lang="en-US" altLang="zh-CN" b="1" dirty="0" smtClean="0">
                <a:solidFill>
                  <a:srgbClr val="C00000"/>
                </a:solidFill>
                <a:latin typeface="Times New Roman" pitchFamily="18" charset="0"/>
                <a:ea typeface="华文楷体" pitchFamily="2" charset="-122"/>
                <a:cs typeface="Times New Roman" pitchFamily="18" charset="0"/>
              </a:rPr>
              <a:t>–</a:t>
            </a:r>
            <a:r>
              <a:rPr lang="zh-CN" altLang="en-US" b="1" dirty="0" smtClean="0">
                <a:solidFill>
                  <a:srgbClr val="C00000"/>
                </a:solidFill>
                <a:latin typeface="Times New Roman" pitchFamily="18" charset="0"/>
                <a:ea typeface="华文楷体" pitchFamily="2" charset="-122"/>
                <a:cs typeface="Times New Roman" pitchFamily="18" charset="0"/>
              </a:rPr>
              <a:t> 国内情况</a:t>
            </a:r>
          </a:p>
          <a:p>
            <a:pPr>
              <a:defRPr/>
            </a:pPr>
            <a:r>
              <a:rPr lang="en-US" b="1" dirty="0" smtClean="0">
                <a:latin typeface="Times New Roman" pitchFamily="18" charset="0"/>
                <a:ea typeface="华文楷体" pitchFamily="2" charset="-122"/>
                <a:cs typeface="Times New Roman" pitchFamily="18" charset="0"/>
              </a:rPr>
              <a:t>2011 </a:t>
            </a:r>
            <a:r>
              <a:rPr lang="zh-CN" b="1" dirty="0" smtClean="0">
                <a:latin typeface="Times New Roman" pitchFamily="18" charset="0"/>
                <a:ea typeface="华文楷体" pitchFamily="2" charset="-122"/>
                <a:cs typeface="Times New Roman" pitchFamily="18" charset="0"/>
              </a:rPr>
              <a:t>年</a:t>
            </a:r>
            <a:r>
              <a:rPr lang="zh-CN" altLang="en-US" b="1" dirty="0" smtClean="0">
                <a:latin typeface="Times New Roman" pitchFamily="18" charset="0"/>
                <a:ea typeface="华文楷体" pitchFamily="2" charset="-122"/>
                <a:cs typeface="Times New Roman" pitchFamily="18" charset="0"/>
              </a:rPr>
              <a:t>，华锐风电的</a:t>
            </a:r>
            <a:r>
              <a:rPr lang="en-US" altLang="zh-CN" b="1" dirty="0" smtClean="0">
                <a:latin typeface="Times New Roman" pitchFamily="18" charset="0"/>
                <a:ea typeface="华文楷体" pitchFamily="2" charset="-122"/>
                <a:cs typeface="Times New Roman" pitchFamily="18" charset="0"/>
              </a:rPr>
              <a:t>5.0MW</a:t>
            </a:r>
            <a:r>
              <a:rPr lang="zh-CN" altLang="en-US" b="1" dirty="0" smtClean="0">
                <a:latin typeface="Times New Roman" pitchFamily="18" charset="0"/>
                <a:ea typeface="华文楷体" pitchFamily="2" charset="-122"/>
                <a:cs typeface="Times New Roman" pitchFamily="18" charset="0"/>
              </a:rPr>
              <a:t>风电机组</a:t>
            </a:r>
            <a:r>
              <a:rPr lang="en-US" altLang="zh-CN" b="1" dirty="0" smtClean="0">
                <a:latin typeface="Times New Roman" pitchFamily="18" charset="0"/>
                <a:ea typeface="华文楷体" pitchFamily="2" charset="-122"/>
                <a:cs typeface="Times New Roman" pitchFamily="18" charset="0"/>
              </a:rPr>
              <a:t>SL5000</a:t>
            </a:r>
            <a:r>
              <a:rPr lang="zh-CN" altLang="en-US" b="1" dirty="0" smtClean="0">
                <a:latin typeface="Times New Roman" pitchFamily="18" charset="0"/>
                <a:ea typeface="华文楷体" pitchFamily="2" charset="-122"/>
                <a:cs typeface="Times New Roman" pitchFamily="18" charset="0"/>
              </a:rPr>
              <a:t>和 </a:t>
            </a:r>
            <a:r>
              <a:rPr lang="en-US" altLang="zh-CN" b="1" dirty="0" smtClean="0">
                <a:latin typeface="Times New Roman" pitchFamily="18" charset="0"/>
                <a:ea typeface="华文楷体" pitchFamily="2" charset="-122"/>
                <a:cs typeface="Times New Roman" pitchFamily="18" charset="0"/>
              </a:rPr>
              <a:t>6.0MW</a:t>
            </a:r>
            <a:r>
              <a:rPr lang="zh-CN" altLang="en-US" b="1" dirty="0" smtClean="0">
                <a:latin typeface="Times New Roman" pitchFamily="18" charset="0"/>
                <a:ea typeface="华文楷体" pitchFamily="2" charset="-122"/>
                <a:cs typeface="Times New Roman" pitchFamily="18" charset="0"/>
              </a:rPr>
              <a:t>风电机组</a:t>
            </a:r>
            <a:r>
              <a:rPr lang="en-US" altLang="zh-CN" b="1" dirty="0" smtClean="0">
                <a:latin typeface="Times New Roman" pitchFamily="18" charset="0"/>
                <a:ea typeface="华文楷体" pitchFamily="2" charset="-122"/>
                <a:cs typeface="Times New Roman" pitchFamily="18" charset="0"/>
              </a:rPr>
              <a:t>SL6000</a:t>
            </a:r>
            <a:r>
              <a:rPr lang="zh-CN" altLang="en-US" b="1" dirty="0" smtClean="0">
                <a:latin typeface="Times New Roman" pitchFamily="18" charset="0"/>
                <a:ea typeface="华文楷体" pitchFamily="2" charset="-122"/>
                <a:cs typeface="Times New Roman" pitchFamily="18" charset="0"/>
              </a:rPr>
              <a:t>分别安装，叶轮直径</a:t>
            </a:r>
            <a:r>
              <a:rPr lang="en-US" altLang="zh-CN" b="1" dirty="0" smtClean="0">
                <a:latin typeface="Times New Roman" pitchFamily="18" charset="0"/>
                <a:ea typeface="华文楷体" pitchFamily="2" charset="-122"/>
                <a:cs typeface="Times New Roman" pitchFamily="18" charset="0"/>
              </a:rPr>
              <a:t>128m</a:t>
            </a:r>
            <a:r>
              <a:rPr lang="zh-CN" altLang="en-US" b="1" dirty="0" smtClean="0">
                <a:latin typeface="Times New Roman" pitchFamily="18" charset="0"/>
                <a:ea typeface="华文楷体" pitchFamily="2" charset="-122"/>
                <a:cs typeface="Times New Roman" pitchFamily="18" charset="0"/>
              </a:rPr>
              <a:t>，叶片长度</a:t>
            </a:r>
            <a:r>
              <a:rPr lang="en-US" altLang="zh-CN" b="1" dirty="0" smtClean="0">
                <a:latin typeface="Times New Roman" pitchFamily="18" charset="0"/>
                <a:ea typeface="华文楷体" pitchFamily="2" charset="-122"/>
                <a:cs typeface="Times New Roman" pitchFamily="18" charset="0"/>
              </a:rPr>
              <a:t>62m</a:t>
            </a:r>
            <a:r>
              <a:rPr lang="zh-CN" altLang="en-US" b="1" dirty="0" smtClean="0">
                <a:latin typeface="Times New Roman" pitchFamily="18" charset="0"/>
                <a:ea typeface="华文楷体" pitchFamily="2" charset="-122"/>
                <a:cs typeface="Times New Roman" pitchFamily="18" charset="0"/>
              </a:rPr>
              <a:t>，由中复连众配套开发。</a:t>
            </a:r>
            <a:endParaRPr lang="en-US" altLang="zh-CN" b="1" dirty="0" smtClean="0">
              <a:latin typeface="Times New Roman" pitchFamily="18" charset="0"/>
              <a:ea typeface="华文楷体" pitchFamily="2" charset="-122"/>
              <a:cs typeface="Times New Roman" pitchFamily="18" charset="0"/>
            </a:endParaRPr>
          </a:p>
          <a:p>
            <a:pPr>
              <a:defRPr/>
            </a:pPr>
            <a:r>
              <a:rPr lang="en-US" altLang="zh-CN" b="1" dirty="0" smtClean="0">
                <a:latin typeface="Times New Roman" pitchFamily="18" charset="0"/>
                <a:ea typeface="华文楷体" pitchFamily="2" charset="-122"/>
                <a:cs typeface="Times New Roman" pitchFamily="18" charset="0"/>
              </a:rPr>
              <a:t>2012</a:t>
            </a:r>
            <a:r>
              <a:rPr lang="zh-CN" altLang="en-US" b="1" dirty="0" smtClean="0">
                <a:latin typeface="Times New Roman" pitchFamily="18" charset="0"/>
                <a:ea typeface="华文楷体" pitchFamily="2" charset="-122"/>
                <a:cs typeface="Times New Roman" pitchFamily="18" charset="0"/>
              </a:rPr>
              <a:t>年</a:t>
            </a:r>
            <a:r>
              <a:rPr lang="en-US" altLang="zh-CN" b="1" dirty="0" smtClean="0">
                <a:latin typeface="Times New Roman" pitchFamily="18" charset="0"/>
                <a:ea typeface="华文楷体" pitchFamily="2" charset="-122"/>
                <a:cs typeface="Times New Roman" pitchFamily="18" charset="0"/>
              </a:rPr>
              <a:t>7</a:t>
            </a:r>
            <a:r>
              <a:rPr lang="zh-CN" altLang="en-US" b="1" dirty="0" smtClean="0">
                <a:latin typeface="Times New Roman" pitchFamily="18" charset="0"/>
                <a:ea typeface="华文楷体" pitchFamily="2" charset="-122"/>
                <a:cs typeface="Times New Roman" pitchFamily="18" charset="0"/>
              </a:rPr>
              <a:t>月，中船重工的 </a:t>
            </a:r>
            <a:r>
              <a:rPr lang="en-US" altLang="zh-CN" b="1" dirty="0" smtClean="0">
                <a:latin typeface="Times New Roman" pitchFamily="18" charset="0"/>
                <a:ea typeface="华文楷体" pitchFamily="2" charset="-122"/>
                <a:cs typeface="Times New Roman" pitchFamily="18" charset="0"/>
              </a:rPr>
              <a:t>5</a:t>
            </a:r>
            <a:r>
              <a:rPr lang="en-US" b="1" dirty="0" smtClean="0">
                <a:latin typeface="Times New Roman" pitchFamily="18" charset="0"/>
                <a:ea typeface="华文楷体" pitchFamily="2" charset="-122"/>
                <a:cs typeface="Times New Roman" pitchFamily="18" charset="0"/>
              </a:rPr>
              <a:t>MW </a:t>
            </a:r>
            <a:r>
              <a:rPr lang="zh-CN" altLang="en-US" b="1" dirty="0" smtClean="0">
                <a:latin typeface="Times New Roman" pitchFamily="18" charset="0"/>
                <a:ea typeface="华文楷体" pitchFamily="2" charset="-122"/>
                <a:cs typeface="Times New Roman" pitchFamily="18" charset="0"/>
              </a:rPr>
              <a:t>风电</a:t>
            </a:r>
            <a:r>
              <a:rPr lang="zh-CN" b="1" dirty="0" smtClean="0">
                <a:latin typeface="Times New Roman" pitchFamily="18" charset="0"/>
                <a:ea typeface="华文楷体" pitchFamily="2" charset="-122"/>
                <a:cs typeface="Times New Roman" pitchFamily="18" charset="0"/>
              </a:rPr>
              <a:t>机组</a:t>
            </a:r>
            <a:r>
              <a:rPr lang="zh-CN" altLang="en-US" b="1" dirty="0" smtClean="0">
                <a:latin typeface="Times New Roman" pitchFamily="18" charset="0"/>
                <a:ea typeface="华文楷体" pitchFamily="2" charset="-122"/>
                <a:cs typeface="Times New Roman" pitchFamily="18" charset="0"/>
              </a:rPr>
              <a:t>下线，叶轮直径</a:t>
            </a:r>
            <a:r>
              <a:rPr lang="en-US" altLang="zh-CN" b="1" dirty="0" smtClean="0">
                <a:latin typeface="Times New Roman" pitchFamily="18" charset="0"/>
                <a:ea typeface="华文楷体" pitchFamily="2" charset="-122"/>
                <a:cs typeface="Times New Roman" pitchFamily="18" charset="0"/>
              </a:rPr>
              <a:t>154m</a:t>
            </a:r>
            <a:r>
              <a:rPr lang="zh-CN" altLang="en-US" b="1" dirty="0" smtClean="0">
                <a:latin typeface="Times New Roman" pitchFamily="18" charset="0"/>
                <a:ea typeface="华文楷体" pitchFamily="2" charset="-122"/>
                <a:cs typeface="Times New Roman" pitchFamily="18" charset="0"/>
              </a:rPr>
              <a:t>，配套的</a:t>
            </a:r>
            <a:r>
              <a:rPr lang="zh-CN" b="1" dirty="0" smtClean="0">
                <a:latin typeface="Times New Roman" pitchFamily="18" charset="0"/>
                <a:ea typeface="华文楷体" pitchFamily="2" charset="-122"/>
                <a:cs typeface="Times New Roman" pitchFamily="18" charset="0"/>
              </a:rPr>
              <a:t>叶片长度</a:t>
            </a:r>
            <a:r>
              <a:rPr lang="zh-CN" altLang="en-US" b="1" dirty="0" smtClean="0">
                <a:latin typeface="Times New Roman" pitchFamily="18" charset="0"/>
                <a:ea typeface="华文楷体" pitchFamily="2" charset="-122"/>
                <a:cs typeface="Times New Roman" pitchFamily="18" charset="0"/>
              </a:rPr>
              <a:t> </a:t>
            </a:r>
            <a:r>
              <a:rPr lang="en-US" altLang="zh-CN" b="1" dirty="0" smtClean="0">
                <a:latin typeface="Times New Roman" pitchFamily="18" charset="0"/>
                <a:ea typeface="华文楷体" pitchFamily="2" charset="-122"/>
                <a:cs typeface="Times New Roman" pitchFamily="18" charset="0"/>
              </a:rPr>
              <a:t>75</a:t>
            </a:r>
            <a:r>
              <a:rPr lang="en-US" b="1" dirty="0" smtClean="0">
                <a:latin typeface="Times New Roman" pitchFamily="18" charset="0"/>
                <a:ea typeface="华文楷体" pitchFamily="2" charset="-122"/>
                <a:cs typeface="Times New Roman" pitchFamily="18" charset="0"/>
              </a:rPr>
              <a:t>m </a:t>
            </a:r>
            <a:r>
              <a:rPr lang="zh-CN"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r>
              <a:rPr lang="zh-CN" altLang="en-US" b="1" dirty="0" smtClean="0">
                <a:latin typeface="楷体_GB2312" pitchFamily="49" charset="-122"/>
                <a:ea typeface="楷体_GB2312" pitchFamily="49" charset="-122"/>
              </a:rPr>
              <a:t>   </a:t>
            </a:r>
            <a:endParaRPr lang="zh-CN" altLang="en-US" b="1" dirty="0" smtClean="0">
              <a:latin typeface="Times New Roman" pitchFamily="18" charset="0"/>
              <a:ea typeface="楷体_GB2312" pitchFamily="49" charset="-122"/>
            </a:endParaRPr>
          </a:p>
        </p:txBody>
      </p:sp>
      <p:sp>
        <p:nvSpPr>
          <p:cNvPr id="7171"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C9419DA1-4ED9-4E06-A609-320E990FF9E3}" type="slidenum">
              <a:rPr lang="zh-CN" altLang="en-US" sz="1000"/>
              <a:pPr algn="r" eaLnBrk="0" hangingPunct="0"/>
              <a:t>18</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新型叶片结构</a:t>
            </a: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ts val="18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复合材料叶片 大型化带来的难题：</a:t>
            </a:r>
          </a:p>
          <a:p>
            <a:pPr>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制造难度增加</a:t>
            </a:r>
            <a:r>
              <a:rPr lang="zh-CN" altLang="en-US" b="1" dirty="0" smtClean="0">
                <a:latin typeface="Times New Roman" pitchFamily="18" charset="0"/>
                <a:ea typeface="华文楷体" pitchFamily="2" charset="-122"/>
                <a:cs typeface="Times New Roman" pitchFamily="18" charset="0"/>
              </a:rPr>
              <a:t>：随着叶片长度的增加，模具重量增加，为了保证叶片</a:t>
            </a:r>
            <a:endParaRPr lang="en-US" altLang="zh-CN" b="1" dirty="0" smtClean="0">
              <a:latin typeface="Times New Roman" pitchFamily="18" charset="0"/>
              <a:ea typeface="华文楷体" pitchFamily="2" charset="-122"/>
              <a:cs typeface="Times New Roman" pitchFamily="18" charset="0"/>
            </a:endParaRPr>
          </a:p>
          <a:p>
            <a:pPr>
              <a:spcBef>
                <a:spcPts val="6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的制造精度，模具刚度也需要提高；</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运输难度增加</a:t>
            </a:r>
            <a:r>
              <a:rPr lang="zh-CN" altLang="en-US" b="1" dirty="0" smtClean="0">
                <a:latin typeface="Times New Roman" pitchFamily="18" charset="0"/>
                <a:ea typeface="华文楷体" pitchFamily="2" charset="-122"/>
                <a:cs typeface="Times New Roman" pitchFamily="18" charset="0"/>
              </a:rPr>
              <a:t>：当叶片达到一定长度时，叶片的运输变得更加困难，</a:t>
            </a:r>
            <a:endParaRPr lang="en-US" altLang="zh-CN" b="1" dirty="0" smtClean="0">
              <a:latin typeface="Times New Roman" pitchFamily="18" charset="0"/>
              <a:ea typeface="华文楷体" pitchFamily="2" charset="-122"/>
              <a:cs typeface="Times New Roman" pitchFamily="18" charset="0"/>
            </a:endParaRPr>
          </a:p>
          <a:p>
            <a:pPr>
              <a:spcBef>
                <a:spcPts val="6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现有公路的转弯半径、桥梁和涵洞的尺寸受到限制。</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新的叶片结构：分段式叶片：</a:t>
            </a:r>
            <a:r>
              <a:rPr lang="en-US" altLang="zh-CN" b="1" dirty="0" smtClean="0">
                <a:latin typeface="Times New Roman" pitchFamily="18" charset="0"/>
                <a:ea typeface="华文楷体" pitchFamily="2" charset="-122"/>
                <a:cs typeface="Times New Roman" pitchFamily="18" charset="0"/>
              </a:rPr>
              <a:t>E-126</a:t>
            </a:r>
            <a:r>
              <a:rPr lang="zh-CN" altLang="en-US" b="1" dirty="0" smtClean="0">
                <a:latin typeface="Times New Roman" pitchFamily="18" charset="0"/>
                <a:ea typeface="华文楷体" pitchFamily="2" charset="-122"/>
                <a:cs typeface="Times New Roman" pitchFamily="18" charset="0"/>
              </a:rPr>
              <a:t>风电机组</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r>
              <a:rPr lang="en-US" altLang="zh-CN" b="1" dirty="0" smtClean="0">
                <a:latin typeface="Times New Roman" pitchFamily="18" charset="0"/>
                <a:ea typeface="华文楷体" pitchFamily="2" charset="-122"/>
                <a:cs typeface="Times New Roman" pitchFamily="18" charset="0"/>
              </a:rPr>
              <a:t>                                                          G128 -4.5MW </a:t>
            </a:r>
            <a:r>
              <a:rPr lang="zh-CN" altLang="en-US" b="1" dirty="0" smtClean="0">
                <a:latin typeface="Times New Roman" pitchFamily="18" charset="0"/>
                <a:ea typeface="华文楷体" pitchFamily="2" charset="-122"/>
                <a:cs typeface="Times New Roman" pitchFamily="18" charset="0"/>
              </a:rPr>
              <a:t>风电机组</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r>
              <a:rPr lang="en-US" altLang="zh-CN" b="1" dirty="0" smtClean="0">
                <a:latin typeface="Times New Roman" pitchFamily="18" charset="0"/>
                <a:ea typeface="华文楷体" pitchFamily="2" charset="-122"/>
                <a:cs typeface="Times New Roman" pitchFamily="18" charset="0"/>
              </a:rPr>
              <a:t>                                                          </a:t>
            </a: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r>
              <a:rPr lang="zh-CN" altLang="en-US" b="1" dirty="0" smtClean="0">
                <a:latin typeface="楷体_GB2312" pitchFamily="49" charset="-122"/>
                <a:ea typeface="楷体_GB2312" pitchFamily="49" charset="-122"/>
              </a:rPr>
              <a:t>   </a:t>
            </a:r>
            <a:endParaRPr lang="zh-CN" altLang="en-US" b="1" dirty="0" smtClean="0">
              <a:latin typeface="Times New Roman" pitchFamily="18" charset="0"/>
              <a:ea typeface="楷体_GB2312" pitchFamily="49" charset="-122"/>
            </a:endParaRPr>
          </a:p>
        </p:txBody>
      </p:sp>
      <p:sp>
        <p:nvSpPr>
          <p:cNvPr id="9219"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E9B98BD2-7813-44E3-B290-2FB7AE6854C9}" type="slidenum">
              <a:rPr lang="zh-CN" altLang="en-US" sz="1000"/>
              <a:pPr algn="r" eaLnBrk="0" hangingPunct="0"/>
              <a:t>19</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None/>
              <a:defRPr/>
            </a:pP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新型叶片结构</a:t>
            </a:r>
            <a:endParaRPr lang="en-US" altLang="zh-CN" b="1" dirty="0" smtClean="0">
              <a:latin typeface="Times New Roman" pitchFamily="18" charset="0"/>
              <a:ea typeface="华文楷体" pitchFamily="2" charset="-122"/>
              <a:cs typeface="Times New Roman" pitchFamily="18" charset="0"/>
            </a:endParaRPr>
          </a:p>
          <a:p>
            <a:pPr marL="381000" indent="-381000">
              <a:lnSpc>
                <a:spcPct val="125000"/>
              </a:lnSpc>
              <a:spcBef>
                <a:spcPts val="24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分段式叶片：</a:t>
            </a:r>
            <a:r>
              <a:rPr lang="en-US" altLang="zh-CN" b="1" dirty="0" smtClean="0">
                <a:solidFill>
                  <a:srgbClr val="C00000"/>
                </a:solidFill>
                <a:latin typeface="Times New Roman" pitchFamily="18" charset="0"/>
                <a:ea typeface="华文楷体" pitchFamily="2" charset="-122"/>
                <a:cs typeface="Times New Roman" pitchFamily="18" charset="0"/>
              </a:rPr>
              <a:t>E-126</a:t>
            </a:r>
            <a:r>
              <a:rPr lang="zh-CN" altLang="en-US" b="1" dirty="0" smtClean="0">
                <a:solidFill>
                  <a:srgbClr val="C00000"/>
                </a:solidFill>
                <a:latin typeface="Times New Roman" pitchFamily="18" charset="0"/>
                <a:ea typeface="华文楷体" pitchFamily="2" charset="-122"/>
                <a:cs typeface="Times New Roman" pitchFamily="18" charset="0"/>
              </a:rPr>
              <a:t>风电机组：</a:t>
            </a:r>
            <a:r>
              <a:rPr lang="en-US" altLang="zh-CN" b="1" dirty="0" err="1" smtClean="0">
                <a:latin typeface="Times New Roman" pitchFamily="18" charset="0"/>
                <a:ea typeface="华文楷体" pitchFamily="2" charset="-122"/>
                <a:cs typeface="Times New Roman" pitchFamily="18" charset="0"/>
              </a:rPr>
              <a:t>Enercon</a:t>
            </a:r>
            <a:r>
              <a:rPr lang="en-US" altLang="zh-CN" b="1" dirty="0" smtClean="0">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公司的风电机组</a:t>
            </a:r>
            <a:r>
              <a:rPr lang="en-US" altLang="zh-CN" b="1" dirty="0" smtClean="0">
                <a:latin typeface="Times New Roman" pitchFamily="18" charset="0"/>
                <a:ea typeface="华文楷体" pitchFamily="2" charset="-122"/>
                <a:cs typeface="Times New Roman" pitchFamily="18" charset="0"/>
              </a:rPr>
              <a:t>E – 126</a:t>
            </a:r>
            <a:r>
              <a:rPr lang="zh-CN" altLang="en-US" b="1" dirty="0" smtClean="0">
                <a:latin typeface="Times New Roman" pitchFamily="18" charset="0"/>
                <a:ea typeface="华文楷体" pitchFamily="2" charset="-122"/>
                <a:cs typeface="Times New Roman" pitchFamily="18" charset="0"/>
              </a:rPr>
              <a:t>风电机组</a:t>
            </a:r>
            <a:r>
              <a:rPr lang="en-US" altLang="zh-CN" b="1" dirty="0" smtClean="0">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 单机容量</a:t>
            </a:r>
            <a:r>
              <a:rPr lang="en-US" altLang="zh-CN" b="1" dirty="0" smtClean="0">
                <a:latin typeface="Times New Roman" pitchFamily="18" charset="0"/>
                <a:ea typeface="华文楷体" pitchFamily="2" charset="-122"/>
                <a:cs typeface="Times New Roman" pitchFamily="18" charset="0"/>
              </a:rPr>
              <a:t>7 .58MW </a:t>
            </a:r>
            <a:r>
              <a:rPr lang="zh-CN" altLang="en-US" b="1" dirty="0" smtClean="0">
                <a:latin typeface="Times New Roman" pitchFamily="18" charset="0"/>
                <a:ea typeface="华文楷体" pitchFamily="2" charset="-122"/>
                <a:cs typeface="Times New Roman" pitchFamily="18" charset="0"/>
              </a:rPr>
              <a:t>， 叶轮直径</a:t>
            </a:r>
            <a:r>
              <a:rPr lang="en-US" altLang="zh-CN" b="1" dirty="0" smtClean="0">
                <a:latin typeface="Times New Roman" pitchFamily="18" charset="0"/>
                <a:ea typeface="华文楷体" pitchFamily="2" charset="-122"/>
                <a:cs typeface="Times New Roman" pitchFamily="18" charset="0"/>
              </a:rPr>
              <a:t>127m </a:t>
            </a:r>
            <a:r>
              <a:rPr lang="zh-CN" altLang="en-US" b="1" dirty="0" smtClean="0">
                <a:latin typeface="Times New Roman" pitchFamily="18" charset="0"/>
                <a:ea typeface="华文楷体" pitchFamily="2" charset="-122"/>
                <a:cs typeface="Times New Roman" pitchFamily="18" charset="0"/>
              </a:rPr>
              <a:t>。叶片采用两段式叶片设计：靠近叶根部分一段的叶片由金属制成， 长</a:t>
            </a:r>
            <a:r>
              <a:rPr lang="en-US" altLang="zh-CN" b="1" dirty="0" smtClean="0">
                <a:latin typeface="Times New Roman" pitchFamily="18" charset="0"/>
                <a:ea typeface="华文楷体" pitchFamily="2" charset="-122"/>
                <a:cs typeface="Times New Roman" pitchFamily="18" charset="0"/>
              </a:rPr>
              <a:t>22m </a:t>
            </a:r>
            <a:r>
              <a:rPr lang="zh-CN" altLang="en-US" b="1" dirty="0" smtClean="0">
                <a:latin typeface="Times New Roman" pitchFamily="18" charset="0"/>
                <a:ea typeface="华文楷体" pitchFamily="2" charset="-122"/>
                <a:cs typeface="Times New Roman" pitchFamily="18" charset="0"/>
              </a:rPr>
              <a:t>，叶片前端由玻璃纤维环氧复合材料制成， 长度约</a:t>
            </a:r>
            <a:r>
              <a:rPr lang="en-US" altLang="zh-CN" b="1" dirty="0" smtClean="0">
                <a:latin typeface="Times New Roman" pitchFamily="18" charset="0"/>
                <a:ea typeface="华文楷体" pitchFamily="2" charset="-122"/>
                <a:cs typeface="Times New Roman" pitchFamily="18" charset="0"/>
              </a:rPr>
              <a:t> 35m </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a:buNone/>
              <a:defRPr/>
            </a:pPr>
            <a:r>
              <a:rPr lang="zh-CN" altLang="en-US" b="1" dirty="0" smtClean="0">
                <a:latin typeface="Times New Roman" pitchFamily="18" charset="0"/>
                <a:ea typeface="华文楷体" pitchFamily="2" charset="-122"/>
                <a:cs typeface="Times New Roman" pitchFamily="18" charset="0"/>
              </a:rPr>
              <a:t> </a:t>
            </a:r>
            <a:endParaRPr lang="en-US" altLang="zh-CN" b="1" dirty="0" smtClean="0">
              <a:latin typeface="Times New Roman" pitchFamily="18" charset="0"/>
              <a:ea typeface="华文楷体" pitchFamily="2" charset="-122"/>
              <a:cs typeface="Times New Roman" pitchFamily="18" charset="0"/>
            </a:endParaRPr>
          </a:p>
          <a:p>
            <a:pPr>
              <a:defRPr/>
            </a:pP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zh-CN" altLang="en-US" b="1" dirty="0" smtClean="0">
              <a:solidFill>
                <a:srgbClr val="C00000"/>
              </a:solidFill>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latin typeface="Times New Roman" pitchFamily="18" charset="0"/>
                <a:ea typeface="华文楷体" pitchFamily="2" charset="-122"/>
                <a:cs typeface="Times New Roman" pitchFamily="18" charset="0"/>
              </a:rPr>
              <a:t>                                                          </a:t>
            </a: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r>
              <a:rPr lang="zh-CN" altLang="en-US" b="1" dirty="0" smtClean="0">
                <a:latin typeface="楷体_GB2312" pitchFamily="49" charset="-122"/>
                <a:ea typeface="楷体_GB2312" pitchFamily="49" charset="-122"/>
              </a:rPr>
              <a:t>   </a:t>
            </a:r>
            <a:endParaRPr lang="zh-CN" altLang="en-US" b="1" dirty="0" smtClean="0">
              <a:latin typeface="Times New Roman" pitchFamily="18" charset="0"/>
              <a:ea typeface="楷体_GB2312" pitchFamily="49" charset="-122"/>
            </a:endParaRPr>
          </a:p>
        </p:txBody>
      </p:sp>
      <p:sp>
        <p:nvSpPr>
          <p:cNvPr id="10243"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9859F636-9781-4A44-AE29-858808588437}" type="slidenum">
              <a:rPr lang="zh-CN" altLang="en-US" sz="1000"/>
              <a:pPr algn="r" eaLnBrk="0" hangingPunct="0"/>
              <a:t>20</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Font typeface="Wingdings" pitchFamily="2" charset="2"/>
              <a:buNone/>
            </a:pPr>
            <a:r>
              <a:rPr lang="zh-CN" altLang="en-US" b="1" smtClean="0">
                <a:latin typeface="Times New Roman" pitchFamily="18" charset="0"/>
                <a:ea typeface="STKaiti" pitchFamily="2" charset="-122"/>
                <a:cs typeface="Times New Roman" pitchFamily="18" charset="0"/>
              </a:rPr>
              <a:t>     </a:t>
            </a:r>
            <a:r>
              <a:rPr lang="zh-CN" altLang="en-US" b="1" smtClean="0">
                <a:solidFill>
                  <a:srgbClr val="C00000"/>
                </a:solidFill>
                <a:latin typeface="Times New Roman" pitchFamily="18" charset="0"/>
                <a:ea typeface="STKaiti" pitchFamily="2" charset="-122"/>
                <a:cs typeface="Times New Roman" pitchFamily="18" charset="0"/>
              </a:rPr>
              <a:t>分段式叶片：</a:t>
            </a:r>
            <a:r>
              <a:rPr lang="en-US" altLang="zh-CN" b="1" smtClean="0">
                <a:solidFill>
                  <a:srgbClr val="C00000"/>
                </a:solidFill>
                <a:latin typeface="Times New Roman" pitchFamily="18" charset="0"/>
                <a:ea typeface="STKaiti" pitchFamily="2" charset="-122"/>
                <a:cs typeface="Times New Roman" pitchFamily="18" charset="0"/>
              </a:rPr>
              <a:t>E-126</a:t>
            </a:r>
            <a:r>
              <a:rPr lang="zh-CN" altLang="en-US" b="1" smtClean="0">
                <a:solidFill>
                  <a:srgbClr val="C00000"/>
                </a:solidFill>
                <a:latin typeface="Times New Roman" pitchFamily="18" charset="0"/>
                <a:ea typeface="STKaiti" pitchFamily="2" charset="-122"/>
                <a:cs typeface="Times New Roman" pitchFamily="18" charset="0"/>
              </a:rPr>
              <a:t>风电机组：</a:t>
            </a:r>
            <a:endParaRPr lang="en-US" altLang="zh-CN" b="1" smtClean="0">
              <a:solidFill>
                <a:srgbClr val="C00000"/>
              </a:solidFill>
              <a:latin typeface="Times New Roman" pitchFamily="18" charset="0"/>
              <a:ea typeface="STKaiti" pitchFamily="2" charset="-122"/>
              <a:cs typeface="Times New Roman" pitchFamily="18" charset="0"/>
            </a:endParaRPr>
          </a:p>
        </p:txBody>
      </p:sp>
      <p:sp>
        <p:nvSpPr>
          <p:cNvPr id="1126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8E4CE19C-4ABE-49D4-BD90-26B02BAE3B64}" type="slidenum">
              <a:rPr lang="zh-CN" altLang="en-US" sz="1000"/>
              <a:pPr algn="r" eaLnBrk="0" hangingPunct="0"/>
              <a:t>21</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11269" name="Picture 2" descr="E:\风电-叶片-留存\Blade-分类资料-2006-2012\风电叶片\Hexion-资料\Momentive-技术讲座-2011-06-10\RIMG0067.JPG"/>
          <p:cNvPicPr>
            <a:picLocks noChangeAspect="1" noChangeArrowheads="1"/>
          </p:cNvPicPr>
          <p:nvPr/>
        </p:nvPicPr>
        <p:blipFill>
          <a:blip r:embed="rId3"/>
          <a:srcRect l="18748" t="48300" r="55469" b="29167"/>
          <a:stretch>
            <a:fillRect/>
          </a:stretch>
        </p:blipFill>
        <p:spPr bwMode="auto">
          <a:xfrm>
            <a:off x="1428750" y="1857375"/>
            <a:ext cx="6411913" cy="4203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Font typeface="Wingdings" pitchFamily="2" charset="2"/>
              <a:buNone/>
            </a:pPr>
            <a:r>
              <a:rPr lang="zh-CN" altLang="en-US" b="1" smtClean="0">
                <a:latin typeface="Times New Roman" pitchFamily="18" charset="0"/>
                <a:ea typeface="STKaiti" pitchFamily="2" charset="-122"/>
                <a:cs typeface="Times New Roman" pitchFamily="18" charset="0"/>
              </a:rPr>
              <a:t>     </a:t>
            </a:r>
            <a:r>
              <a:rPr lang="zh-CN" altLang="en-US" b="1" smtClean="0">
                <a:solidFill>
                  <a:srgbClr val="C00000"/>
                </a:solidFill>
                <a:latin typeface="Times New Roman" pitchFamily="18" charset="0"/>
                <a:ea typeface="STKaiti" pitchFamily="2" charset="-122"/>
                <a:cs typeface="Times New Roman" pitchFamily="18" charset="0"/>
              </a:rPr>
              <a:t>分段式叶片：</a:t>
            </a:r>
            <a:r>
              <a:rPr lang="en-US" altLang="zh-CN" b="1" smtClean="0">
                <a:solidFill>
                  <a:srgbClr val="C00000"/>
                </a:solidFill>
                <a:latin typeface="Times New Roman" pitchFamily="18" charset="0"/>
                <a:ea typeface="STKaiti" pitchFamily="2" charset="-122"/>
                <a:cs typeface="Times New Roman" pitchFamily="18" charset="0"/>
              </a:rPr>
              <a:t>E-126</a:t>
            </a:r>
            <a:r>
              <a:rPr lang="zh-CN" altLang="en-US" b="1" smtClean="0">
                <a:solidFill>
                  <a:srgbClr val="C00000"/>
                </a:solidFill>
                <a:latin typeface="Times New Roman" pitchFamily="18" charset="0"/>
                <a:ea typeface="STKaiti" pitchFamily="2" charset="-122"/>
                <a:cs typeface="Times New Roman" pitchFamily="18" charset="0"/>
              </a:rPr>
              <a:t>风电机组：</a:t>
            </a:r>
            <a:endParaRPr lang="en-US" altLang="zh-CN" b="1" smtClean="0">
              <a:solidFill>
                <a:srgbClr val="C00000"/>
              </a:solidFill>
              <a:latin typeface="Times New Roman" pitchFamily="18" charset="0"/>
              <a:ea typeface="STKaiti" pitchFamily="2" charset="-122"/>
              <a:cs typeface="Times New Roman" pitchFamily="18" charset="0"/>
            </a:endParaRPr>
          </a:p>
          <a:p>
            <a:pPr marL="381000" indent="-381000">
              <a:lnSpc>
                <a:spcPct val="140000"/>
              </a:lnSpc>
              <a:spcBef>
                <a:spcPct val="30000"/>
              </a:spcBef>
              <a:buFont typeface="Wingdings" pitchFamily="2" charset="2"/>
              <a:buNone/>
            </a:pPr>
            <a:endParaRPr lang="en-US" altLang="zh-CN" b="1" smtClean="0">
              <a:solidFill>
                <a:srgbClr val="C00000"/>
              </a:solidFill>
              <a:latin typeface="Times New Roman" pitchFamily="18" charset="0"/>
              <a:ea typeface="STKaiti" pitchFamily="2" charset="-122"/>
              <a:cs typeface="Times New Roman" pitchFamily="18" charset="0"/>
            </a:endParaRPr>
          </a:p>
          <a:p>
            <a:pPr marL="381000" indent="-381000">
              <a:lnSpc>
                <a:spcPct val="140000"/>
              </a:lnSpc>
              <a:spcBef>
                <a:spcPct val="30000"/>
              </a:spcBef>
              <a:buFont typeface="Wingdings" pitchFamily="2" charset="2"/>
              <a:buNone/>
            </a:pPr>
            <a:endParaRPr lang="en-US" altLang="zh-CN" b="1" smtClean="0">
              <a:solidFill>
                <a:srgbClr val="C00000"/>
              </a:solidFill>
              <a:latin typeface="Times New Roman" pitchFamily="18" charset="0"/>
              <a:ea typeface="STKaiti" pitchFamily="2" charset="-122"/>
              <a:cs typeface="Times New Roman" pitchFamily="18" charset="0"/>
            </a:endParaRPr>
          </a:p>
        </p:txBody>
      </p:sp>
      <p:sp>
        <p:nvSpPr>
          <p:cNvPr id="12291"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1C076E18-31FA-47AE-B11D-1FC85A996BA4}" type="slidenum">
              <a:rPr lang="zh-CN" altLang="en-US" sz="1000"/>
              <a:pPr algn="r" eaLnBrk="0" hangingPunct="0"/>
              <a:t>22</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7" name="Picture 2"/>
          <p:cNvPicPr>
            <a:picLocks noChangeAspect="1" noChangeArrowheads="1"/>
          </p:cNvPicPr>
          <p:nvPr/>
        </p:nvPicPr>
        <p:blipFill>
          <a:blip r:embed="rId3"/>
          <a:srcRect/>
          <a:stretch>
            <a:fillRect/>
          </a:stretch>
        </p:blipFill>
        <p:spPr bwMode="auto">
          <a:xfrm>
            <a:off x="1500188" y="1928813"/>
            <a:ext cx="6115050" cy="4591050"/>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分段式叶片：</a:t>
            </a:r>
            <a:r>
              <a:rPr lang="en-US" altLang="zh-CN" b="1" dirty="0" smtClean="0">
                <a:solidFill>
                  <a:srgbClr val="C00000"/>
                </a:solidFill>
                <a:latin typeface="Times New Roman" pitchFamily="18" charset="0"/>
                <a:ea typeface="华文楷体" pitchFamily="2" charset="-122"/>
                <a:cs typeface="Times New Roman" pitchFamily="18" charset="0"/>
              </a:rPr>
              <a:t>G-128</a:t>
            </a:r>
            <a:r>
              <a:rPr lang="zh-CN" altLang="en-US" b="1" dirty="0" smtClean="0">
                <a:solidFill>
                  <a:srgbClr val="C00000"/>
                </a:solidFill>
                <a:latin typeface="Times New Roman" pitchFamily="18" charset="0"/>
                <a:ea typeface="华文楷体" pitchFamily="2" charset="-122"/>
                <a:cs typeface="Times New Roman" pitchFamily="18" charset="0"/>
              </a:rPr>
              <a:t>风电机组：  </a:t>
            </a:r>
            <a:endParaRPr lang="en-US" altLang="zh-CN" b="1" dirty="0" smtClean="0">
              <a:solidFill>
                <a:srgbClr val="C00000"/>
              </a:solidFill>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en-US" altLang="zh-CN" b="1" dirty="0" smtClean="0">
                <a:latin typeface="Times New Roman" pitchFamily="18" charset="0"/>
                <a:ea typeface="华文楷体" pitchFamily="2" charset="-122"/>
                <a:cs typeface="Times New Roman" pitchFamily="18" charset="0"/>
              </a:rPr>
              <a:t>2009 </a:t>
            </a:r>
            <a:r>
              <a:rPr lang="zh-CN" altLang="en-US" b="1" dirty="0" smtClean="0">
                <a:latin typeface="Times New Roman" pitchFamily="18" charset="0"/>
                <a:ea typeface="华文楷体" pitchFamily="2" charset="-122"/>
                <a:cs typeface="Times New Roman" pitchFamily="18" charset="0"/>
              </a:rPr>
              <a:t>年， 歌美飒在西班牙安装了第一台</a:t>
            </a:r>
            <a:r>
              <a:rPr lang="en-US" altLang="zh-CN" b="1" dirty="0" smtClean="0">
                <a:latin typeface="Times New Roman" pitchFamily="18" charset="0"/>
                <a:ea typeface="华文楷体" pitchFamily="2" charset="-122"/>
                <a:cs typeface="Times New Roman" pitchFamily="18" charset="0"/>
              </a:rPr>
              <a:t>G128 -4.5MW </a:t>
            </a:r>
            <a:r>
              <a:rPr lang="zh-CN" altLang="en-US" b="1" dirty="0" smtClean="0">
                <a:latin typeface="Times New Roman" pitchFamily="18" charset="0"/>
                <a:ea typeface="华文楷体" pitchFamily="2" charset="-122"/>
                <a:cs typeface="Times New Roman" pitchFamily="18" charset="0"/>
              </a:rPr>
              <a:t>风电机组， 叶轮直径为</a:t>
            </a:r>
            <a:r>
              <a:rPr lang="en-US" altLang="zh-CN" b="1" dirty="0" smtClean="0">
                <a:latin typeface="Times New Roman" pitchFamily="18" charset="0"/>
                <a:ea typeface="华文楷体" pitchFamily="2" charset="-122"/>
                <a:cs typeface="Times New Roman" pitchFamily="18" charset="0"/>
              </a:rPr>
              <a:t>128m </a:t>
            </a:r>
            <a:r>
              <a:rPr lang="zh-CN" altLang="en-US" b="1" dirty="0" smtClean="0">
                <a:latin typeface="Times New Roman" pitchFamily="18" charset="0"/>
                <a:ea typeface="华文楷体" pitchFamily="2" charset="-122"/>
                <a:cs typeface="Times New Roman" pitchFamily="18" charset="0"/>
              </a:rPr>
              <a:t>， 额定功率</a:t>
            </a:r>
            <a:r>
              <a:rPr lang="en-US" altLang="zh-CN" b="1" dirty="0" smtClean="0">
                <a:latin typeface="Times New Roman" pitchFamily="18" charset="0"/>
                <a:ea typeface="华文楷体" pitchFamily="2" charset="-122"/>
                <a:cs typeface="Times New Roman" pitchFamily="18" charset="0"/>
              </a:rPr>
              <a:t>4.5MW </a:t>
            </a:r>
            <a:r>
              <a:rPr lang="zh-CN" altLang="en-US" b="1" dirty="0" smtClean="0">
                <a:latin typeface="Times New Roman" pitchFamily="18" charset="0"/>
                <a:ea typeface="华文楷体" pitchFamily="2" charset="-122"/>
                <a:cs typeface="Times New Roman" pitchFamily="18" charset="0"/>
              </a:rPr>
              <a:t>。叶片采用两段式设计， 两段均为复合材料，叶片总长为</a:t>
            </a:r>
            <a:r>
              <a:rPr lang="en-US" altLang="zh-CN" b="1" dirty="0" smtClean="0">
                <a:latin typeface="Times New Roman" pitchFamily="18" charset="0"/>
                <a:ea typeface="华文楷体" pitchFamily="2" charset="-122"/>
                <a:cs typeface="Times New Roman" pitchFamily="18" charset="0"/>
              </a:rPr>
              <a:t>62.5m</a:t>
            </a:r>
            <a:r>
              <a:rPr lang="zh-CN" altLang="en-US" b="1" dirty="0" smtClean="0">
                <a:latin typeface="Times New Roman" pitchFamily="18" charset="0"/>
                <a:ea typeface="华文楷体" pitchFamily="2" charset="-122"/>
                <a:cs typeface="Times New Roman" pitchFamily="18" charset="0"/>
              </a:rPr>
              <a:t>，其中，叶根段长度</a:t>
            </a:r>
            <a:r>
              <a:rPr lang="en-US" altLang="zh-CN" b="1" dirty="0" smtClean="0">
                <a:latin typeface="Times New Roman" pitchFamily="18" charset="0"/>
                <a:ea typeface="华文楷体" pitchFamily="2" charset="-122"/>
                <a:cs typeface="Times New Roman" pitchFamily="18" charset="0"/>
              </a:rPr>
              <a:t>30.5m </a:t>
            </a:r>
            <a:r>
              <a:rPr lang="zh-CN" altLang="en-US" b="1" dirty="0" smtClean="0">
                <a:latin typeface="Times New Roman" pitchFamily="18" charset="0"/>
                <a:ea typeface="华文楷体" pitchFamily="2" charset="-122"/>
                <a:cs typeface="Times New Roman" pitchFamily="18" charset="0"/>
              </a:rPr>
              <a:t>，叶尖段长度</a:t>
            </a:r>
            <a:r>
              <a:rPr lang="en-US" altLang="zh-CN" b="1" dirty="0" smtClean="0">
                <a:latin typeface="Times New Roman" pitchFamily="18" charset="0"/>
                <a:ea typeface="华文楷体" pitchFamily="2" charset="-122"/>
                <a:cs typeface="Times New Roman" pitchFamily="18" charset="0"/>
              </a:rPr>
              <a:t>32m</a:t>
            </a:r>
            <a:r>
              <a:rPr lang="zh-CN" altLang="en-US" b="1" dirty="0" smtClean="0">
                <a:latin typeface="Times New Roman" pitchFamily="18" charset="0"/>
                <a:ea typeface="华文楷体" pitchFamily="2" charset="-122"/>
                <a:cs typeface="Times New Roman" pitchFamily="18" charset="0"/>
              </a:rPr>
              <a:t>， 接合处通过螺栓连接件连接。</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13315"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A8E00398-2154-4158-9087-6D67D93E1750}" type="slidenum">
              <a:rPr lang="zh-CN" altLang="en-US" sz="1000"/>
              <a:pPr algn="r" eaLnBrk="0" hangingPunct="0"/>
              <a:t>23</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13317" name="Picture 2" descr="E:\风电-叶片-留存\Blade-分类资料-2006-2012\风机-叶片-进展\风机-叶片-大型化\4.5MW-Gamesa\159_703766_4107f01dfcc6d1f.gif"/>
          <p:cNvPicPr>
            <a:picLocks noChangeAspect="1" noChangeArrowheads="1"/>
          </p:cNvPicPr>
          <p:nvPr/>
        </p:nvPicPr>
        <p:blipFill>
          <a:blip r:embed="rId3"/>
          <a:srcRect l="31250" t="81818" r="31250" b="1135"/>
          <a:stretch>
            <a:fillRect/>
          </a:stretch>
        </p:blipFill>
        <p:spPr bwMode="auto">
          <a:xfrm>
            <a:off x="1928813" y="3071813"/>
            <a:ext cx="5572125" cy="3214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歌美飒分段式叶片专利：</a:t>
            </a:r>
            <a:r>
              <a:rPr lang="en-US" altLang="zh-CN" b="1" dirty="0" smtClean="0">
                <a:solidFill>
                  <a:srgbClr val="C00000"/>
                </a:solidFill>
                <a:latin typeface="Times New Roman" pitchFamily="18" charset="0"/>
                <a:ea typeface="华文楷体" pitchFamily="2" charset="-122"/>
                <a:cs typeface="Times New Roman" pitchFamily="18" charset="0"/>
              </a:rPr>
              <a:t>CN  1957178A</a:t>
            </a: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14339"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716D5784-3AC8-477E-B084-357F52253B3A}" type="slidenum">
              <a:rPr lang="zh-CN" altLang="en-US" sz="1000"/>
              <a:pPr algn="r" eaLnBrk="0" hangingPunct="0"/>
              <a:t>24</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14341" name="Picture 2"/>
          <p:cNvPicPr>
            <a:picLocks noChangeAspect="1" noChangeArrowheads="1"/>
          </p:cNvPicPr>
          <p:nvPr/>
        </p:nvPicPr>
        <p:blipFill>
          <a:blip r:embed="rId3"/>
          <a:srcRect l="4349" t="14439" r="8694" b="19553"/>
          <a:stretch>
            <a:fillRect/>
          </a:stretch>
        </p:blipFill>
        <p:spPr bwMode="auto">
          <a:xfrm>
            <a:off x="857250" y="1928813"/>
            <a:ext cx="7435850" cy="3965575"/>
          </a:xfrm>
          <a:prstGeom prst="rect">
            <a:avLst/>
          </a:prstGeom>
          <a:noFill/>
          <a:ln w="9525" algn="ctr">
            <a:noFill/>
            <a:miter lim="800000"/>
            <a:headEnd/>
            <a:tailEnd/>
          </a:ln>
          <a:effectLst>
            <a:prstShdw prst="shdw17" dist="17961" dir="2700000">
              <a:srgbClr val="2F4D71"/>
            </a:prst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新型叶片结构</a:t>
            </a: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国内分段式叶片叶片的研制情况（截至到</a:t>
            </a:r>
            <a:r>
              <a:rPr lang="en-US" altLang="zh-CN" b="1" dirty="0" smtClean="0">
                <a:solidFill>
                  <a:srgbClr val="C00000"/>
                </a:solidFill>
                <a:latin typeface="Times New Roman" pitchFamily="18" charset="0"/>
                <a:ea typeface="华文楷体" pitchFamily="2" charset="-122"/>
                <a:cs typeface="Times New Roman" pitchFamily="18" charset="0"/>
              </a:rPr>
              <a:t>2010</a:t>
            </a:r>
            <a:r>
              <a:rPr lang="zh-CN" altLang="en-US" b="1" dirty="0" smtClean="0">
                <a:solidFill>
                  <a:srgbClr val="C00000"/>
                </a:solidFill>
                <a:latin typeface="Times New Roman" pitchFamily="18" charset="0"/>
                <a:ea typeface="华文楷体" pitchFamily="2" charset="-122"/>
                <a:cs typeface="Times New Roman" pitchFamily="18" charset="0"/>
              </a:rPr>
              <a:t>年）：</a:t>
            </a: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华锐风电：</a:t>
            </a:r>
            <a:r>
              <a:rPr lang="en-US" altLang="zh-CN" b="1" dirty="0" smtClean="0">
                <a:latin typeface="Times New Roman" pitchFamily="18" charset="0"/>
                <a:ea typeface="华文楷体" pitchFamily="2" charset="-122"/>
                <a:cs typeface="Times New Roman" pitchFamily="18" charset="0"/>
              </a:rPr>
              <a:t>2010</a:t>
            </a:r>
            <a:r>
              <a:rPr lang="zh-CN" altLang="en-US" b="1" dirty="0" smtClean="0">
                <a:latin typeface="Times New Roman" pitchFamily="18" charset="0"/>
                <a:ea typeface="华文楷体" pitchFamily="2" charset="-122"/>
                <a:cs typeface="Times New Roman" pitchFamily="18" charset="0"/>
              </a:rPr>
              <a:t>年申报了发明专利；</a:t>
            </a:r>
            <a:endParaRPr lang="en-US" altLang="zh-CN" b="1" dirty="0" smtClean="0">
              <a:solidFill>
                <a:srgbClr val="C00000"/>
              </a:solidFill>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中船重工海装：</a:t>
            </a:r>
            <a:r>
              <a:rPr lang="en-US" altLang="zh-CN" b="1" dirty="0" smtClean="0">
                <a:latin typeface="Times New Roman" pitchFamily="18" charset="0"/>
                <a:ea typeface="华文楷体" pitchFamily="2" charset="-122"/>
                <a:cs typeface="Times New Roman" pitchFamily="18" charset="0"/>
              </a:rPr>
              <a:t>2010</a:t>
            </a:r>
            <a:r>
              <a:rPr lang="zh-CN" altLang="en-US" b="1" dirty="0" smtClean="0">
                <a:latin typeface="Times New Roman" pitchFamily="18" charset="0"/>
                <a:ea typeface="华文楷体" pitchFamily="2" charset="-122"/>
                <a:cs typeface="Times New Roman" pitchFamily="18" charset="0"/>
              </a:rPr>
              <a:t>年获实用新型专利；</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许继： </a:t>
            </a:r>
            <a:r>
              <a:rPr lang="en-US" altLang="zh-CN" b="1" dirty="0" smtClean="0">
                <a:latin typeface="Times New Roman" pitchFamily="18" charset="0"/>
                <a:ea typeface="华文楷体" pitchFamily="2" charset="-122"/>
                <a:cs typeface="Times New Roman" pitchFamily="18" charset="0"/>
              </a:rPr>
              <a:t>2010</a:t>
            </a:r>
            <a:r>
              <a:rPr lang="zh-CN" altLang="en-US" b="1" dirty="0" smtClean="0">
                <a:latin typeface="Times New Roman" pitchFamily="18" charset="0"/>
                <a:ea typeface="华文楷体" pitchFamily="2" charset="-122"/>
                <a:cs typeface="Times New Roman" pitchFamily="18" charset="0"/>
              </a:rPr>
              <a:t>年获实用新型专利；</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1126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A8B7159F-A929-4A43-8626-6365EA179AAC}" type="slidenum">
              <a:rPr lang="zh-CN" altLang="en-US" sz="1000"/>
              <a:pPr algn="r" eaLnBrk="0" hangingPunct="0"/>
              <a:t>25</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472" y="1285860"/>
            <a:ext cx="8001000" cy="4929188"/>
          </a:xfrm>
        </p:spPr>
        <p:txBody>
          <a:bodyPr/>
          <a:lstStyle/>
          <a:p>
            <a:pPr marL="457200" indent="-457200">
              <a:lnSpc>
                <a:spcPts val="2600"/>
              </a:lnSpc>
              <a:spcBef>
                <a:spcPts val="1200"/>
              </a:spcBef>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新材料的应用</a:t>
            </a:r>
            <a:endParaRPr lang="en-US" altLang="zh-CN" b="1" dirty="0" smtClean="0">
              <a:latin typeface="Times New Roman" pitchFamily="18" charset="0"/>
              <a:ea typeface="华文楷体" pitchFamily="2" charset="-122"/>
              <a:cs typeface="Times New Roman" pitchFamily="18" charset="0"/>
            </a:endParaRPr>
          </a:p>
          <a:p>
            <a:pPr marL="381000" indent="-381000">
              <a:lnSpc>
                <a:spcPts val="2600"/>
              </a:lnSpc>
              <a:spcBef>
                <a:spcPts val="24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目前，新开发大型风电机组的叶片通常超过</a:t>
            </a:r>
            <a:r>
              <a:rPr lang="en-US" altLang="zh-CN" b="1" dirty="0" smtClean="0">
                <a:latin typeface="Times New Roman" pitchFamily="18" charset="0"/>
                <a:ea typeface="华文楷体" pitchFamily="2" charset="-122"/>
                <a:cs typeface="Times New Roman" pitchFamily="18" charset="0"/>
              </a:rPr>
              <a:t>70</a:t>
            </a:r>
            <a:r>
              <a:rPr lang="zh-CN" altLang="en-US" b="1" dirty="0" smtClean="0">
                <a:latin typeface="Times New Roman" pitchFamily="18" charset="0"/>
                <a:ea typeface="华文楷体" pitchFamily="2" charset="-122"/>
                <a:cs typeface="Times New Roman" pitchFamily="18" charset="0"/>
              </a:rPr>
              <a:t>米， 如：</a:t>
            </a:r>
            <a:endParaRPr lang="zh-CN" altLang="en-US" b="1" dirty="0" smtClean="0">
              <a:solidFill>
                <a:srgbClr val="C00000"/>
              </a:solidFill>
              <a:latin typeface="Times New Roman" pitchFamily="18" charset="0"/>
              <a:ea typeface="华文楷体" pitchFamily="2" charset="-122"/>
              <a:cs typeface="Times New Roman" pitchFamily="18" charset="0"/>
            </a:endParaRPr>
          </a:p>
          <a:p>
            <a:pPr>
              <a:lnSpc>
                <a:spcPts val="2600"/>
              </a:lnSpc>
              <a:spcBef>
                <a:spcPts val="1200"/>
              </a:spcBef>
              <a:defRPr/>
            </a:pPr>
            <a:r>
              <a:rPr lang="zh-CN" altLang="en-US" b="1" dirty="0" smtClean="0">
                <a:latin typeface="Times New Roman" pitchFamily="18" charset="0"/>
                <a:ea typeface="华文楷体" pitchFamily="2" charset="-122"/>
                <a:cs typeface="Times New Roman" pitchFamily="18" charset="0"/>
              </a:rPr>
              <a:t> </a:t>
            </a:r>
            <a:r>
              <a:rPr lang="en-US" b="1" dirty="0" smtClean="0">
                <a:latin typeface="Times New Roman" pitchFamily="18" charset="0"/>
                <a:ea typeface="华文楷体" pitchFamily="2" charset="-122"/>
                <a:cs typeface="Times New Roman" pitchFamily="18" charset="0"/>
              </a:rPr>
              <a:t>LM</a:t>
            </a:r>
            <a:r>
              <a:rPr lang="zh-CN" altLang="en-US" b="1" dirty="0" smtClean="0">
                <a:latin typeface="Times New Roman" pitchFamily="18" charset="0"/>
                <a:ea typeface="华文楷体" pitchFamily="2" charset="-122"/>
                <a:cs typeface="Times New Roman" pitchFamily="18" charset="0"/>
              </a:rPr>
              <a:t>公司为阿尔斯通</a:t>
            </a:r>
            <a:r>
              <a:rPr lang="en-US" altLang="zh-CN" b="1" dirty="0" smtClean="0">
                <a:latin typeface="Times New Roman" pitchFamily="18" charset="0"/>
                <a:ea typeface="华文楷体" pitchFamily="2" charset="-122"/>
                <a:cs typeface="Times New Roman" pitchFamily="18" charset="0"/>
              </a:rPr>
              <a:t>6MW</a:t>
            </a:r>
            <a:r>
              <a:rPr lang="zh-CN" altLang="en-US" b="1" dirty="0" smtClean="0">
                <a:latin typeface="Times New Roman" pitchFamily="18" charset="0"/>
                <a:ea typeface="华文楷体" pitchFamily="2" charset="-122"/>
                <a:cs typeface="Times New Roman" pitchFamily="18" charset="0"/>
              </a:rPr>
              <a:t>风电机组研制的</a:t>
            </a:r>
            <a:r>
              <a:rPr lang="en-US" b="1" dirty="0" smtClean="0">
                <a:latin typeface="Times New Roman" pitchFamily="18" charset="0"/>
                <a:ea typeface="华文楷体" pitchFamily="2" charset="-122"/>
                <a:cs typeface="Times New Roman" pitchFamily="18" charset="0"/>
              </a:rPr>
              <a:t>73.5P</a:t>
            </a:r>
            <a:r>
              <a:rPr lang="zh-CN" altLang="en-US" b="1" dirty="0" smtClean="0">
                <a:latin typeface="Times New Roman" pitchFamily="18" charset="0"/>
                <a:ea typeface="华文楷体" pitchFamily="2" charset="-122"/>
                <a:cs typeface="Times New Roman" pitchFamily="18" charset="0"/>
              </a:rPr>
              <a:t>叶片，长度为</a:t>
            </a:r>
            <a:r>
              <a:rPr lang="en-US" altLang="zh-CN" b="1" dirty="0" smtClean="0">
                <a:latin typeface="Times New Roman" pitchFamily="18" charset="0"/>
                <a:ea typeface="华文楷体" pitchFamily="2" charset="-122"/>
                <a:cs typeface="Times New Roman" pitchFamily="18" charset="0"/>
              </a:rPr>
              <a:t>73.5m</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a:lnSpc>
                <a:spcPts val="2600"/>
              </a:lnSpc>
              <a:spcBef>
                <a:spcPts val="1200"/>
              </a:spcBef>
              <a:defRPr/>
            </a:pPr>
            <a:r>
              <a:rPr lang="zh-CN" altLang="en-US" b="1" dirty="0" smtClean="0">
                <a:latin typeface="Times New Roman" pitchFamily="18" charset="0"/>
                <a:ea typeface="华文楷体" pitchFamily="2" charset="-122"/>
                <a:cs typeface="Times New Roman" pitchFamily="18" charset="0"/>
              </a:rPr>
              <a:t>西门子的</a:t>
            </a:r>
            <a:r>
              <a:rPr lang="en-US" b="1" dirty="0" smtClean="0">
                <a:latin typeface="Times New Roman" pitchFamily="18" charset="0"/>
                <a:ea typeface="华文楷体" pitchFamily="2" charset="-122"/>
                <a:cs typeface="Times New Roman" pitchFamily="18" charset="0"/>
              </a:rPr>
              <a:t>SWT-6.0-154</a:t>
            </a:r>
            <a:r>
              <a:rPr lang="zh-CN" altLang="en-US" b="1" dirty="0" smtClean="0">
                <a:latin typeface="Times New Roman" pitchFamily="18" charset="0"/>
                <a:ea typeface="华文楷体" pitchFamily="2" charset="-122"/>
                <a:cs typeface="Times New Roman" pitchFamily="18" charset="0"/>
              </a:rPr>
              <a:t>风电机组，叶片</a:t>
            </a:r>
            <a:r>
              <a:rPr lang="en-US" b="1" dirty="0" smtClean="0">
                <a:latin typeface="Times New Roman" pitchFamily="18" charset="0"/>
                <a:ea typeface="华文楷体" pitchFamily="2" charset="-122"/>
                <a:cs typeface="Times New Roman" pitchFamily="18" charset="0"/>
              </a:rPr>
              <a:t>B75</a:t>
            </a:r>
            <a:r>
              <a:rPr lang="zh-CN" altLang="en-US" b="1" dirty="0" smtClean="0">
                <a:latin typeface="Times New Roman" pitchFamily="18" charset="0"/>
                <a:ea typeface="华文楷体" pitchFamily="2" charset="-122"/>
                <a:cs typeface="Times New Roman" pitchFamily="18" charset="0"/>
              </a:rPr>
              <a:t>的长度为</a:t>
            </a:r>
            <a:r>
              <a:rPr lang="en-US" b="1" dirty="0" smtClean="0">
                <a:latin typeface="Times New Roman" pitchFamily="18" charset="0"/>
                <a:ea typeface="华文楷体" pitchFamily="2" charset="-122"/>
                <a:cs typeface="Times New Roman" pitchFamily="18" charset="0"/>
              </a:rPr>
              <a:t>75</a:t>
            </a:r>
            <a:r>
              <a:rPr lang="zh-CN" altLang="en-US" b="1" dirty="0" smtClean="0">
                <a:latin typeface="Times New Roman" pitchFamily="18" charset="0"/>
                <a:ea typeface="华文楷体" pitchFamily="2" charset="-122"/>
                <a:cs typeface="Times New Roman" pitchFamily="18" charset="0"/>
              </a:rPr>
              <a:t>米；</a:t>
            </a:r>
            <a:endParaRPr lang="zh-CN" b="1" dirty="0" smtClean="0">
              <a:latin typeface="Times New Roman" pitchFamily="18" charset="0"/>
              <a:ea typeface="华文楷体" pitchFamily="2" charset="-122"/>
              <a:cs typeface="Times New Roman" pitchFamily="18" charset="0"/>
            </a:endParaRPr>
          </a:p>
          <a:p>
            <a:pPr>
              <a:lnSpc>
                <a:spcPts val="2600"/>
              </a:lnSpc>
              <a:spcBef>
                <a:spcPts val="1200"/>
              </a:spcBef>
              <a:defRPr/>
            </a:pPr>
            <a:r>
              <a:rPr lang="zh-CN" altLang="en-US" b="1" dirty="0" smtClean="0">
                <a:latin typeface="Times New Roman" pitchFamily="18" charset="0"/>
                <a:ea typeface="华文楷体" pitchFamily="2" charset="-122"/>
                <a:cs typeface="Times New Roman" pitchFamily="18" charset="0"/>
              </a:rPr>
              <a:t> 维斯塔斯的</a:t>
            </a:r>
            <a:r>
              <a:rPr lang="en-US" altLang="zh-CN" b="1" dirty="0" smtClean="0">
                <a:latin typeface="Times New Roman" pitchFamily="18" charset="0"/>
                <a:ea typeface="华文楷体" pitchFamily="2" charset="-122"/>
                <a:cs typeface="Times New Roman" pitchFamily="18" charset="0"/>
              </a:rPr>
              <a:t>V164 - 7.0MW </a:t>
            </a:r>
            <a:r>
              <a:rPr lang="zh-CN" altLang="en-US" b="1" dirty="0" smtClean="0">
                <a:latin typeface="Times New Roman" pitchFamily="18" charset="0"/>
                <a:ea typeface="华文楷体" pitchFamily="2" charset="-122"/>
                <a:cs typeface="Times New Roman" pitchFamily="18" charset="0"/>
              </a:rPr>
              <a:t>风电机组，叶片长度达到了</a:t>
            </a:r>
            <a:r>
              <a:rPr lang="en-US" altLang="zh-CN" b="1" dirty="0" smtClean="0">
                <a:latin typeface="Times New Roman" pitchFamily="18" charset="0"/>
                <a:ea typeface="华文楷体" pitchFamily="2" charset="-122"/>
                <a:cs typeface="Times New Roman" pitchFamily="18" charset="0"/>
              </a:rPr>
              <a:t>80m</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a:lnSpc>
                <a:spcPts val="26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为了使得这类大型复合材料叶片的各项技术指标满足设计要求，除了优良的气动设计外，叶片材料的应用技术需要不断的创新，如，增强材料和基体材料的创新。</a:t>
            </a:r>
            <a:endParaRPr lang="en-US" altLang="zh-CN" b="1" dirty="0" smtClean="0">
              <a:latin typeface="Times New Roman" pitchFamily="18" charset="0"/>
              <a:ea typeface="华文楷体" pitchFamily="2" charset="-122"/>
              <a:cs typeface="Times New Roman" pitchFamily="18" charset="0"/>
            </a:endParaRPr>
          </a:p>
          <a:p>
            <a:pPr>
              <a:defRPr/>
            </a:pPr>
            <a:endParaRPr lang="en-US" altLang="zh-CN" b="1" dirty="0" smtClean="0">
              <a:latin typeface="Times New Roman" pitchFamily="18" charset="0"/>
              <a:ea typeface="华文楷体" pitchFamily="2" charset="-122"/>
              <a:cs typeface="Times New Roman" pitchFamily="18" charset="0"/>
            </a:endParaRPr>
          </a:p>
          <a:p>
            <a:pPr>
              <a:buFont typeface="Arial" pitchFamily="34" charset="0"/>
              <a:buChar char="•"/>
              <a:defRPr/>
            </a:pP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endParaRPr lang="en-US" altLang="zh-CN" b="1" dirty="0" smtClean="0">
              <a:latin typeface="楷体_GB2312" pitchFamily="49" charset="-122"/>
              <a:ea typeface="楷体_GB2312" pitchFamily="49" charset="-122"/>
            </a:endParaRPr>
          </a:p>
          <a:p>
            <a:pPr marL="381000" indent="-381000">
              <a:lnSpc>
                <a:spcPct val="140000"/>
              </a:lnSpc>
              <a:spcBef>
                <a:spcPct val="30000"/>
              </a:spcBef>
              <a:buFont typeface="Wingdings" pitchFamily="2" charset="2"/>
              <a:buNone/>
              <a:defRPr/>
            </a:pPr>
            <a:r>
              <a:rPr lang="zh-CN" altLang="en-US" b="1" dirty="0" smtClean="0">
                <a:latin typeface="楷体_GB2312" pitchFamily="49" charset="-122"/>
                <a:ea typeface="楷体_GB2312" pitchFamily="49" charset="-122"/>
              </a:rPr>
              <a:t>   </a:t>
            </a:r>
            <a:endParaRPr lang="zh-CN" altLang="en-US" b="1" dirty="0" smtClean="0">
              <a:latin typeface="Times New Roman" pitchFamily="18" charset="0"/>
              <a:ea typeface="楷体_GB2312" pitchFamily="49" charset="-122"/>
            </a:endParaRPr>
          </a:p>
        </p:txBody>
      </p:sp>
      <p:sp>
        <p:nvSpPr>
          <p:cNvPr id="13315"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340E97E5-9794-4597-898F-BC77DD4280C6}" type="slidenum">
              <a:rPr lang="zh-CN" altLang="en-US" sz="1000"/>
              <a:pPr algn="r" eaLnBrk="0" hangingPunct="0"/>
              <a:t>26</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a:lnSpc>
                <a:spcPct val="125000"/>
              </a:lnSpc>
              <a:spcBef>
                <a:spcPts val="1200"/>
              </a:spcBef>
              <a:buNone/>
              <a:defRPr/>
            </a:pP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新材料的应用</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None/>
              <a:defRPr/>
            </a:pP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sz="1600"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碳纤维的应用技术</a:t>
            </a:r>
            <a:endParaRPr lang="en-US" altLang="zh-CN" b="1" dirty="0" smtClean="0">
              <a:solidFill>
                <a:srgbClr val="C00000"/>
              </a:solidFill>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zh-CN" b="1" dirty="0" smtClean="0">
                <a:latin typeface="Times New Roman" pitchFamily="18" charset="0"/>
                <a:ea typeface="华文楷体" pitchFamily="2" charset="-122"/>
                <a:cs typeface="Times New Roman" pitchFamily="18" charset="0"/>
              </a:rPr>
              <a:t>大型</a:t>
            </a:r>
            <a:r>
              <a:rPr lang="zh-CN" altLang="en-US" b="1" dirty="0" smtClean="0">
                <a:latin typeface="Times New Roman" pitchFamily="18" charset="0"/>
                <a:ea typeface="华文楷体" pitchFamily="2" charset="-122"/>
                <a:cs typeface="Times New Roman" pitchFamily="18" charset="0"/>
              </a:rPr>
              <a:t>复合材料</a:t>
            </a:r>
            <a:r>
              <a:rPr lang="zh-CN" b="1" dirty="0" smtClean="0">
                <a:latin typeface="Times New Roman" pitchFamily="18" charset="0"/>
                <a:ea typeface="华文楷体" pitchFamily="2" charset="-122"/>
                <a:cs typeface="Times New Roman" pitchFamily="18" charset="0"/>
              </a:rPr>
              <a:t>叶片结构的轻量化为碳纤维应用带来了机遇，碳纤维开始陆续在大型叶片的主承力部位应用，如承载主梁、后缘增强、根部等。</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目前，常用的碳纤维类型：</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小丝束碳纤维：日本东丽：</a:t>
            </a:r>
            <a:r>
              <a:rPr lang="en-US" altLang="zh-CN" b="1" dirty="0" smtClean="0">
                <a:latin typeface="Times New Roman" pitchFamily="18" charset="0"/>
                <a:ea typeface="华文楷体" pitchFamily="2" charset="-122"/>
                <a:cs typeface="Times New Roman" pitchFamily="18" charset="0"/>
              </a:rPr>
              <a:t>T620</a:t>
            </a:r>
            <a:r>
              <a:rPr lang="zh-CN" altLang="en-US" b="1" dirty="0" smtClean="0">
                <a:latin typeface="Times New Roman" pitchFamily="18" charset="0"/>
                <a:ea typeface="华文楷体" pitchFamily="2" charset="-122"/>
                <a:cs typeface="Times New Roman" pitchFamily="18" charset="0"/>
              </a:rPr>
              <a:t> 、</a:t>
            </a:r>
            <a:r>
              <a:rPr lang="en-US" altLang="zh-CN" b="1" dirty="0" smtClean="0">
                <a:latin typeface="Times New Roman" pitchFamily="18" charset="0"/>
                <a:ea typeface="华文楷体" pitchFamily="2" charset="-122"/>
                <a:cs typeface="Times New Roman" pitchFamily="18" charset="0"/>
              </a:rPr>
              <a:t>T700S</a:t>
            </a: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大丝束碳纤维：美国卓尔泰克：</a:t>
            </a:r>
            <a:r>
              <a:rPr lang="en-US" altLang="zh-CN" b="1" dirty="0" smtClean="0">
                <a:latin typeface="Times New Roman" pitchFamily="18" charset="0"/>
                <a:ea typeface="华文楷体" pitchFamily="2" charset="-122"/>
                <a:cs typeface="Times New Roman" pitchFamily="18" charset="0"/>
              </a:rPr>
              <a:t>P35</a:t>
            </a:r>
          </a:p>
          <a:p>
            <a:pPr>
              <a:lnSpc>
                <a:spcPct val="125000"/>
              </a:lnSpc>
              <a:spcBef>
                <a:spcPts val="1200"/>
              </a:spcBef>
              <a:buFont typeface="Wingdings" pitchFamily="2" charset="2"/>
              <a:buNone/>
              <a:defRPr/>
            </a:pPr>
            <a:r>
              <a:rPr lang="en-US" altLang="zh-CN" b="1" dirty="0" smtClean="0">
                <a:latin typeface="Times New Roman" pitchFamily="18" charset="0"/>
                <a:ea typeface="华文楷体" pitchFamily="2" charset="-122"/>
                <a:cs typeface="Times New Roman" pitchFamily="18" charset="0"/>
              </a:rPr>
              <a:t>                             T620</a:t>
            </a:r>
            <a:r>
              <a:rPr lang="zh-CN" altLang="en-US" b="1" dirty="0" smtClean="0">
                <a:latin typeface="Times New Roman" pitchFamily="18" charset="0"/>
                <a:ea typeface="华文楷体" pitchFamily="2" charset="-122"/>
                <a:cs typeface="Times New Roman" pitchFamily="18" charset="0"/>
              </a:rPr>
              <a:t>是东丽专门为风电叶片开发。</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endParaRPr lang="zh-CN"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14339"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8B4F5E78-1CFB-4011-8161-5A0910EBE53A}" type="slidenum">
              <a:rPr lang="zh-CN" altLang="en-US" sz="1000"/>
              <a:pPr algn="r" eaLnBrk="0" hangingPunct="0"/>
              <a:t>27</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285750" y="1214438"/>
            <a:ext cx="8001000" cy="4929187"/>
          </a:xfrm>
        </p:spPr>
        <p:txBody>
          <a:bodyPr/>
          <a:lstStyle/>
          <a:p>
            <a:pPr>
              <a:lnSpc>
                <a:spcPct val="125000"/>
              </a:lnSpc>
              <a:spcBef>
                <a:spcPts val="1200"/>
              </a:spcBef>
              <a:buNone/>
              <a:defRPr/>
            </a:pP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sz="1600"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碳纤维的应用技术</a:t>
            </a:r>
            <a:endParaRPr lang="en-US" altLang="zh-CN" b="1" dirty="0" smtClean="0">
              <a:solidFill>
                <a:srgbClr val="C00000"/>
              </a:solidFill>
              <a:latin typeface="Times New Roman" pitchFamily="18" charset="0"/>
              <a:ea typeface="华文楷体" pitchFamily="2" charset="-122"/>
              <a:cs typeface="Times New Roman" pitchFamily="18" charset="0"/>
            </a:endParaRPr>
          </a:p>
          <a:p>
            <a:pPr algn="ct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风电叶片常用的增强材料性能</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20483"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2F970941-29F6-4016-AF81-0FE14DCC4EB1}" type="slidenum">
              <a:rPr lang="zh-CN" altLang="en-US" sz="1000"/>
              <a:pPr algn="r" eaLnBrk="0" hangingPunct="0"/>
              <a:t>28</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graphicFrame>
        <p:nvGraphicFramePr>
          <p:cNvPr id="6" name="表格 5"/>
          <p:cNvGraphicFramePr>
            <a:graphicFrameLocks noGrp="1"/>
          </p:cNvGraphicFramePr>
          <p:nvPr/>
        </p:nvGraphicFramePr>
        <p:xfrm>
          <a:off x="714375" y="2286000"/>
          <a:ext cx="7643865" cy="3627120"/>
        </p:xfrm>
        <a:graphic>
          <a:graphicData uri="http://schemas.openxmlformats.org/drawingml/2006/table">
            <a:tbl>
              <a:tblPr firstRow="1" bandRow="1">
                <a:tableStyleId>{5C22544A-7EE6-4342-B048-85BDC9FD1C3A}</a:tableStyleId>
              </a:tblPr>
              <a:tblGrid>
                <a:gridCol w="2357452"/>
                <a:gridCol w="1143008"/>
                <a:gridCol w="1071570"/>
                <a:gridCol w="1000132"/>
                <a:gridCol w="1032731"/>
                <a:gridCol w="1038972"/>
              </a:tblGrid>
              <a:tr h="370840">
                <a:tc>
                  <a:txBody>
                    <a:bodyPr/>
                    <a:lstStyle/>
                    <a:p>
                      <a:endParaRPr lang="zh-CN" altLang="en-US" sz="1800" dirty="0">
                        <a:latin typeface="Times New Roman" pitchFamily="18" charset="0"/>
                        <a:ea typeface="华文楷体" pitchFamily="2" charset="-122"/>
                        <a:cs typeface="Times New Roman" pitchFamily="18" charset="0"/>
                      </a:endParaRPr>
                    </a:p>
                  </a:txBody>
                  <a:tcPr/>
                </a:tc>
                <a:tc>
                  <a:txBody>
                    <a:bodyPr/>
                    <a:lstStyle/>
                    <a:p>
                      <a:r>
                        <a:rPr lang="zh-CN" altLang="en-US" sz="1800" dirty="0" smtClean="0">
                          <a:latin typeface="Times New Roman" pitchFamily="18" charset="0"/>
                          <a:ea typeface="华文楷体" pitchFamily="2" charset="-122"/>
                          <a:cs typeface="Times New Roman" pitchFamily="18" charset="0"/>
                        </a:rPr>
                        <a:t>玻璃纤维</a:t>
                      </a:r>
                      <a:endParaRPr lang="zh-CN" altLang="en-US" sz="1800" dirty="0">
                        <a:latin typeface="Times New Roman" pitchFamily="18" charset="0"/>
                        <a:ea typeface="华文楷体" pitchFamily="2" charset="-122"/>
                        <a:cs typeface="Times New Roman" pitchFamily="18" charset="0"/>
                      </a:endParaRPr>
                    </a:p>
                  </a:txBody>
                  <a:tcPr/>
                </a:tc>
                <a:tc>
                  <a:txBody>
                    <a:bodyPr/>
                    <a:lstStyle/>
                    <a:p>
                      <a:endParaRPr lang="zh-CN" altLang="en-US" sz="1800" dirty="0">
                        <a:latin typeface="Times New Roman" pitchFamily="18" charset="0"/>
                        <a:ea typeface="华文楷体" pitchFamily="2" charset="-122"/>
                        <a:cs typeface="Times New Roman" pitchFamily="18" charset="0"/>
                      </a:endParaRPr>
                    </a:p>
                  </a:txBody>
                  <a:tcPr/>
                </a:tc>
                <a:tc>
                  <a:txBody>
                    <a:bodyPr/>
                    <a:lstStyle/>
                    <a:p>
                      <a:endParaRPr lang="zh-CN" altLang="en-US" sz="1800" dirty="0">
                        <a:latin typeface="Times New Roman" pitchFamily="18" charset="0"/>
                        <a:ea typeface="华文楷体" pitchFamily="2" charset="-122"/>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dirty="0" smtClean="0">
                          <a:latin typeface="Times New Roman" pitchFamily="18" charset="0"/>
                          <a:ea typeface="华文楷体" pitchFamily="2" charset="-122"/>
                          <a:cs typeface="Times New Roman" pitchFamily="18" charset="0"/>
                        </a:rPr>
                        <a:t>碳纤维</a:t>
                      </a:r>
                      <a:endParaRPr lang="zh-CN" altLang="en-US" sz="1800" dirty="0">
                        <a:latin typeface="Times New Roman" pitchFamily="18" charset="0"/>
                        <a:ea typeface="华文楷体" pitchFamily="2" charset="-122"/>
                        <a:cs typeface="Times New Roman" pitchFamily="18" charset="0"/>
                      </a:endParaRPr>
                    </a:p>
                  </a:txBody>
                  <a:tcPr/>
                </a:tc>
                <a:tc>
                  <a:txBody>
                    <a:bodyPr/>
                    <a:lstStyle/>
                    <a:p>
                      <a:endParaRPr lang="zh-CN" altLang="en-US" sz="1800" dirty="0">
                        <a:latin typeface="Times New Roman" pitchFamily="18" charset="0"/>
                        <a:ea typeface="华文楷体" pitchFamily="2" charset="-122"/>
                        <a:cs typeface="Times New Roman" pitchFamily="18" charset="0"/>
                      </a:endParaRPr>
                    </a:p>
                  </a:txBody>
                  <a:tcPr/>
                </a:tc>
              </a:tr>
              <a:tr h="370840">
                <a:tc>
                  <a:txBody>
                    <a:bodyPr/>
                    <a:lstStyle/>
                    <a:p>
                      <a:pPr algn="ctr"/>
                      <a:r>
                        <a:rPr lang="zh-CN" altLang="en-US" sz="1800" b="1" dirty="0" smtClean="0">
                          <a:latin typeface="Times New Roman" pitchFamily="18" charset="0"/>
                          <a:ea typeface="华文楷体" pitchFamily="2" charset="-122"/>
                          <a:cs typeface="Times New Roman" pitchFamily="18" charset="0"/>
                        </a:rPr>
                        <a:t>性能</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r>
                        <a:rPr lang="en-US" altLang="zh-CN" sz="1800" b="1" dirty="0" err="1" smtClean="0">
                          <a:latin typeface="Times New Roman" pitchFamily="18" charset="0"/>
                          <a:ea typeface="华文楷体" pitchFamily="2" charset="-122"/>
                          <a:cs typeface="Times New Roman" pitchFamily="18" charset="0"/>
                        </a:rPr>
                        <a:t>Advantex</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r>
                        <a:rPr lang="en-US" altLang="zh-CN" sz="1800" b="1" dirty="0" smtClean="0">
                          <a:latin typeface="Times New Roman" pitchFamily="18" charset="0"/>
                          <a:ea typeface="华文楷体" pitchFamily="2" charset="-122"/>
                          <a:cs typeface="Times New Roman" pitchFamily="18" charset="0"/>
                        </a:rPr>
                        <a:t>H-glass</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r>
                        <a:rPr lang="en-US" altLang="zh-CN" sz="1800" b="1" dirty="0" smtClean="0">
                          <a:latin typeface="Times New Roman" pitchFamily="18" charset="0"/>
                          <a:ea typeface="华文楷体" pitchFamily="2" charset="-122"/>
                          <a:cs typeface="Times New Roman" pitchFamily="18" charset="0"/>
                        </a:rPr>
                        <a:t>T620S</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r>
                        <a:rPr lang="en-US" altLang="zh-CN" sz="1800" b="1" dirty="0" smtClean="0">
                          <a:latin typeface="Times New Roman" pitchFamily="18" charset="0"/>
                          <a:ea typeface="华文楷体" pitchFamily="2" charset="-122"/>
                          <a:cs typeface="Times New Roman" pitchFamily="18" charset="0"/>
                        </a:rPr>
                        <a:t>T700S</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r>
                        <a:rPr lang="en-US" altLang="zh-CN" sz="1800" b="1" dirty="0" smtClean="0">
                          <a:latin typeface="Times New Roman" pitchFamily="18" charset="0"/>
                          <a:ea typeface="华文楷体" pitchFamily="2" charset="-122"/>
                          <a:cs typeface="Times New Roman" pitchFamily="18" charset="0"/>
                        </a:rPr>
                        <a:t>P35</a:t>
                      </a:r>
                      <a:endParaRPr lang="zh-CN" altLang="en-US" sz="1800" b="1" dirty="0">
                        <a:latin typeface="Times New Roman" pitchFamily="18" charset="0"/>
                        <a:ea typeface="华文楷体" pitchFamily="2" charset="-122"/>
                        <a:cs typeface="Times New Roman" pitchFamily="18" charset="0"/>
                      </a:endParaRPr>
                    </a:p>
                  </a:txBody>
                  <a:tcPr/>
                </a:tc>
              </a:tr>
              <a:tr h="370840">
                <a:tc>
                  <a:txBody>
                    <a:bodyPr/>
                    <a:lstStyle/>
                    <a:p>
                      <a:pPr>
                        <a:lnSpc>
                          <a:spcPct val="150000"/>
                        </a:lnSpc>
                      </a:pPr>
                      <a:r>
                        <a:rPr lang="zh-CN" altLang="en-US" sz="1800" b="1" dirty="0" smtClean="0">
                          <a:latin typeface="Times New Roman" pitchFamily="18" charset="0"/>
                          <a:ea typeface="华文楷体" pitchFamily="2" charset="-122"/>
                          <a:cs typeface="Times New Roman" pitchFamily="18" charset="0"/>
                        </a:rPr>
                        <a:t>拉伸强度      </a:t>
                      </a:r>
                      <a:r>
                        <a:rPr lang="en-US" altLang="zh-CN" sz="1800" b="1" dirty="0" err="1" smtClean="0">
                          <a:latin typeface="Times New Roman" pitchFamily="18" charset="0"/>
                          <a:ea typeface="华文楷体" pitchFamily="2" charset="-122"/>
                          <a:cs typeface="Times New Roman" pitchFamily="18" charset="0"/>
                        </a:rPr>
                        <a:t>MPa</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2206</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3060</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4400</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4900</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3800</a:t>
                      </a:r>
                      <a:endParaRPr lang="zh-CN" altLang="en-US" sz="1800" b="1" dirty="0">
                        <a:latin typeface="Times New Roman" pitchFamily="18" charset="0"/>
                        <a:ea typeface="华文楷体" pitchFamily="2" charset="-122"/>
                        <a:cs typeface="Times New Roman" pitchFamily="18" charset="0"/>
                      </a:endParaRPr>
                    </a:p>
                  </a:txBody>
                  <a:tcPr/>
                </a:tc>
              </a:tr>
              <a:tr h="370840">
                <a:tc>
                  <a:txBody>
                    <a:bodyPr/>
                    <a:lstStyle/>
                    <a:p>
                      <a:pPr>
                        <a:lnSpc>
                          <a:spcPct val="150000"/>
                        </a:lnSpc>
                      </a:pPr>
                      <a:r>
                        <a:rPr lang="zh-CN" altLang="en-US" sz="1800" b="1" dirty="0" smtClean="0">
                          <a:latin typeface="Times New Roman" pitchFamily="18" charset="0"/>
                          <a:ea typeface="华文楷体" pitchFamily="2" charset="-122"/>
                          <a:cs typeface="Times New Roman" pitchFamily="18" charset="0"/>
                        </a:rPr>
                        <a:t>拉伸模量      </a:t>
                      </a:r>
                      <a:r>
                        <a:rPr lang="en-US" altLang="zh-CN" sz="1800" b="1" dirty="0" err="1" smtClean="0">
                          <a:latin typeface="Times New Roman" pitchFamily="18" charset="0"/>
                          <a:ea typeface="华文楷体" pitchFamily="2" charset="-122"/>
                          <a:cs typeface="Times New Roman" pitchFamily="18" charset="0"/>
                        </a:rPr>
                        <a:t>GPa</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74</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86</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235</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230</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242</a:t>
                      </a:r>
                      <a:endParaRPr lang="zh-CN" altLang="en-US" sz="1800" b="1" dirty="0">
                        <a:latin typeface="Times New Roman" pitchFamily="18" charset="0"/>
                        <a:ea typeface="华文楷体" pitchFamily="2" charset="-122"/>
                        <a:cs typeface="Times New Roman" pitchFamily="18" charset="0"/>
                      </a:endParaRPr>
                    </a:p>
                  </a:txBody>
                  <a:tcPr/>
                </a:tc>
              </a:tr>
              <a:tr h="370840">
                <a:tc>
                  <a:txBody>
                    <a:bodyPr/>
                    <a:lstStyle/>
                    <a:p>
                      <a:pPr>
                        <a:lnSpc>
                          <a:spcPct val="150000"/>
                        </a:lnSpc>
                      </a:pPr>
                      <a:r>
                        <a:rPr lang="zh-CN" altLang="en-US" sz="1800" b="1" dirty="0" smtClean="0">
                          <a:latin typeface="Times New Roman" pitchFamily="18" charset="0"/>
                          <a:ea typeface="华文楷体" pitchFamily="2" charset="-122"/>
                          <a:cs typeface="Times New Roman" pitchFamily="18" charset="0"/>
                        </a:rPr>
                        <a:t>断裂伸长率   </a:t>
                      </a:r>
                      <a:r>
                        <a:rPr lang="en-US" altLang="zh-CN" sz="1800" b="1" dirty="0" smtClean="0">
                          <a:latin typeface="Times New Roman" pitchFamily="18" charset="0"/>
                          <a:ea typeface="华文楷体" pitchFamily="2" charset="-122"/>
                          <a:cs typeface="Times New Roman" pitchFamily="18" charset="0"/>
                        </a:rPr>
                        <a:t>%</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zh-CN" altLang="en-US" sz="1800" b="1" dirty="0" smtClean="0">
                          <a:latin typeface="Times New Roman" pitchFamily="18" charset="0"/>
                          <a:ea typeface="华文楷体" pitchFamily="2" charset="-122"/>
                          <a:cs typeface="Times New Roman" pitchFamily="18" charset="0"/>
                        </a:rPr>
                        <a:t>＞ </a:t>
                      </a:r>
                      <a:r>
                        <a:rPr lang="en-US" altLang="zh-CN" sz="1800" b="1" dirty="0" smtClean="0">
                          <a:latin typeface="Times New Roman" pitchFamily="18" charset="0"/>
                          <a:ea typeface="华文楷体" pitchFamily="2" charset="-122"/>
                          <a:cs typeface="Times New Roman" pitchFamily="18" charset="0"/>
                        </a:rPr>
                        <a:t>3%</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800" b="1" dirty="0" smtClean="0">
                          <a:latin typeface="Times New Roman" pitchFamily="18" charset="0"/>
                          <a:ea typeface="华文楷体" pitchFamily="2" charset="-122"/>
                          <a:cs typeface="Times New Roman" pitchFamily="18" charset="0"/>
                        </a:rPr>
                        <a:t>＞ </a:t>
                      </a:r>
                      <a:r>
                        <a:rPr lang="en-US" altLang="zh-CN" sz="1800" b="1" dirty="0" smtClean="0">
                          <a:latin typeface="Times New Roman" pitchFamily="18" charset="0"/>
                          <a:ea typeface="华文楷体" pitchFamily="2" charset="-122"/>
                          <a:cs typeface="Times New Roman" pitchFamily="18" charset="0"/>
                        </a:rPr>
                        <a:t>3%</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2.1</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1.5</a:t>
                      </a:r>
                      <a:endParaRPr lang="zh-CN" altLang="en-US" sz="1800" b="1" dirty="0">
                        <a:latin typeface="Times New Roman" pitchFamily="18" charset="0"/>
                        <a:ea typeface="华文楷体" pitchFamily="2" charset="-122"/>
                        <a:cs typeface="Times New Roman" pitchFamily="18" charset="0"/>
                      </a:endParaRPr>
                    </a:p>
                  </a:txBody>
                  <a:tcPr/>
                </a:tc>
              </a:tr>
              <a:tr h="370840">
                <a:tc>
                  <a:txBody>
                    <a:bodyPr/>
                    <a:lstStyle/>
                    <a:p>
                      <a:pPr>
                        <a:lnSpc>
                          <a:spcPct val="150000"/>
                        </a:lnSpc>
                      </a:pPr>
                      <a:r>
                        <a:rPr lang="zh-CN" altLang="en-US" sz="1800" b="1" dirty="0" smtClean="0">
                          <a:latin typeface="Times New Roman" pitchFamily="18" charset="0"/>
                          <a:ea typeface="华文楷体" pitchFamily="2" charset="-122"/>
                          <a:cs typeface="Times New Roman" pitchFamily="18" charset="0"/>
                        </a:rPr>
                        <a:t>密度            </a:t>
                      </a:r>
                      <a:r>
                        <a:rPr lang="en-US" altLang="zh-CN" sz="1800" b="1" dirty="0" smtClean="0">
                          <a:latin typeface="Times New Roman" pitchFamily="18" charset="0"/>
                          <a:ea typeface="华文楷体" pitchFamily="2" charset="-122"/>
                          <a:cs typeface="Times New Roman" pitchFamily="18" charset="0"/>
                        </a:rPr>
                        <a:t>g/cm</a:t>
                      </a:r>
                      <a:r>
                        <a:rPr lang="en-US" altLang="zh-CN" sz="1800" b="1" baseline="30000" dirty="0" smtClean="0">
                          <a:latin typeface="Times New Roman" pitchFamily="18" charset="0"/>
                          <a:ea typeface="华文楷体" pitchFamily="2" charset="-122"/>
                          <a:cs typeface="Times New Roman" pitchFamily="18" charset="0"/>
                        </a:rPr>
                        <a:t>3</a:t>
                      </a:r>
                      <a:r>
                        <a:rPr lang="zh-CN" altLang="en-US" sz="1800" b="1" dirty="0" smtClean="0">
                          <a:latin typeface="Times New Roman" pitchFamily="18" charset="0"/>
                          <a:ea typeface="华文楷体" pitchFamily="2" charset="-122"/>
                          <a:cs typeface="Times New Roman" pitchFamily="18" charset="0"/>
                        </a:rPr>
                        <a:t> </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2.62</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2.52</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1.77</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1.8</a:t>
                      </a:r>
                      <a:endParaRPr lang="zh-CN" altLang="en-US" sz="1800" b="1" dirty="0">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a:t>
                      </a:r>
                      <a:endParaRPr lang="zh-CN" altLang="en-US" sz="1800" b="1" dirty="0">
                        <a:latin typeface="Times New Roman" pitchFamily="18" charset="0"/>
                        <a:ea typeface="华文楷体" pitchFamily="2" charset="-122"/>
                        <a:cs typeface="Times New Roman" pitchFamily="18" charset="0"/>
                      </a:endParaRPr>
                    </a:p>
                  </a:txBody>
                  <a:tcPr/>
                </a:tc>
              </a:tr>
              <a:tr h="370840">
                <a:tc>
                  <a:txBody>
                    <a:bodyPr/>
                    <a:lstStyle/>
                    <a:p>
                      <a:pPr>
                        <a:lnSpc>
                          <a:spcPct val="150000"/>
                        </a:lnSpc>
                      </a:pPr>
                      <a:r>
                        <a:rPr lang="zh-CN" altLang="en-US" sz="1800" b="1" dirty="0" smtClean="0">
                          <a:solidFill>
                            <a:srgbClr val="760000"/>
                          </a:solidFill>
                          <a:latin typeface="Times New Roman" pitchFamily="18" charset="0"/>
                          <a:ea typeface="华文楷体" pitchFamily="2" charset="-122"/>
                          <a:cs typeface="Times New Roman" pitchFamily="18" charset="0"/>
                        </a:rPr>
                        <a:t>热膨胀系数</a:t>
                      </a:r>
                      <a:r>
                        <a:rPr lang="en-US" altLang="zh-CN" sz="1800" b="1" dirty="0" smtClean="0">
                          <a:solidFill>
                            <a:srgbClr val="760000"/>
                          </a:solidFill>
                          <a:latin typeface="Times New Roman" pitchFamily="18" charset="0"/>
                          <a:ea typeface="华文楷体" pitchFamily="2" charset="-122"/>
                          <a:cs typeface="Times New Roman" pitchFamily="18" charset="0"/>
                        </a:rPr>
                        <a:t>×10</a:t>
                      </a:r>
                      <a:r>
                        <a:rPr lang="en-US" altLang="zh-CN" sz="1800" b="1" baseline="30000" dirty="0" smtClean="0">
                          <a:solidFill>
                            <a:srgbClr val="760000"/>
                          </a:solidFill>
                          <a:latin typeface="Times New Roman" pitchFamily="18" charset="0"/>
                          <a:ea typeface="华文楷体" pitchFamily="2" charset="-122"/>
                          <a:cs typeface="Times New Roman" pitchFamily="18" charset="0"/>
                        </a:rPr>
                        <a:t>-6</a:t>
                      </a:r>
                      <a:r>
                        <a:rPr lang="en-US" altLang="zh-CN" sz="1800" b="1" dirty="0" smtClean="0">
                          <a:solidFill>
                            <a:srgbClr val="760000"/>
                          </a:solidFill>
                          <a:latin typeface="Times New Roman" pitchFamily="18" charset="0"/>
                          <a:ea typeface="华文楷体" pitchFamily="2" charset="-122"/>
                          <a:cs typeface="Times New Roman" pitchFamily="18" charset="0"/>
                        </a:rPr>
                        <a:t>/℃</a:t>
                      </a:r>
                      <a:endParaRPr lang="zh-CN" altLang="en-US" sz="1800" b="1" dirty="0">
                        <a:solidFill>
                          <a:srgbClr val="760000"/>
                        </a:solidFill>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solidFill>
                            <a:srgbClr val="760000"/>
                          </a:solidFill>
                          <a:latin typeface="Times New Roman" pitchFamily="18" charset="0"/>
                          <a:ea typeface="华文楷体" pitchFamily="2" charset="-122"/>
                          <a:cs typeface="Times New Roman" pitchFamily="18" charset="0"/>
                        </a:rPr>
                        <a:t>6</a:t>
                      </a:r>
                      <a:endParaRPr lang="zh-CN" altLang="en-US" sz="1800" b="1" dirty="0">
                        <a:solidFill>
                          <a:srgbClr val="760000"/>
                        </a:solidFill>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solidFill>
                            <a:srgbClr val="760000"/>
                          </a:solidFill>
                          <a:latin typeface="Times New Roman" pitchFamily="18" charset="0"/>
                          <a:ea typeface="华文楷体" pitchFamily="2" charset="-122"/>
                          <a:cs typeface="Times New Roman" pitchFamily="18" charset="0"/>
                        </a:rPr>
                        <a:t>4.1</a:t>
                      </a:r>
                      <a:endParaRPr lang="zh-CN" altLang="en-US" sz="1800" b="1" dirty="0">
                        <a:solidFill>
                          <a:srgbClr val="760000"/>
                        </a:solidFill>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solidFill>
                            <a:srgbClr val="760000"/>
                          </a:solidFill>
                          <a:latin typeface="Times New Roman" pitchFamily="18" charset="0"/>
                          <a:ea typeface="华文楷体" pitchFamily="2" charset="-122"/>
                          <a:cs typeface="Times New Roman" pitchFamily="18" charset="0"/>
                        </a:rPr>
                        <a:t>-------</a:t>
                      </a:r>
                      <a:endParaRPr lang="zh-CN" altLang="en-US" sz="1800" b="1" dirty="0">
                        <a:solidFill>
                          <a:srgbClr val="760000"/>
                        </a:solidFill>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zh-CN" altLang="en-US" sz="1800" b="1" dirty="0" smtClean="0">
                          <a:solidFill>
                            <a:srgbClr val="760000"/>
                          </a:solidFill>
                          <a:latin typeface="Times New Roman" pitchFamily="18" charset="0"/>
                          <a:ea typeface="华文楷体" pitchFamily="2" charset="-122"/>
                          <a:cs typeface="Times New Roman" pitchFamily="18" charset="0"/>
                        </a:rPr>
                        <a:t>－</a:t>
                      </a:r>
                      <a:r>
                        <a:rPr lang="en-US" altLang="zh-CN" sz="1800" b="1" dirty="0" smtClean="0">
                          <a:solidFill>
                            <a:srgbClr val="760000"/>
                          </a:solidFill>
                          <a:latin typeface="Times New Roman" pitchFamily="18" charset="0"/>
                          <a:ea typeface="华文楷体" pitchFamily="2" charset="-122"/>
                          <a:cs typeface="Times New Roman" pitchFamily="18" charset="0"/>
                        </a:rPr>
                        <a:t>0.38</a:t>
                      </a:r>
                      <a:endParaRPr lang="zh-CN" altLang="en-US" sz="1800" b="1" dirty="0">
                        <a:solidFill>
                          <a:srgbClr val="760000"/>
                        </a:solidFill>
                        <a:latin typeface="Times New Roman" pitchFamily="18" charset="0"/>
                        <a:ea typeface="华文楷体" pitchFamily="2" charset="-122"/>
                        <a:cs typeface="Times New Roman" pitchFamily="18" charset="0"/>
                      </a:endParaRPr>
                    </a:p>
                  </a:txBody>
                  <a:tcPr/>
                </a:tc>
                <a:tc>
                  <a:txBody>
                    <a:bodyPr/>
                    <a:lstStyle/>
                    <a:p>
                      <a:pPr algn="ctr">
                        <a:lnSpc>
                          <a:spcPct val="150000"/>
                        </a:lnSpc>
                      </a:pPr>
                      <a:r>
                        <a:rPr lang="en-US" altLang="zh-CN" sz="1800" b="1" dirty="0" smtClean="0">
                          <a:latin typeface="Times New Roman" pitchFamily="18" charset="0"/>
                          <a:ea typeface="华文楷体" pitchFamily="2" charset="-122"/>
                          <a:cs typeface="Times New Roman" pitchFamily="18" charset="0"/>
                        </a:rPr>
                        <a:t>------</a:t>
                      </a:r>
                      <a:endParaRPr lang="zh-CN" altLang="en-US" sz="1800" b="1" dirty="0">
                        <a:latin typeface="Times New Roman" pitchFamily="18" charset="0"/>
                        <a:ea typeface="华文楷体" pitchFamily="2" charset="-122"/>
                        <a:cs typeface="Times New Roman" pitchFamily="18" charset="0"/>
                      </a:endParaRPr>
                    </a:p>
                  </a:txBody>
                  <a:tcPr/>
                </a:tc>
              </a:tr>
              <a:tr h="370840">
                <a:tc>
                  <a:txBody>
                    <a:bodyPr/>
                    <a:lstStyle/>
                    <a:p>
                      <a:endParaRPr lang="zh-CN" altLang="en-US" sz="1800">
                        <a:latin typeface="Times New Roman" pitchFamily="18" charset="0"/>
                        <a:ea typeface="华文楷体" pitchFamily="2" charset="-122"/>
                        <a:cs typeface="Times New Roman" pitchFamily="18" charset="0"/>
                      </a:endParaRPr>
                    </a:p>
                  </a:txBody>
                  <a:tcPr/>
                </a:tc>
                <a:tc>
                  <a:txBody>
                    <a:bodyPr/>
                    <a:lstStyle/>
                    <a:p>
                      <a:endParaRPr lang="zh-CN" altLang="en-US" sz="1800">
                        <a:latin typeface="Times New Roman" pitchFamily="18" charset="0"/>
                        <a:ea typeface="华文楷体" pitchFamily="2" charset="-122"/>
                        <a:cs typeface="Times New Roman" pitchFamily="18" charset="0"/>
                      </a:endParaRPr>
                    </a:p>
                  </a:txBody>
                  <a:tcPr/>
                </a:tc>
                <a:tc>
                  <a:txBody>
                    <a:bodyPr/>
                    <a:lstStyle/>
                    <a:p>
                      <a:endParaRPr lang="zh-CN" altLang="en-US" sz="1800" dirty="0">
                        <a:latin typeface="Times New Roman" pitchFamily="18" charset="0"/>
                        <a:ea typeface="华文楷体" pitchFamily="2" charset="-122"/>
                        <a:cs typeface="Times New Roman" pitchFamily="18" charset="0"/>
                      </a:endParaRPr>
                    </a:p>
                  </a:txBody>
                  <a:tcPr/>
                </a:tc>
                <a:tc>
                  <a:txBody>
                    <a:bodyPr/>
                    <a:lstStyle/>
                    <a:p>
                      <a:endParaRPr lang="zh-CN" altLang="en-US" sz="1800">
                        <a:latin typeface="Times New Roman" pitchFamily="18" charset="0"/>
                        <a:ea typeface="华文楷体" pitchFamily="2" charset="-122"/>
                        <a:cs typeface="Times New Roman" pitchFamily="18" charset="0"/>
                      </a:endParaRPr>
                    </a:p>
                  </a:txBody>
                  <a:tcPr/>
                </a:tc>
                <a:tc>
                  <a:txBody>
                    <a:bodyPr/>
                    <a:lstStyle/>
                    <a:p>
                      <a:endParaRPr lang="zh-CN" altLang="en-US" sz="1800" dirty="0">
                        <a:latin typeface="Times New Roman" pitchFamily="18" charset="0"/>
                        <a:ea typeface="华文楷体" pitchFamily="2" charset="-122"/>
                        <a:cs typeface="Times New Roman" pitchFamily="18" charset="0"/>
                      </a:endParaRPr>
                    </a:p>
                  </a:txBody>
                  <a:tcPr/>
                </a:tc>
                <a:tc>
                  <a:txBody>
                    <a:bodyPr/>
                    <a:lstStyle/>
                    <a:p>
                      <a:endParaRPr lang="zh-CN" altLang="en-US" sz="1800" dirty="0">
                        <a:latin typeface="Times New Roman" pitchFamily="18" charset="0"/>
                        <a:ea typeface="华文楷体" pitchFamily="2" charset="-122"/>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a:lnSpc>
                <a:spcPct val="125000"/>
              </a:lnSpc>
              <a:spcBef>
                <a:spcPts val="1200"/>
              </a:spcBef>
              <a:buNone/>
              <a:defRPr/>
            </a:pPr>
            <a:r>
              <a:rPr lang="zh-CN" altLang="en-US" b="1" dirty="0" smtClean="0">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新材料的应用</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None/>
              <a:defRPr/>
            </a:pP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sz="1600"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碳纤维的应用技术问题：</a:t>
            </a:r>
            <a:endParaRPr lang="en-US" altLang="zh-CN" b="1" dirty="0" smtClean="0">
              <a:solidFill>
                <a:srgbClr val="C00000"/>
              </a:solidFill>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高刚度可以提升叶片的整体刚度，这是毋庸置疑的； 但是，作为混杂结构的大型叶片，需要注意以下情况：</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环境引起的热应力（单向）</a:t>
            </a:r>
            <a:r>
              <a:rPr lang="en-US" altLang="zh-CN" b="1" dirty="0" smtClean="0">
                <a:latin typeface="Times New Roman" pitchFamily="18" charset="0"/>
                <a:ea typeface="华文楷体" pitchFamily="2" charset="-122"/>
                <a:cs typeface="Times New Roman" pitchFamily="18" charset="0"/>
              </a:rPr>
              <a:t>/</a:t>
            </a:r>
            <a:r>
              <a:rPr lang="zh-CN" altLang="en-US" b="1" dirty="0" smtClean="0">
                <a:latin typeface="Times New Roman" pitchFamily="18" charset="0"/>
                <a:ea typeface="华文楷体" pitchFamily="2" charset="-122"/>
                <a:cs typeface="Times New Roman" pitchFamily="18" charset="0"/>
              </a:rPr>
              <a:t>残余应力（层合）；</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碳纤维良好的导电性带来的防雷系统的复杂性；</a:t>
            </a:r>
            <a:endParaRPr lang="en-US" altLang="zh-CN" b="1" dirty="0" smtClean="0">
              <a:latin typeface="Times New Roman" pitchFamily="18" charset="0"/>
              <a:ea typeface="华文楷体" pitchFamily="2" charset="-122"/>
              <a:cs typeface="Times New Roman" pitchFamily="18" charset="0"/>
            </a:endParaRPr>
          </a:p>
          <a:p>
            <a:pPr>
              <a:lnSpc>
                <a:spcPct val="125000"/>
              </a:lnSpc>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制造工艺的特殊性（纤维直径小</a:t>
            </a:r>
            <a:r>
              <a:rPr lang="en-US" altLang="zh-CN" b="1" dirty="0" smtClean="0">
                <a:latin typeface="Times New Roman" pitchFamily="18" charset="0"/>
                <a:ea typeface="华文楷体" pitchFamily="2" charset="-122"/>
                <a:cs typeface="Times New Roman" pitchFamily="18" charset="0"/>
              </a:rPr>
              <a:t>/</a:t>
            </a:r>
            <a:r>
              <a:rPr lang="zh-CN" altLang="en-US" b="1" dirty="0" smtClean="0">
                <a:latin typeface="Times New Roman" pitchFamily="18" charset="0"/>
                <a:ea typeface="华文楷体" pitchFamily="2" charset="-122"/>
                <a:cs typeface="Times New Roman" pitchFamily="18" charset="0"/>
              </a:rPr>
              <a:t>空隙小、流动困难）等。</a:t>
            </a: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2150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911198AE-C467-460E-BB03-5F487A4CA120}" type="slidenum">
              <a:rPr lang="zh-CN" altLang="en-US" sz="1000"/>
              <a:pPr algn="r" eaLnBrk="0" hangingPunct="0"/>
              <a:t>29</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2"/>
          <p:cNvSpPr>
            <a:spLocks noGrp="1"/>
          </p:cNvSpPr>
          <p:nvPr>
            <p:ph idx="4294967295"/>
          </p:nvPr>
        </p:nvSpPr>
        <p:spPr>
          <a:xfrm>
            <a:off x="571500" y="1143000"/>
            <a:ext cx="8001000" cy="5715000"/>
          </a:xfrm>
        </p:spPr>
        <p:txBody>
          <a:bodyPr/>
          <a:lstStyle/>
          <a:p>
            <a:pPr>
              <a:lnSpc>
                <a:spcPct val="125000"/>
              </a:lnSpc>
              <a:spcBef>
                <a:spcPts val="1200"/>
              </a:spcBef>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a:solidFill>
                  <a:srgbClr val="C00000"/>
                </a:solidFill>
                <a:latin typeface="Times New Roman" pitchFamily="18" charset="0"/>
                <a:ea typeface="华文楷体" pitchFamily="2" charset="-122"/>
                <a:cs typeface="Times New Roman" pitchFamily="18" charset="0"/>
              </a:rPr>
              <a:t>2.  </a:t>
            </a:r>
            <a:r>
              <a:rPr lang="zh-CN" altLang="en-US" b="1" dirty="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a:solidFill>
                  <a:srgbClr val="C00000"/>
                </a:solidFill>
                <a:latin typeface="Times New Roman" pitchFamily="18" charset="0"/>
                <a:ea typeface="华文楷体" pitchFamily="2" charset="-122"/>
                <a:cs typeface="Times New Roman" pitchFamily="18" charset="0"/>
              </a:rPr>
              <a:t>– </a:t>
            </a:r>
            <a:r>
              <a:rPr lang="zh-CN" altLang="en-US" b="1" dirty="0">
                <a:solidFill>
                  <a:srgbClr val="0070C0"/>
                </a:solidFill>
                <a:latin typeface="Times New Roman" pitchFamily="18" charset="0"/>
                <a:ea typeface="华文楷体" pitchFamily="2" charset="-122"/>
                <a:cs typeface="Times New Roman" pitchFamily="18" charset="0"/>
              </a:rPr>
              <a:t>新工艺</a:t>
            </a:r>
            <a:r>
              <a:rPr lang="zh-CN" altLang="en-US" b="1" dirty="0" smtClean="0">
                <a:solidFill>
                  <a:srgbClr val="0070C0"/>
                </a:solidFill>
                <a:latin typeface="Times New Roman" pitchFamily="18" charset="0"/>
                <a:ea typeface="华文楷体" pitchFamily="2" charset="-122"/>
                <a:cs typeface="Times New Roman" pitchFamily="18" charset="0"/>
              </a:rPr>
              <a:t>技术</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热应力</a:t>
            </a:r>
            <a:r>
              <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残余应力的影响</a:t>
            </a: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复合材料叶片的固化过程实际上就是线形的热固性树脂（环氧、不饱和聚酯、乙烯基酯等）交联为不溶不熔的体型结构过程。当有温差存在时，就会产生热应力。</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单向复合材料的热应力主要的参数（碳纤维更突出）：</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σ</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Q</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ε</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α</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Δ</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σ</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单层板主方向上的热应力</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3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Q</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刚度系数，与模量</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E</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、泊松比</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ν</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有关（</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CF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的</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Q</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大）</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3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ε</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热应变</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3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α</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热膨胀系数（</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CF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的</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α</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小，</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T700S</a:t>
            </a:r>
            <a:r>
              <a:rPr lang="el-GR" altLang="zh-CN" dirty="0" smtClean="0">
                <a:ea typeface="STKaiti" panose="02010600040101010101" pitchFamily="2" charset="-122"/>
                <a:cs typeface="Times New Roman" panose="02020603050405020304" pitchFamily="18" charset="0"/>
              </a:rPr>
              <a:t> α -0.38 ⋅10</a:t>
            </a:r>
            <a:r>
              <a:rPr lang="en-US" altLang="zh-CN" baseline="30000" dirty="0" smtClean="0">
                <a:ea typeface="STKaiti" panose="02010600040101010101" pitchFamily="2" charset="-122"/>
                <a:cs typeface="Times New Roman" panose="02020603050405020304" pitchFamily="18" charset="0"/>
              </a:rPr>
              <a:t>-6</a:t>
            </a:r>
            <a:r>
              <a:rPr lang="el-GR" altLang="zh-CN" dirty="0" smtClean="0">
                <a:ea typeface="STKaiti" panose="02010600040101010101" pitchFamily="2" charset="-122"/>
                <a:cs typeface="Times New Roman" panose="02020603050405020304" pitchFamily="18" charset="0"/>
              </a:rPr>
              <a:t>/°</a:t>
            </a:r>
            <a:r>
              <a:rPr lang="en-US" altLang="zh-CN" dirty="0" smtClean="0">
                <a:ea typeface="STKaiti" panose="02010600040101010101" pitchFamily="2" charset="-122"/>
                <a:cs typeface="Times New Roman" panose="02020603050405020304" pitchFamily="18" charset="0"/>
              </a:rPr>
              <a:t>C </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3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Δ</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温度差（如最高成型与最低使用温度</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80</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-30</a:t>
            </a:r>
            <a:r>
              <a:rPr lang="el-GR" altLang="zh-CN" dirty="0" smtClean="0">
                <a:ea typeface="STKaiti" panose="02010600040101010101" pitchFamily="2" charset="-122"/>
              </a:rPr>
              <a:t> /°</a:t>
            </a:r>
            <a:r>
              <a:rPr lang="en-US" altLang="zh-CN" dirty="0" smtClean="0">
                <a:ea typeface="宋体" panose="02010600030101010101" pitchFamily="2" charset="-122"/>
              </a:rPr>
              <a:t>C </a:t>
            </a:r>
            <a:r>
              <a:rPr lang="zh-CN" altLang="en-US" b="1" dirty="0" smtClean="0">
                <a:latin typeface="Times New Roman" panose="02020603050405020304" pitchFamily="18" charset="0"/>
                <a:ea typeface="STKaiti" panose="02010600040101010101" pitchFamily="2" charset="-122"/>
              </a:rPr>
              <a:t>）</a:t>
            </a:r>
            <a:endParaRPr lang="en-US" altLang="zh-CN" b="1" dirty="0" smtClean="0">
              <a:latin typeface="Times New Roman" panose="02020603050405020304" pitchFamily="18" charset="0"/>
              <a:ea typeface="STKaiti" panose="02010600040101010101" pitchFamily="2" charset="-122"/>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rPr>
              <a:t> </a:t>
            </a:r>
            <a:endParaRPr lang="en-US" altLang="zh-CN" b="1" dirty="0" smtClean="0">
              <a:latin typeface="Times New Roman" panose="02020603050405020304" pitchFamily="18" charset="0"/>
              <a:ea typeface="STKaiti" panose="02010600040101010101" pitchFamily="2" charset="-122"/>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rPr>
              <a:t> </a:t>
            </a:r>
            <a:endParaRPr lang="en-US" altLang="zh-CN" b="1" dirty="0" smtClean="0">
              <a:solidFill>
                <a:srgbClr val="C00000"/>
              </a:solidFill>
              <a:latin typeface="Times New Roman" panose="02020603050405020304" pitchFamily="18" charset="0"/>
              <a:ea typeface="STKaiti" panose="02010600040101010101" pitchFamily="2" charset="-122"/>
            </a:endParaRPr>
          </a:p>
        </p:txBody>
      </p:sp>
      <p:sp>
        <p:nvSpPr>
          <p:cNvPr id="33795" name="灯片编号占位符 3"/>
          <p:cNvSpPr txBox="1">
            <a:spLocks noGrp="1"/>
          </p:cNvSpPr>
          <p:nvPr/>
        </p:nvSpPr>
        <p:spPr bwMode="auto">
          <a:xfrm>
            <a:off x="8891588" y="6642100"/>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398CF90A-31E2-4EA1-841F-296EC228697D}" type="slidenum">
              <a:rPr lang="zh-CN" altLang="en-US" sz="1000"/>
              <a:pPr algn="r"/>
              <a:t>30</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a:t>
            </a:r>
            <a:r>
              <a:rPr lang="zh-CN" altLang="en-US" sz="2400" dirty="0">
                <a:solidFill>
                  <a:schemeClr val="bg1"/>
                </a:solidFill>
                <a:effectLst>
                  <a:outerShdw blurRad="38100" dist="38100" dir="2700000" algn="tl">
                    <a:srgbClr val="000000"/>
                  </a:outerShdw>
                </a:effectLst>
                <a:latin typeface="STKaiti" pitchFamily="2" charset="-122"/>
                <a:ea typeface="STKaiti" pitchFamily="2" charset="-122"/>
              </a:rPr>
              <a:t>、风电叶片大型化面临的挑战</a:t>
            </a: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extLst>
      <p:ext uri="{BB962C8B-B14F-4D97-AF65-F5344CB8AC3E}">
        <p14:creationId xmlns:p14="http://schemas.microsoft.com/office/powerpoint/2010/main" val="4522739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内容占位符 2"/>
          <p:cNvSpPr>
            <a:spLocks noGrp="1"/>
          </p:cNvSpPr>
          <p:nvPr>
            <p:ph idx="4294967295"/>
          </p:nvPr>
        </p:nvSpPr>
        <p:spPr>
          <a:xfrm>
            <a:off x="571500" y="1285875"/>
            <a:ext cx="8001000" cy="5072063"/>
          </a:xfrm>
        </p:spPr>
        <p:txBody>
          <a:bodyPr/>
          <a:lstStyle/>
          <a:p>
            <a:pPr>
              <a:lnSpc>
                <a:spcPct val="125000"/>
              </a:lnSpc>
              <a:spcBef>
                <a:spcPts val="1200"/>
              </a:spcBef>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a:solidFill>
                  <a:srgbClr val="C00000"/>
                </a:solidFill>
                <a:latin typeface="Times New Roman" pitchFamily="18" charset="0"/>
                <a:ea typeface="华文楷体" pitchFamily="2" charset="-122"/>
                <a:cs typeface="Times New Roman" pitchFamily="18" charset="0"/>
              </a:rPr>
              <a:t>2.  </a:t>
            </a:r>
            <a:r>
              <a:rPr lang="zh-CN" altLang="en-US" b="1" dirty="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a:solidFill>
                  <a:srgbClr val="C00000"/>
                </a:solidFill>
                <a:latin typeface="Times New Roman" pitchFamily="18" charset="0"/>
                <a:ea typeface="华文楷体" pitchFamily="2" charset="-122"/>
                <a:cs typeface="Times New Roman" pitchFamily="18" charset="0"/>
              </a:rPr>
              <a:t>– </a:t>
            </a:r>
            <a:r>
              <a:rPr lang="zh-CN" altLang="en-US" b="1" dirty="0">
                <a:solidFill>
                  <a:srgbClr val="0070C0"/>
                </a:solidFill>
                <a:latin typeface="Times New Roman" pitchFamily="18" charset="0"/>
                <a:ea typeface="华文楷体" pitchFamily="2" charset="-122"/>
                <a:cs typeface="Times New Roman" pitchFamily="18" charset="0"/>
              </a:rPr>
              <a:t>新工艺技术</a:t>
            </a:r>
            <a:r>
              <a:rPr lang="zh-CN" altLang="en-US" b="1" dirty="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热膨胀系数的影响</a:t>
            </a: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2400"/>
              </a:spcBef>
              <a:spcAft>
                <a:spcPts val="1200"/>
              </a:spcAft>
              <a:buFont typeface="Wingdings" panose="05000000000000000000" pitchFamily="2" charset="2"/>
              <a:buNone/>
            </a:pP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          </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可以通过以下公式预测单向复合材料的热膨胀系数：</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α</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E</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V</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α</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m</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E</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m</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V</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m</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ts val="1100"/>
              </a:lnSpc>
              <a:spcBef>
                <a:spcPct val="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l-GR" altLang="zh-CN" b="1" dirty="0" smtClean="0">
                <a:latin typeface="Times New Roman" panose="02020603050405020304" pitchFamily="18" charset="0"/>
                <a:ea typeface="STKaiti" panose="02010600040101010101" pitchFamily="2" charset="-122"/>
                <a:cs typeface="Times New Roman" panose="02020603050405020304" pitchFamily="18" charset="0"/>
              </a:rPr>
              <a:t>α</a:t>
            </a:r>
            <a:r>
              <a:rPr lang="en-US" altLang="zh-CN" b="1" baseline="-25000" dirty="0" smtClean="0">
                <a:latin typeface="Times New Roman" panose="02020603050405020304" pitchFamily="18" charset="0"/>
                <a:ea typeface="STKaiti" panose="02010600040101010101" pitchFamily="2" charset="-122"/>
                <a:cs typeface="Times New Roman" panose="02020603050405020304" pitchFamily="18" charset="0"/>
              </a:rPr>
              <a:t>L</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p>
          <a:p>
            <a:pPr>
              <a:spcBef>
                <a:spcPct val="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E</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V</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f</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E</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m</a:t>
            </a: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err="1" smtClean="0">
                <a:latin typeface="Times New Roman" panose="02020603050405020304" pitchFamily="18" charset="0"/>
                <a:ea typeface="STKaiti" panose="02010600040101010101" pitchFamily="2" charset="-122"/>
                <a:cs typeface="Times New Roman" panose="02020603050405020304" pitchFamily="18" charset="0"/>
              </a:rPr>
              <a:t>V</a:t>
            </a:r>
            <a:r>
              <a:rPr lang="en-US" altLang="zh-CN" b="1" baseline="-25000" dirty="0" err="1" smtClean="0">
                <a:latin typeface="Times New Roman" panose="02020603050405020304" pitchFamily="18" charset="0"/>
                <a:ea typeface="STKaiti" panose="02010600040101010101" pitchFamily="2" charset="-122"/>
                <a:cs typeface="Times New Roman" panose="02020603050405020304" pitchFamily="18" charset="0"/>
              </a:rPr>
              <a:t>m</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在树脂基复合材料中，树脂基体的热膨胀系数比增强材料要高于一个数量级以上，更容易发生热变性，因此，复合材料的横向热变性高于纵向变形。这种特性在应用碳纤维时应特别注意。</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复合材料叶片是一个层合结构，当叶片从固化温度降至环境温度时，层合结构就会产生残余应力。这种残余应力将影响叶片的强度。</a:t>
            </a: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p:txBody>
      </p:sp>
      <p:sp>
        <p:nvSpPr>
          <p:cNvPr id="34819" name="灯片编号占位符 3"/>
          <p:cNvSpPr txBox="1">
            <a:spLocks noGrp="1"/>
          </p:cNvSpPr>
          <p:nvPr/>
        </p:nvSpPr>
        <p:spPr bwMode="auto">
          <a:xfrm>
            <a:off x="8891588" y="6642100"/>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54383FF2-BCE4-4ADD-B73D-F2484BA80B1E}" type="slidenum">
              <a:rPr lang="zh-CN" altLang="en-US" sz="1000"/>
              <a:pPr algn="r"/>
              <a:t>31</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a:t>
            </a:r>
            <a:r>
              <a:rPr lang="zh-CN" altLang="en-US" sz="2400" dirty="0">
                <a:solidFill>
                  <a:schemeClr val="bg1"/>
                </a:solidFill>
                <a:effectLst>
                  <a:outerShdw blurRad="38100" dist="38100" dir="2700000" algn="tl">
                    <a:srgbClr val="000000"/>
                  </a:outerShdw>
                </a:effectLst>
                <a:latin typeface="STKaiti" pitchFamily="2" charset="-122"/>
                <a:ea typeface="STKaiti" pitchFamily="2" charset="-122"/>
              </a:rPr>
              <a:t>、风电叶片大型化面临的挑战</a:t>
            </a: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extLst>
      <p:ext uri="{BB962C8B-B14F-4D97-AF65-F5344CB8AC3E}">
        <p14:creationId xmlns:p14="http://schemas.microsoft.com/office/powerpoint/2010/main" val="2461185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zh-CN" altLang="en-US" b="1" dirty="0" smtClean="0">
                <a:latin typeface="Times New Roman" pitchFamily="18" charset="0"/>
                <a:ea typeface="STKaiti"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新材料的应用</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适合树脂真空导入成型的树脂体系</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目前，风电叶片常用的树脂系统主要由：环氧树脂体系</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不饱和聚酯树脂体系</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我国商业化的风电叶片主要以适合真空导入的低粘度环氧体系作为基体材料。但是，随着叶片尺寸和厚度的增加，对环氧树脂体系也提出新的要求：</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树脂体系固化过程的放热量应该更低；  </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树脂体系在工艺过程中应保持良好的流动性，尤其碳纤维叶片。</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40000"/>
              </a:lnSpc>
              <a:spcBef>
                <a:spcPct val="30000"/>
              </a:spcBef>
              <a:buFont typeface="Wingdings" pitchFamily="2" charset="2"/>
              <a:buNone/>
            </a:pPr>
            <a:r>
              <a:rPr lang="zh-CN" altLang="en-US" b="1" dirty="0" smtClean="0">
                <a:solidFill>
                  <a:srgbClr val="C00000"/>
                </a:solidFill>
                <a:latin typeface="Times New Roman" pitchFamily="18" charset="0"/>
                <a:ea typeface="STKaiti" pitchFamily="2" charset="-122"/>
                <a:cs typeface="Times New Roman" pitchFamily="18" charset="0"/>
              </a:rPr>
              <a:t>  </a:t>
            </a: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1638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C1CC8AA5-55C5-4DB0-BBFC-235E7BD63C72}" type="slidenum">
              <a:rPr lang="zh-CN" altLang="en-US" sz="1000"/>
              <a:pPr algn="r" eaLnBrk="0" hangingPunct="0"/>
              <a:t>32</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extLst>
      <p:ext uri="{BB962C8B-B14F-4D97-AF65-F5344CB8AC3E}">
        <p14:creationId xmlns:p14="http://schemas.microsoft.com/office/powerpoint/2010/main" val="30478199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zh-CN" altLang="en-US" b="1" dirty="0" smtClean="0">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新材料的应用</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None/>
            </a:pPr>
            <a:r>
              <a:rPr lang="en-US" altLang="zh-CN" b="1" dirty="0" smtClean="0">
                <a:solidFill>
                  <a:srgbClr val="C00000"/>
                </a:solidFill>
                <a:latin typeface="Times New Roman" pitchFamily="18" charset="0"/>
                <a:ea typeface="STKaiti"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sz="1600"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适合大型叶片的树脂体系 </a:t>
            </a: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放热低</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比如，叶片成型时的温度记录表明，叶片固化时：</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承载主梁表面温度为</a:t>
            </a:r>
            <a:r>
              <a:rPr lang="en-US" altLang="zh-CN" b="1" dirty="0" smtClean="0">
                <a:latin typeface="Times New Roman" pitchFamily="18" charset="0"/>
                <a:ea typeface="STKaiti" pitchFamily="2" charset="-122"/>
                <a:cs typeface="Times New Roman" pitchFamily="18" charset="0"/>
              </a:rPr>
              <a:t>70</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75℃</a:t>
            </a:r>
            <a:r>
              <a:rPr lang="zh-CN" altLang="en-US" b="1" dirty="0" smtClean="0">
                <a:latin typeface="Times New Roman" pitchFamily="18" charset="0"/>
                <a:ea typeface="STKaiti" pitchFamily="2" charset="-122"/>
                <a:cs typeface="Times New Roman" pitchFamily="18" charset="0"/>
              </a:rPr>
              <a:t>；</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叶片根部的表面温度可达</a:t>
            </a:r>
            <a:r>
              <a:rPr lang="en-US" altLang="zh-CN" b="1" dirty="0" smtClean="0">
                <a:latin typeface="Times New Roman" pitchFamily="18" charset="0"/>
                <a:ea typeface="STKaiti" pitchFamily="2" charset="-122"/>
                <a:cs typeface="Times New Roman" pitchFamily="18" charset="0"/>
              </a:rPr>
              <a:t>75~85 ℃</a:t>
            </a:r>
            <a:r>
              <a:rPr lang="zh-CN" altLang="en-US" b="1" dirty="0" smtClean="0">
                <a:latin typeface="Times New Roman" pitchFamily="18" charset="0"/>
                <a:ea typeface="STKaiti" pitchFamily="2" charset="-122"/>
                <a:cs typeface="Times New Roman" pitchFamily="18" charset="0"/>
              </a:rPr>
              <a:t>；</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叶片内部的温度会更高（甚至超过</a:t>
            </a:r>
            <a:r>
              <a:rPr lang="en-US" altLang="zh-CN" b="1" dirty="0" smtClean="0">
                <a:latin typeface="Times New Roman" pitchFamily="18" charset="0"/>
                <a:ea typeface="STKaiti" pitchFamily="2" charset="-122"/>
                <a:cs typeface="Times New Roman" pitchFamily="18" charset="0"/>
              </a:rPr>
              <a:t>100 ℃ </a:t>
            </a:r>
            <a:r>
              <a:rPr lang="zh-CN" altLang="en-US" b="1" dirty="0" smtClean="0">
                <a:latin typeface="Times New Roman" pitchFamily="18" charset="0"/>
                <a:ea typeface="STKaiti" pitchFamily="2" charset="-122"/>
                <a:cs typeface="Times New Roman" pitchFamily="18" charset="0"/>
              </a:rPr>
              <a:t>）。</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solidFill>
                  <a:srgbClr val="C00000"/>
                </a:solidFill>
                <a:latin typeface="Times New Roman" pitchFamily="18" charset="0"/>
                <a:ea typeface="STKaiti" pitchFamily="2" charset="-122"/>
                <a:cs typeface="Times New Roman" pitchFamily="18" charset="0"/>
              </a:rPr>
              <a:t>             为此，专业的树脂制造商为大型叶片开发出了低放热的环氧树脂体系。</a:t>
            </a: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24579"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E5BB0578-55E3-416D-BBFF-14D799AFF641}" type="slidenum">
              <a:rPr lang="zh-CN" altLang="en-US" sz="1000"/>
              <a:pPr algn="r" eaLnBrk="0" hangingPunct="0"/>
              <a:t>33</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三、大型复合材料叶片的材料应用技术</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zh-CN" altLang="en-US" b="1" dirty="0" smtClean="0">
                <a:latin typeface="Times New Roman" pitchFamily="18" charset="0"/>
                <a:ea typeface="STKaiti"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sz="1600"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低放热的树脂体系</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25603"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1BF39D21-2BB0-43F7-B252-3D8AD20518D9}" type="slidenum">
              <a:rPr lang="zh-CN" altLang="en-US" sz="1000"/>
              <a:pPr algn="r" eaLnBrk="0" hangingPunct="0"/>
              <a:t>34</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三、大型复合材料叶片的材料应用技术</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25605" name="Picture 7" descr="C:\Users\zhangxm\Desktop\新建文件夹\Technical Review_Momentive_页面_14.jpg"/>
          <p:cNvPicPr>
            <a:picLocks noChangeAspect="1" noChangeArrowheads="1"/>
          </p:cNvPicPr>
          <p:nvPr/>
        </p:nvPicPr>
        <p:blipFill>
          <a:blip r:embed="rId3"/>
          <a:srcRect l="8014" t="22029" r="7990" b="17101"/>
          <a:stretch>
            <a:fillRect/>
          </a:stretch>
        </p:blipFill>
        <p:spPr bwMode="auto">
          <a:xfrm>
            <a:off x="571500" y="1714500"/>
            <a:ext cx="7604125" cy="4257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en-US" altLang="zh-CN" b="1" dirty="0" smtClean="0">
                <a:solidFill>
                  <a:srgbClr val="C00000"/>
                </a:solidFill>
                <a:latin typeface="Times New Roman" pitchFamily="18" charset="0"/>
                <a:ea typeface="华文楷体" pitchFamily="2" charset="-122"/>
                <a:cs typeface="Times New Roman" pitchFamily="18" charset="0"/>
              </a:rPr>
              <a:t>   </a:t>
            </a:r>
          </a:p>
          <a:p>
            <a:pPr>
              <a:lnSpc>
                <a:spcPct val="125000"/>
              </a:lnSpc>
              <a:spcBef>
                <a:spcPts val="1200"/>
              </a:spcBef>
              <a:buNone/>
            </a:pPr>
            <a:r>
              <a:rPr lang="en-US" altLang="zh-CN" b="1" dirty="0" smtClean="0">
                <a:solidFill>
                  <a:srgbClr val="C00000"/>
                </a:solidFill>
                <a:latin typeface="Times New Roman" pitchFamily="18" charset="0"/>
                <a:ea typeface="华文楷体" pitchFamily="2" charset="-122"/>
                <a:cs typeface="Times New Roman" pitchFamily="18" charset="0"/>
              </a:rPr>
              <a:t>   ◆ </a:t>
            </a: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适合树脂真空导入成型 的树脂体系 </a:t>
            </a:r>
            <a:r>
              <a:rPr lang="en-US" altLang="zh-CN" b="1" dirty="0" smtClean="0">
                <a:solidFill>
                  <a:srgbClr val="C00000"/>
                </a:solidFill>
                <a:latin typeface="Times New Roman" pitchFamily="18" charset="0"/>
                <a:ea typeface="STKaiti" pitchFamily="2" charset="-122"/>
                <a:cs typeface="Times New Roman" pitchFamily="18" charset="0"/>
              </a:rPr>
              <a:t>–</a:t>
            </a:r>
            <a:r>
              <a:rPr lang="zh-CN" altLang="en-US" b="1" dirty="0" smtClean="0">
                <a:solidFill>
                  <a:srgbClr val="C00000"/>
                </a:solidFill>
                <a:latin typeface="Times New Roman" pitchFamily="18" charset="0"/>
                <a:ea typeface="STKaiti" pitchFamily="2" charset="-122"/>
                <a:cs typeface="Times New Roman" pitchFamily="18" charset="0"/>
              </a:rPr>
              <a:t>流动性好</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None/>
            </a:pP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latin typeface="Times New Roman" pitchFamily="18" charset="0"/>
                <a:ea typeface="STKaiti" pitchFamily="2" charset="-122"/>
                <a:cs typeface="Times New Roman" pitchFamily="18" charset="0"/>
              </a:rPr>
              <a:t>大型复合材料叶片不仅要求树脂体系在交联反应过程中应具有较低的放热，还需要具备良好的流动性，尤其是树脂体系在成型过程中，其粘度随时间变化缓慢，以适应大型叶片长时间灌注的工艺需求。这一点在进行碳纤维叶片制作时尤为突出。</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一般地，叶片用玻璃纤维的直径多为</a:t>
            </a:r>
            <a:r>
              <a:rPr lang="en-US" altLang="zh-CN" b="1" dirty="0" smtClean="0">
                <a:latin typeface="Times New Roman" pitchFamily="18" charset="0"/>
                <a:ea typeface="STKaiti" pitchFamily="2" charset="-122"/>
                <a:cs typeface="Times New Roman" pitchFamily="18" charset="0"/>
              </a:rPr>
              <a:t>17</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21</a:t>
            </a:r>
            <a:r>
              <a:rPr lang="zh-CN" altLang="en-US" b="1" dirty="0" smtClean="0">
                <a:latin typeface="Times New Roman" pitchFamily="18" charset="0"/>
                <a:ea typeface="STKaiti" pitchFamily="2" charset="-122"/>
                <a:cs typeface="Times New Roman" pitchFamily="18" charset="0"/>
              </a:rPr>
              <a:t> </a:t>
            </a:r>
            <a:r>
              <a:rPr lang="el-GR" altLang="zh-CN" b="1" dirty="0" smtClean="0">
                <a:latin typeface="Times New Roman" pitchFamily="18" charset="0"/>
                <a:ea typeface="STKaiti" pitchFamily="2" charset="-122"/>
                <a:cs typeface="Times New Roman" pitchFamily="18" charset="0"/>
              </a:rPr>
              <a:t>μ</a:t>
            </a:r>
            <a:r>
              <a:rPr lang="en-US" altLang="zh-CN" b="1" dirty="0" smtClean="0">
                <a:latin typeface="Times New Roman" pitchFamily="18" charset="0"/>
                <a:ea typeface="STKaiti" pitchFamily="2" charset="-122"/>
                <a:cs typeface="Times New Roman" pitchFamily="18" charset="0"/>
              </a:rPr>
              <a:t>m</a:t>
            </a:r>
            <a:r>
              <a:rPr lang="zh-CN" altLang="en-US" b="1" dirty="0" smtClean="0">
                <a:latin typeface="Times New Roman" pitchFamily="18" charset="0"/>
                <a:ea typeface="STKaiti" pitchFamily="2" charset="-122"/>
                <a:cs typeface="Times New Roman" pitchFamily="18" charset="0"/>
              </a:rPr>
              <a:t>，纤维之间存在的孔隙较大，有利于树脂的流动；而叶片所用碳纤维直径仅为</a:t>
            </a:r>
            <a:r>
              <a:rPr lang="en-US" altLang="zh-CN" b="1" dirty="0" smtClean="0">
                <a:latin typeface="Times New Roman" pitchFamily="18" charset="0"/>
                <a:ea typeface="STKaiti" pitchFamily="2" charset="-122"/>
                <a:cs typeface="Times New Roman" pitchFamily="18" charset="0"/>
              </a:rPr>
              <a:t>7</a:t>
            </a:r>
            <a:r>
              <a:rPr lang="zh-CN" altLang="en-US" b="1" dirty="0" smtClean="0">
                <a:latin typeface="Times New Roman" pitchFamily="18" charset="0"/>
                <a:ea typeface="STKaiti" pitchFamily="2" charset="-122"/>
                <a:cs typeface="Times New Roman" pitchFamily="18" charset="0"/>
              </a:rPr>
              <a:t> </a:t>
            </a:r>
            <a:r>
              <a:rPr lang="el-GR" altLang="zh-CN" b="1" dirty="0" smtClean="0">
                <a:latin typeface="Times New Roman" pitchFamily="18" charset="0"/>
                <a:ea typeface="STKaiti" pitchFamily="2" charset="-122"/>
                <a:cs typeface="Times New Roman" pitchFamily="18" charset="0"/>
              </a:rPr>
              <a:t>μ</a:t>
            </a:r>
            <a:r>
              <a:rPr lang="en-US" altLang="zh-CN" b="1" dirty="0" smtClean="0">
                <a:latin typeface="Times New Roman" pitchFamily="18" charset="0"/>
                <a:ea typeface="STKaiti" pitchFamily="2" charset="-122"/>
                <a:cs typeface="Times New Roman" pitchFamily="18" charset="0"/>
              </a:rPr>
              <a:t>m</a:t>
            </a:r>
            <a:r>
              <a:rPr lang="zh-CN" altLang="en-US" b="1" dirty="0" smtClean="0">
                <a:latin typeface="Times New Roman" pitchFamily="18" charset="0"/>
                <a:ea typeface="STKaiti" pitchFamily="2" charset="-122"/>
                <a:cs typeface="Times New Roman" pitchFamily="18" charset="0"/>
              </a:rPr>
              <a:t>，纤维之间的孔隙较小，树脂的流动阻力比较大，流动困难。</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新型的环氧树脂可以很好地改善其流动性能，并针对碳纤维叶片开发出专用树脂体系。</a:t>
            </a:r>
            <a:endParaRPr lang="en-US" altLang="zh-CN" b="1" dirty="0" smtClean="0">
              <a:latin typeface="Times New Roman" pitchFamily="18" charset="0"/>
              <a:ea typeface="STKaiti" pitchFamily="2" charset="-122"/>
              <a:cs typeface="Times New Roman" pitchFamily="18" charset="0"/>
            </a:endParaRPr>
          </a:p>
        </p:txBody>
      </p:sp>
      <p:sp>
        <p:nvSpPr>
          <p:cNvPr id="27651"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582BA61C-6B1B-48FB-A326-AA4FA69A7E94}" type="slidenum">
              <a:rPr lang="zh-CN" altLang="en-US" sz="1000"/>
              <a:pPr algn="r" eaLnBrk="0" hangingPunct="0"/>
              <a:t>35</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p:cNvSpPr>
          <p:nvPr>
            <p:ph idx="4294967295"/>
          </p:nvPr>
        </p:nvSpPr>
        <p:spPr>
          <a:xfrm>
            <a:off x="571500" y="1143000"/>
            <a:ext cx="8001000" cy="5715000"/>
          </a:xfrm>
        </p:spPr>
        <p:txBody>
          <a:bodyPr/>
          <a:lstStyle/>
          <a:p>
            <a:pPr>
              <a:lnSpc>
                <a:spcPct val="125000"/>
              </a:lnSpc>
              <a:spcBef>
                <a:spcPts val="1200"/>
              </a:spcBef>
              <a:buNone/>
            </a:pPr>
            <a:r>
              <a:rPr lang="zh-CN" altLang="en-US" b="1" dirty="0" smtClean="0">
                <a:latin typeface="Times New Roman" pitchFamily="18" charset="0"/>
                <a:ea typeface="STKaiti"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 </a:t>
            </a: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适合树脂真空导入成型 的树脂体系 </a:t>
            </a:r>
            <a:r>
              <a:rPr lang="en-US" altLang="zh-CN" b="1" dirty="0" smtClean="0">
                <a:solidFill>
                  <a:srgbClr val="C00000"/>
                </a:solidFill>
                <a:latin typeface="Times New Roman" pitchFamily="18" charset="0"/>
                <a:ea typeface="STKaiti" pitchFamily="2" charset="-122"/>
                <a:cs typeface="Times New Roman" pitchFamily="18" charset="0"/>
              </a:rPr>
              <a:t>–</a:t>
            </a:r>
            <a:r>
              <a:rPr lang="zh-CN" altLang="en-US" b="1" dirty="0" smtClean="0">
                <a:solidFill>
                  <a:srgbClr val="C00000"/>
                </a:solidFill>
                <a:latin typeface="Times New Roman" pitchFamily="18" charset="0"/>
                <a:ea typeface="STKaiti" pitchFamily="2" charset="-122"/>
                <a:cs typeface="Times New Roman" pitchFamily="18" charset="0"/>
              </a:rPr>
              <a:t>流动性好</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复合材料叶片在真空导入工艺的理论基础就是液体通过多孔介质流动的达西定律：</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a:t>
            </a: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26627"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96AABABB-C791-4AC1-B3EE-EE56BD6B183D}" type="slidenum">
              <a:rPr lang="zh-CN" altLang="en-US" sz="1000"/>
              <a:pPr algn="r" eaLnBrk="0" hangingPunct="0"/>
              <a:t>36</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三、大型复合材料叶片的材料应用技术</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6" name="Picture 6"/>
          <p:cNvPicPr>
            <a:picLocks noChangeAspect="1" noChangeArrowheads="1"/>
          </p:cNvPicPr>
          <p:nvPr/>
        </p:nvPicPr>
        <p:blipFill>
          <a:blip r:embed="rId3"/>
          <a:srcRect l="4797" r="10909" b="5964"/>
          <a:stretch>
            <a:fillRect/>
          </a:stretch>
        </p:blipFill>
        <p:spPr bwMode="auto">
          <a:xfrm>
            <a:off x="1285875" y="2643188"/>
            <a:ext cx="6589713" cy="3536950"/>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en-US" altLang="zh-CN" b="1" dirty="0" smtClean="0">
                <a:solidFill>
                  <a:srgbClr val="C00000"/>
                </a:solidFill>
                <a:latin typeface="Times New Roman" pitchFamily="18" charset="0"/>
                <a:ea typeface="STKaiti"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适合树脂真空导入成型 的树脂体系 </a:t>
            </a:r>
            <a:r>
              <a:rPr lang="en-US" altLang="zh-CN" b="1" dirty="0" smtClean="0">
                <a:solidFill>
                  <a:srgbClr val="C00000"/>
                </a:solidFill>
                <a:latin typeface="Times New Roman" pitchFamily="18" charset="0"/>
                <a:ea typeface="STKaiti" pitchFamily="2" charset="-122"/>
                <a:cs typeface="Times New Roman" pitchFamily="18" charset="0"/>
              </a:rPr>
              <a:t>–</a:t>
            </a:r>
            <a:r>
              <a:rPr lang="zh-CN" altLang="en-US" b="1" dirty="0" smtClean="0">
                <a:solidFill>
                  <a:srgbClr val="C00000"/>
                </a:solidFill>
                <a:latin typeface="Times New Roman" pitchFamily="18" charset="0"/>
                <a:ea typeface="STKaiti" pitchFamily="2" charset="-122"/>
                <a:cs typeface="Times New Roman" pitchFamily="18" charset="0"/>
              </a:rPr>
              <a:t>流动性好</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28675"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001B44D8-B0EA-453C-9F40-207DFA4F1719}" type="slidenum">
              <a:rPr lang="zh-CN" altLang="en-US" sz="1000"/>
              <a:pPr algn="r" eaLnBrk="0" hangingPunct="0"/>
              <a:t>37</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28677" name="Picture 2" descr="C:\Users\zhangxm\Desktop\新建文件夹\Technical Review_Momentive_页面_16.jpg"/>
          <p:cNvPicPr>
            <a:picLocks noChangeAspect="1" noChangeArrowheads="1"/>
          </p:cNvPicPr>
          <p:nvPr/>
        </p:nvPicPr>
        <p:blipFill>
          <a:blip r:embed="rId3"/>
          <a:srcRect l="6322" t="21739" r="9682" b="21071"/>
          <a:stretch>
            <a:fillRect/>
          </a:stretch>
        </p:blipFill>
        <p:spPr bwMode="auto">
          <a:xfrm>
            <a:off x="928688" y="1857375"/>
            <a:ext cx="7604125" cy="40005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zh-CN" altLang="en-US" b="1" dirty="0" smtClean="0">
                <a:latin typeface="Times New Roman" pitchFamily="18" charset="0"/>
                <a:ea typeface="STKaiti"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适合表面保护材料</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随着风电叶片的旋转直径的增加，叶片尖部的线速度成倍增加：</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1.5MW-77m</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18rpm</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V</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260</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km / h</a:t>
            </a:r>
            <a:r>
              <a:rPr lang="zh-CN" altLang="en-US" b="1" dirty="0" smtClean="0">
                <a:latin typeface="Times New Roman" pitchFamily="18" charset="0"/>
                <a:ea typeface="STKaiti" pitchFamily="2" charset="-122"/>
                <a:cs typeface="Times New Roman" pitchFamily="18" charset="0"/>
              </a:rPr>
              <a:t> （动车）</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en-US" altLang="zh-CN" b="1" dirty="0" smtClean="0">
                <a:latin typeface="Times New Roman" pitchFamily="18" charset="0"/>
                <a:ea typeface="STKaiti" pitchFamily="2" charset="-122"/>
                <a:cs typeface="Times New Roman" pitchFamily="18" charset="0"/>
              </a:rPr>
              <a:t>                      5.0MW-126m</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12rpm</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V</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284</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km / h</a:t>
            </a:r>
          </a:p>
          <a:p>
            <a:pPr>
              <a:lnSpc>
                <a:spcPct val="125000"/>
              </a:lnSpc>
              <a:spcBef>
                <a:spcPts val="1200"/>
              </a:spcBef>
              <a:buFont typeface="Wingdings" pitchFamily="2" charset="2"/>
              <a:buNone/>
            </a:pPr>
            <a:r>
              <a:rPr lang="en-US" altLang="zh-CN" b="1" dirty="0" smtClean="0">
                <a:latin typeface="Times New Roman" pitchFamily="18" charset="0"/>
                <a:ea typeface="STKaiti" pitchFamily="2" charset="-122"/>
                <a:cs typeface="Times New Roman" pitchFamily="18" charset="0"/>
              </a:rPr>
              <a:t> </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7.0MW-164m</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10.5rpm</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V</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325</a:t>
            </a:r>
            <a:r>
              <a:rPr lang="zh-CN" altLang="en-US" b="1" dirty="0" smtClean="0">
                <a:latin typeface="Times New Roman" pitchFamily="18" charset="0"/>
                <a:ea typeface="STKaiti" pitchFamily="2" charset="-122"/>
                <a:cs typeface="Times New Roman" pitchFamily="18" charset="0"/>
              </a:rPr>
              <a:t>  </a:t>
            </a:r>
            <a:r>
              <a:rPr lang="en-US" altLang="zh-CN" b="1" dirty="0" smtClean="0">
                <a:latin typeface="Times New Roman" pitchFamily="18" charset="0"/>
                <a:ea typeface="STKaiti" pitchFamily="2" charset="-122"/>
                <a:cs typeface="Times New Roman" pitchFamily="18" charset="0"/>
              </a:rPr>
              <a:t>km / h</a:t>
            </a:r>
            <a:r>
              <a:rPr lang="zh-CN" altLang="en-US" b="1" dirty="0" smtClean="0">
                <a:latin typeface="Times New Roman" pitchFamily="18" charset="0"/>
                <a:ea typeface="STKaiti" pitchFamily="2" charset="-122"/>
                <a:cs typeface="Times New Roman" pitchFamily="18" charset="0"/>
              </a:rPr>
              <a:t>   （高铁）</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此时，应该考虑叶片：</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现用的表面涂层的材料系统是否合适？</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现用的涂层厚度是否能满足要求？</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  </a:t>
            </a: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29699"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B3FE75DC-6C36-4F80-AD53-D4B8089835D2}" type="slidenum">
              <a:rPr lang="zh-CN" altLang="en-US" sz="1000"/>
              <a:pPr algn="r" eaLnBrk="0" hangingPunct="0"/>
              <a:t>38</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内容占位符 2"/>
          <p:cNvSpPr>
            <a:spLocks noGrp="1"/>
          </p:cNvSpPr>
          <p:nvPr>
            <p:ph idx="4294967295"/>
          </p:nvPr>
        </p:nvSpPr>
        <p:spPr>
          <a:xfrm>
            <a:off x="571500" y="1143000"/>
            <a:ext cx="8001000" cy="4929188"/>
          </a:xfrm>
        </p:spPr>
        <p:txBody>
          <a:bodyPr/>
          <a:lstStyle/>
          <a:p>
            <a:pPr>
              <a:lnSpc>
                <a:spcPct val="125000"/>
              </a:lnSpc>
              <a:spcBef>
                <a:spcPts val="1200"/>
              </a:spcBef>
              <a:buNone/>
            </a:pPr>
            <a:r>
              <a:rPr lang="zh-CN" altLang="en-US" b="1" dirty="0" smtClean="0">
                <a:latin typeface="Times New Roman" pitchFamily="18" charset="0"/>
                <a:ea typeface="STKaiti" pitchFamily="2" charset="-122"/>
                <a:cs typeface="Times New Roman" pitchFamily="18" charset="0"/>
              </a:rPr>
              <a:t>     </a:t>
            </a: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新材料的应用</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en-US" altLang="zh-CN" b="1" dirty="0" smtClean="0">
                <a:solidFill>
                  <a:srgbClr val="C00000"/>
                </a:solidFill>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适合表面保护材料</a:t>
            </a:r>
            <a:endParaRPr lang="en-US" altLang="zh-CN" b="1" dirty="0" smtClean="0">
              <a:solidFill>
                <a:srgbClr val="C00000"/>
              </a:solidFill>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适合海上风电的叶片表面保护材料及评价标准</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en-US" altLang="zh-CN" b="1" dirty="0" smtClean="0">
                <a:latin typeface="Times New Roman" pitchFamily="18" charset="0"/>
                <a:ea typeface="STKaiti" pitchFamily="2" charset="-122"/>
                <a:cs typeface="Times New Roman" pitchFamily="18" charset="0"/>
              </a:rPr>
              <a:t>             </a:t>
            </a:r>
            <a:r>
              <a:rPr lang="zh-CN" altLang="en-US" b="1" dirty="0" smtClean="0">
                <a:latin typeface="Times New Roman" pitchFamily="18" charset="0"/>
                <a:ea typeface="STKaiti" pitchFamily="2" charset="-122"/>
                <a:cs typeface="Times New Roman" pitchFamily="18" charset="0"/>
              </a:rPr>
              <a:t>随着风电叶片的旋转直径的增加，叶片尖部的线速度成倍增加，应该考虑叶片：</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现用的表面涂层的材料系统是否合适？</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现用的涂层厚度是否能满足要求？</a:t>
            </a:r>
            <a:endParaRPr lang="en-US" altLang="zh-CN" b="1" dirty="0" smtClean="0">
              <a:latin typeface="Times New Roman" pitchFamily="18" charset="0"/>
              <a:ea typeface="STKaiti" pitchFamily="2" charset="-122"/>
              <a:cs typeface="Times New Roman" pitchFamily="18" charset="0"/>
            </a:endParaRPr>
          </a:p>
          <a:p>
            <a:pPr>
              <a:lnSpc>
                <a:spcPct val="125000"/>
              </a:lnSpc>
              <a:spcBef>
                <a:spcPts val="1200"/>
              </a:spcBef>
              <a:buFont typeface="Wingdings" pitchFamily="2" charset="2"/>
              <a:buNone/>
            </a:pPr>
            <a:r>
              <a:rPr lang="zh-CN" altLang="en-US" b="1" dirty="0" smtClean="0">
                <a:latin typeface="Times New Roman" pitchFamily="18" charset="0"/>
                <a:ea typeface="STKaiti" pitchFamily="2" charset="-122"/>
                <a:cs typeface="Times New Roman" pitchFamily="18" charset="0"/>
              </a:rPr>
              <a:t>             </a:t>
            </a:r>
            <a:r>
              <a:rPr lang="zh-CN" altLang="en-US" b="1" dirty="0" smtClean="0">
                <a:solidFill>
                  <a:srgbClr val="C00000"/>
                </a:solidFill>
                <a:latin typeface="Times New Roman" pitchFamily="18" charset="0"/>
                <a:ea typeface="STKaiti" pitchFamily="2" charset="-122"/>
                <a:cs typeface="Times New Roman" pitchFamily="18" charset="0"/>
              </a:rPr>
              <a:t>  </a:t>
            </a:r>
            <a:endParaRPr lang="en-US" altLang="zh-CN" b="1" dirty="0" smtClean="0">
              <a:solidFill>
                <a:srgbClr val="C00000"/>
              </a:solidFill>
              <a:latin typeface="Times New Roman" pitchFamily="18" charset="0"/>
              <a:ea typeface="STKaiti" pitchFamily="2" charset="-122"/>
              <a:cs typeface="Times New Roman" pitchFamily="18" charset="0"/>
            </a:endParaRPr>
          </a:p>
        </p:txBody>
      </p:sp>
      <p:sp>
        <p:nvSpPr>
          <p:cNvPr id="17411"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E2956933-E1C2-4382-93B1-01DC4F3FA4AF}" type="slidenum">
              <a:rPr lang="zh-CN" altLang="en-US" sz="1000"/>
              <a:pPr algn="r" eaLnBrk="0" hangingPunct="0"/>
              <a:t>39</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t/>
            </a:r>
            <a:br>
              <a:rPr lang="en-US" altLang="zh-CN" sz="2400" dirty="0" smtClean="0">
                <a:solidFill>
                  <a:schemeClr val="bg1"/>
                </a:solidFill>
                <a:effectLst>
                  <a:outerShdw blurRad="38100" dist="38100" dir="2700000" algn="tl">
                    <a:srgbClr val="000000"/>
                  </a:outerShdw>
                </a:effectLst>
                <a:latin typeface="STKaiti" pitchFamily="2" charset="-122"/>
                <a:ea typeface="STKaiti" pitchFamily="2"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None/>
              <a:defRPr/>
            </a:pP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新工艺技术</a:t>
            </a: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复合材料风电叶片制造技术现状  </a:t>
            </a:r>
            <a:endParaRPr lang="en-US" altLang="zh-CN" b="1" dirty="0" smtClean="0">
              <a:solidFill>
                <a:srgbClr val="C00000"/>
              </a:solidFill>
              <a:latin typeface="Times New Roman" pitchFamily="18" charset="0"/>
              <a:ea typeface="华文楷体" pitchFamily="2" charset="-122"/>
              <a:cs typeface="Times New Roman" pitchFamily="18" charset="0"/>
            </a:endParaRPr>
          </a:p>
          <a:p>
            <a:pPr>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成型工艺</a:t>
            </a:r>
            <a:r>
              <a:rPr lang="zh-CN" altLang="en-US" b="1" dirty="0" smtClean="0">
                <a:latin typeface="Times New Roman" pitchFamily="18" charset="0"/>
                <a:ea typeface="华文楷体" pitchFamily="2" charset="-122"/>
                <a:cs typeface="Times New Roman" pitchFamily="18" charset="0"/>
              </a:rPr>
              <a:t>：预浸料铺放</a:t>
            </a:r>
            <a:r>
              <a:rPr lang="en-US" altLang="zh-CN" b="1" dirty="0" smtClean="0">
                <a:latin typeface="Times New Roman" pitchFamily="18" charset="0"/>
                <a:ea typeface="华文楷体" pitchFamily="2" charset="-122"/>
                <a:cs typeface="Times New Roman" pitchFamily="18" charset="0"/>
              </a:rPr>
              <a:t>/</a:t>
            </a:r>
            <a:r>
              <a:rPr lang="zh-CN" altLang="en-US" b="1" dirty="0" smtClean="0">
                <a:latin typeface="Times New Roman" pitchFamily="18" charset="0"/>
                <a:ea typeface="华文楷体" pitchFamily="2" charset="-122"/>
                <a:cs typeface="Times New Roman" pitchFamily="18" charset="0"/>
              </a:rPr>
              <a:t>真空袋压成型（</a:t>
            </a:r>
            <a:r>
              <a:rPr lang="en-US" altLang="zh-CN" b="1" dirty="0" err="1" smtClean="0">
                <a:latin typeface="Times New Roman" pitchFamily="18" charset="0"/>
                <a:ea typeface="华文楷体" pitchFamily="2" charset="-122"/>
                <a:cs typeface="Times New Roman" pitchFamily="18" charset="0"/>
              </a:rPr>
              <a:t>Vestas</a:t>
            </a:r>
            <a:r>
              <a:rPr lang="zh-CN" altLang="en-US" b="1" dirty="0" smtClean="0">
                <a:latin typeface="Times New Roman" pitchFamily="18" charset="0"/>
                <a:ea typeface="华文楷体" pitchFamily="2" charset="-122"/>
                <a:cs typeface="Times New Roman" pitchFamily="18" charset="0"/>
              </a:rPr>
              <a:t>、</a:t>
            </a:r>
            <a:r>
              <a:rPr lang="en-US" altLang="zh-CN" b="1" dirty="0" err="1" smtClean="0">
                <a:latin typeface="Times New Roman" pitchFamily="18" charset="0"/>
                <a:ea typeface="华文楷体" pitchFamily="2" charset="-122"/>
                <a:cs typeface="Times New Roman" pitchFamily="18" charset="0"/>
              </a:rPr>
              <a:t>Gamesa</a:t>
            </a:r>
            <a:r>
              <a:rPr lang="zh-CN" altLang="en-US" b="1" dirty="0" smtClean="0">
                <a:latin typeface="Times New Roman" pitchFamily="18" charset="0"/>
                <a:ea typeface="华文楷体" pitchFamily="2" charset="-122"/>
                <a:cs typeface="Times New Roman" pitchFamily="18" charset="0"/>
              </a:rPr>
              <a:t>）</a:t>
            </a:r>
            <a:endParaRPr lang="en-US" altLang="zh-CN" b="1" dirty="0" smtClean="0">
              <a:latin typeface="Times New Roman" pitchFamily="18" charset="0"/>
              <a:ea typeface="华文楷体" pitchFamily="2" charset="-122"/>
              <a:cs typeface="Times New Roman" pitchFamily="18" charset="0"/>
            </a:endParaRPr>
          </a:p>
          <a:p>
            <a:pPr>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树脂真空导入</a:t>
            </a:r>
            <a:r>
              <a:rPr lang="en-US" altLang="zh-CN" b="1" dirty="0" smtClean="0">
                <a:solidFill>
                  <a:srgbClr val="C00000"/>
                </a:solidFill>
                <a:latin typeface="Times New Roman" pitchFamily="18" charset="0"/>
                <a:ea typeface="华文楷体" pitchFamily="2" charset="-122"/>
                <a:cs typeface="Times New Roman" pitchFamily="18" charset="0"/>
              </a:rPr>
              <a:t>/</a:t>
            </a:r>
            <a:r>
              <a:rPr lang="zh-CN" altLang="en-US" b="1" dirty="0" smtClean="0">
                <a:solidFill>
                  <a:srgbClr val="C00000"/>
                </a:solidFill>
                <a:latin typeface="Times New Roman" pitchFamily="18" charset="0"/>
                <a:ea typeface="华文楷体" pitchFamily="2" charset="-122"/>
                <a:cs typeface="Times New Roman" pitchFamily="18" charset="0"/>
              </a:rPr>
              <a:t>真空袋压成型</a:t>
            </a:r>
            <a:r>
              <a:rPr lang="zh-CN" altLang="en-US" b="1" dirty="0" smtClean="0">
                <a:latin typeface="Times New Roman" pitchFamily="18" charset="0"/>
                <a:ea typeface="华文楷体" pitchFamily="2" charset="-122"/>
                <a:cs typeface="Times New Roman" pitchFamily="18" charset="0"/>
              </a:rPr>
              <a:t>（大多数叶片制造商）</a:t>
            </a:r>
            <a:endParaRPr lang="en-US" altLang="zh-CN" b="1" dirty="0" smtClean="0">
              <a:latin typeface="Times New Roman" pitchFamily="18" charset="0"/>
              <a:ea typeface="华文楷体" pitchFamily="2" charset="-122"/>
              <a:cs typeface="Times New Roman" pitchFamily="18" charset="0"/>
            </a:endParaRPr>
          </a:p>
          <a:p>
            <a:pPr>
              <a:spcBef>
                <a:spcPts val="24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成型方式</a:t>
            </a:r>
            <a:r>
              <a:rPr lang="zh-CN" altLang="en-US" b="1" dirty="0" smtClean="0">
                <a:latin typeface="Times New Roman" pitchFamily="18" charset="0"/>
                <a:ea typeface="华文楷体" pitchFamily="2" charset="-122"/>
                <a:cs typeface="Times New Roman" pitchFamily="18" charset="0"/>
              </a:rPr>
              <a:t>：分步制作</a:t>
            </a:r>
            <a:r>
              <a:rPr lang="en-US" altLang="zh-CN" b="1" dirty="0" smtClean="0">
                <a:latin typeface="Times New Roman" pitchFamily="18" charset="0"/>
                <a:ea typeface="华文楷体" pitchFamily="2" charset="-122"/>
                <a:cs typeface="Times New Roman" pitchFamily="18" charset="0"/>
              </a:rPr>
              <a:t>/</a:t>
            </a:r>
            <a:r>
              <a:rPr lang="zh-CN" altLang="en-US" b="1" dirty="0" smtClean="0">
                <a:latin typeface="Times New Roman" pitchFamily="18" charset="0"/>
                <a:ea typeface="华文楷体" pitchFamily="2" charset="-122"/>
                <a:cs typeface="Times New Roman" pitchFamily="18" charset="0"/>
              </a:rPr>
              <a:t>胶粘成型（大多数叶片制造商）</a:t>
            </a:r>
            <a:endParaRPr lang="en-US" altLang="zh-CN" b="1" dirty="0" smtClean="0">
              <a:latin typeface="Times New Roman" pitchFamily="18" charset="0"/>
              <a:ea typeface="华文楷体" pitchFamily="2" charset="-122"/>
              <a:cs typeface="Times New Roman" pitchFamily="18" charset="0"/>
            </a:endParaRPr>
          </a:p>
          <a:p>
            <a:pPr>
              <a:spcBef>
                <a:spcPts val="12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整体成型（西门子）</a:t>
            </a:r>
            <a:endParaRPr lang="en-US" altLang="zh-CN" b="1" dirty="0" smtClean="0">
              <a:latin typeface="Times New Roman" pitchFamily="18" charset="0"/>
              <a:ea typeface="华文楷体" pitchFamily="2" charset="-122"/>
              <a:cs typeface="Times New Roman" pitchFamily="18" charset="0"/>
            </a:endParaRPr>
          </a:p>
          <a:p>
            <a:pPr>
              <a:buFont typeface="Wingdings" pitchFamily="2" charset="2"/>
              <a:buNone/>
              <a:defRPr/>
            </a:pP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endParaRPr lang="en-US" altLang="zh-CN"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19459"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B8E0EF76-BDAF-4B1A-A553-00D41C731854}" type="slidenum">
              <a:rPr lang="zh-CN" altLang="en-US" sz="1000"/>
              <a:pPr algn="r" eaLnBrk="0" hangingPunct="0"/>
              <a:t>40</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p:cNvSpPr>
          <p:nvPr>
            <p:ph idx="4294967295"/>
          </p:nvPr>
        </p:nvSpPr>
        <p:spPr>
          <a:xfrm>
            <a:off x="571500" y="1143000"/>
            <a:ext cx="8001000" cy="4929188"/>
          </a:xfrm>
        </p:spPr>
        <p:txBody>
          <a:bodyPr/>
          <a:lstStyle/>
          <a:p>
            <a:pPr marL="381000" indent="-381000">
              <a:lnSpc>
                <a:spcPct val="140000"/>
              </a:lnSpc>
              <a:spcBef>
                <a:spcPct val="30000"/>
              </a:spcBef>
              <a:buNone/>
              <a:defRPr/>
            </a:pP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2.  </a:t>
            </a:r>
            <a:r>
              <a:rPr lang="zh-CN" altLang="en-US" b="1" dirty="0" smtClean="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0070C0"/>
                </a:solidFill>
                <a:latin typeface="Times New Roman" pitchFamily="18" charset="0"/>
                <a:ea typeface="华文楷体" pitchFamily="2" charset="-122"/>
                <a:cs typeface="Times New Roman" pitchFamily="18" charset="0"/>
              </a:rPr>
              <a:t>新工艺技术</a:t>
            </a:r>
            <a:endParaRPr lang="en-US" altLang="zh-CN" b="1" dirty="0" smtClean="0">
              <a:latin typeface="Times New Roman" pitchFamily="18" charset="0"/>
              <a:ea typeface="华文楷体" pitchFamily="2" charset="-122"/>
              <a:cs typeface="Times New Roman" pitchFamily="18" charset="0"/>
            </a:endParaRPr>
          </a:p>
          <a:p>
            <a:pPr marL="381000" indent="-381000">
              <a:lnSpc>
                <a:spcPct val="140000"/>
              </a:lnSpc>
              <a:spcBef>
                <a:spcPts val="2400"/>
              </a:spcBef>
              <a:buFont typeface="Wingdings" pitchFamily="2" charset="2"/>
              <a:buNone/>
              <a:defRPr/>
            </a:pPr>
            <a:r>
              <a:rPr lang="zh-CN" altLang="en-US" b="1" dirty="0" smtClean="0">
                <a:latin typeface="Times New Roman" pitchFamily="18" charset="0"/>
                <a:ea typeface="华文楷体" pitchFamily="2" charset="-122"/>
                <a:cs typeface="Times New Roman" pitchFamily="18" charset="0"/>
              </a:rPr>
              <a:t>    </a:t>
            </a:r>
            <a:r>
              <a:rPr lang="en-US" altLang="zh-CN" b="1" dirty="0" smtClean="0">
                <a:solidFill>
                  <a:srgbClr val="C00000"/>
                </a:solidFill>
                <a:latin typeface="Times New Roman" pitchFamily="18" charset="0"/>
                <a:ea typeface="华文楷体" pitchFamily="2" charset="-122"/>
                <a:cs typeface="Times New Roman" pitchFamily="18" charset="0"/>
              </a:rPr>
              <a:t>  </a:t>
            </a:r>
            <a:r>
              <a:rPr lang="zh-CN" altLang="en-US" b="1" dirty="0" smtClean="0">
                <a:solidFill>
                  <a:srgbClr val="C00000"/>
                </a:solidFill>
                <a:latin typeface="Times New Roman" pitchFamily="18" charset="0"/>
                <a:ea typeface="华文楷体" pitchFamily="2" charset="-122"/>
                <a:cs typeface="Times New Roman" pitchFamily="18" charset="0"/>
              </a:rPr>
              <a:t>大型叶片的树脂真空导入技术要点  </a:t>
            </a:r>
            <a:r>
              <a:rPr lang="zh-CN" altLang="en-US" sz="1600" b="1" dirty="0" smtClean="0">
                <a:solidFill>
                  <a:srgbClr val="C00000"/>
                </a:solidFill>
                <a:latin typeface="Times New Roman" pitchFamily="18" charset="0"/>
                <a:ea typeface="华文楷体" pitchFamily="2" charset="-122"/>
                <a:cs typeface="Times New Roman" pitchFamily="18" charset="0"/>
              </a:rPr>
              <a:t>                   </a:t>
            </a:r>
            <a:endParaRPr lang="en-US" altLang="zh-CN" sz="1600" b="1" dirty="0" smtClean="0">
              <a:solidFill>
                <a:srgbClr val="C00000"/>
              </a:solidFill>
              <a:latin typeface="Times New Roman" pitchFamily="18" charset="0"/>
              <a:ea typeface="华文楷体" pitchFamily="2" charset="-122"/>
              <a:cs typeface="Times New Roman" pitchFamily="18" charset="0"/>
            </a:endParaRPr>
          </a:p>
          <a:p>
            <a:pPr marL="381000" indent="-381000">
              <a:lnSpc>
                <a:spcPct val="120000"/>
              </a:lnSpc>
              <a:spcBef>
                <a:spcPts val="600"/>
              </a:spcBef>
              <a:buFont typeface="Wingdings" pitchFamily="2" charset="2"/>
              <a:buNone/>
              <a:defRPr/>
            </a:pPr>
            <a:r>
              <a:rPr lang="zh-CN" altLang="en-US" sz="1600" b="1" dirty="0" smtClean="0">
                <a:solidFill>
                  <a:srgbClr val="C00000"/>
                </a:solidFill>
                <a:latin typeface="Times New Roman" pitchFamily="18" charset="0"/>
                <a:ea typeface="华文楷体" pitchFamily="2" charset="-122"/>
                <a:cs typeface="Times New Roman" pitchFamily="18" charset="0"/>
              </a:rPr>
              <a:t>                   </a:t>
            </a:r>
            <a:r>
              <a:rPr lang="zh-CN" altLang="en-US" sz="1600" b="1" dirty="0" smtClean="0">
                <a:solidFill>
                  <a:srgbClr val="CC0000"/>
                </a:solidFill>
                <a:ea typeface="宋体" pitchFamily="2" charset="-122"/>
              </a:rPr>
              <a:t>●   </a:t>
            </a:r>
            <a:r>
              <a:rPr lang="zh-CN" altLang="en-US" b="1" dirty="0" smtClean="0">
                <a:latin typeface="Times New Roman" pitchFamily="18" charset="0"/>
                <a:ea typeface="华文楷体" pitchFamily="2" charset="-122"/>
                <a:cs typeface="Times New Roman" pitchFamily="18" charset="0"/>
              </a:rPr>
              <a:t>适合大型叶片的树脂真空导入系统设计</a:t>
            </a:r>
            <a:endParaRPr lang="en-US" altLang="zh-CN" b="1" dirty="0" smtClean="0">
              <a:latin typeface="Times New Roman" pitchFamily="18" charset="0"/>
              <a:ea typeface="楷体_GB2312" pitchFamily="49" charset="-122"/>
            </a:endParaRPr>
          </a:p>
          <a:p>
            <a:pPr marL="381000" indent="-381000">
              <a:lnSpc>
                <a:spcPct val="120000"/>
              </a:lnSpc>
              <a:spcBef>
                <a:spcPts val="600"/>
              </a:spcBef>
              <a:buFont typeface="Wingdings" pitchFamily="2" charset="2"/>
              <a:buNone/>
              <a:defRPr/>
            </a:pPr>
            <a:r>
              <a:rPr lang="zh-CN" altLang="en-US" sz="1600" b="1" dirty="0" smtClean="0">
                <a:solidFill>
                  <a:srgbClr val="C00000"/>
                </a:solidFill>
                <a:latin typeface="Times New Roman" pitchFamily="18" charset="0"/>
                <a:ea typeface="楷体_GB2312" pitchFamily="49" charset="-122"/>
              </a:rPr>
              <a:t>                   </a:t>
            </a:r>
            <a:r>
              <a:rPr lang="zh-CN" altLang="en-US" sz="1600" b="1" dirty="0" smtClean="0">
                <a:solidFill>
                  <a:srgbClr val="C00000"/>
                </a:solidFill>
                <a:ea typeface="宋体" pitchFamily="2" charset="-122"/>
              </a:rPr>
              <a:t>●   </a:t>
            </a:r>
            <a:r>
              <a:rPr lang="zh-CN" altLang="en-US" b="1" dirty="0" smtClean="0">
                <a:latin typeface="Times New Roman" pitchFamily="18" charset="0"/>
                <a:ea typeface="华文楷体" pitchFamily="2" charset="-122"/>
                <a:cs typeface="Times New Roman" pitchFamily="18" charset="0"/>
              </a:rPr>
              <a:t>适合大型叶片的工艺参数（温度、速度等）选择</a:t>
            </a:r>
            <a:endParaRPr lang="zh-CN" altLang="en-US" b="1" dirty="0" smtClean="0">
              <a:latin typeface="Times New Roman" pitchFamily="18" charset="0"/>
              <a:ea typeface="楷体_GB2312" pitchFamily="49" charset="-122"/>
            </a:endParaRPr>
          </a:p>
          <a:p>
            <a:pPr>
              <a:lnSpc>
                <a:spcPct val="120000"/>
              </a:lnSpc>
              <a:spcBef>
                <a:spcPts val="600"/>
              </a:spcBef>
              <a:buFont typeface="Wingdings" pitchFamily="2" charset="2"/>
              <a:buNone/>
              <a:defRPr/>
            </a:pPr>
            <a:r>
              <a:rPr lang="zh-CN" altLang="en-US" sz="1600" b="1" dirty="0" smtClean="0">
                <a:solidFill>
                  <a:srgbClr val="C00000"/>
                </a:solidFill>
                <a:ea typeface="宋体" pitchFamily="2" charset="-122"/>
              </a:rPr>
              <a:t>                 </a:t>
            </a:r>
            <a:r>
              <a:rPr lang="zh-CN" altLang="en-US" sz="1600" b="1" dirty="0" smtClean="0">
                <a:solidFill>
                  <a:srgbClr val="CC0000"/>
                </a:solidFill>
                <a:ea typeface="宋体" pitchFamily="2" charset="-122"/>
              </a:rPr>
              <a:t>●</a:t>
            </a:r>
            <a:r>
              <a:rPr lang="zh-CN" altLang="en-US" sz="1600" b="1" dirty="0" smtClean="0">
                <a:solidFill>
                  <a:srgbClr val="FF0000"/>
                </a:solidFill>
                <a:ea typeface="宋体" pitchFamily="2" charset="-122"/>
              </a:rPr>
              <a:t>    </a:t>
            </a:r>
            <a:r>
              <a:rPr lang="zh-CN" altLang="en-US" b="1" dirty="0" smtClean="0">
                <a:latin typeface="华文楷体" pitchFamily="2" charset="-122"/>
                <a:ea typeface="华文楷体" pitchFamily="2" charset="-122"/>
              </a:rPr>
              <a:t>主梁制备中保持纤维平直，避免漂移</a:t>
            </a:r>
            <a:endParaRPr lang="en-US" altLang="zh-CN" b="1" dirty="0" smtClean="0">
              <a:latin typeface="华文楷体" pitchFamily="2" charset="-122"/>
              <a:ea typeface="华文楷体" pitchFamily="2" charset="-122"/>
            </a:endParaRPr>
          </a:p>
          <a:p>
            <a:pPr marL="381000" indent="-381000">
              <a:lnSpc>
                <a:spcPct val="120000"/>
              </a:lnSpc>
              <a:spcBef>
                <a:spcPts val="600"/>
              </a:spcBef>
              <a:buFont typeface="Wingdings" pitchFamily="2" charset="2"/>
              <a:buNone/>
              <a:defRPr/>
            </a:pPr>
            <a:r>
              <a:rPr lang="zh-CN" altLang="en-US" sz="1600" b="1" dirty="0" smtClean="0">
                <a:solidFill>
                  <a:srgbClr val="C00000"/>
                </a:solidFill>
                <a:latin typeface="Times New Roman" pitchFamily="18" charset="0"/>
                <a:ea typeface="楷体_GB2312" pitchFamily="49" charset="-122"/>
              </a:rPr>
              <a:t>                   </a:t>
            </a:r>
            <a:r>
              <a:rPr lang="zh-CN" altLang="en-US" sz="1600" b="1" dirty="0" smtClean="0">
                <a:solidFill>
                  <a:srgbClr val="C00000"/>
                </a:solidFill>
                <a:ea typeface="宋体" pitchFamily="2" charset="-122"/>
              </a:rPr>
              <a:t>●</a:t>
            </a:r>
            <a:r>
              <a:rPr lang="en-US" altLang="zh-CN" sz="1600" b="1" dirty="0" smtClean="0">
                <a:latin typeface="Times New Roman" pitchFamily="18" charset="0"/>
                <a:ea typeface="楷体_GB2312" pitchFamily="49" charset="-122"/>
              </a:rPr>
              <a:t>    </a:t>
            </a:r>
            <a:r>
              <a:rPr lang="zh-CN" altLang="en-US" b="1" dirty="0" smtClean="0">
                <a:latin typeface="华文楷体" pitchFamily="2" charset="-122"/>
                <a:ea typeface="华文楷体" pitchFamily="2" charset="-122"/>
              </a:rPr>
              <a:t>根部的浸透性</a:t>
            </a:r>
          </a:p>
          <a:p>
            <a:pPr>
              <a:lnSpc>
                <a:spcPct val="120000"/>
              </a:lnSpc>
              <a:spcBef>
                <a:spcPts val="600"/>
              </a:spcBef>
              <a:buFont typeface="Wingdings" pitchFamily="2" charset="2"/>
              <a:buNone/>
              <a:defRPr/>
            </a:pPr>
            <a:r>
              <a:rPr lang="zh-CN" altLang="en-US" sz="1600" b="1" dirty="0" smtClean="0">
                <a:solidFill>
                  <a:srgbClr val="C00000"/>
                </a:solidFill>
                <a:ea typeface="宋体" pitchFamily="2" charset="-122"/>
              </a:rPr>
              <a:t>                 ●    </a:t>
            </a:r>
            <a:r>
              <a:rPr lang="zh-CN" altLang="en-US" b="1" dirty="0" smtClean="0">
                <a:latin typeface="华文楷体" pitchFamily="2" charset="-122"/>
                <a:ea typeface="华文楷体" pitchFamily="2" charset="-122"/>
              </a:rPr>
              <a:t>树脂</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胶粘剂固化过程的适时监测</a:t>
            </a:r>
            <a:endParaRPr lang="en-US" altLang="zh-CN" b="1" dirty="0" smtClean="0">
              <a:solidFill>
                <a:srgbClr val="C00000"/>
              </a:solidFill>
              <a:latin typeface="华文楷体" pitchFamily="2" charset="-122"/>
              <a:ea typeface="华文楷体" pitchFamily="2" charset="-122"/>
              <a:cs typeface="Times New Roman" pitchFamily="18" charset="0"/>
            </a:endParaRPr>
          </a:p>
          <a:p>
            <a:pPr marL="381000" indent="-381000">
              <a:lnSpc>
                <a:spcPct val="140000"/>
              </a:lnSpc>
              <a:spcBef>
                <a:spcPct val="30000"/>
              </a:spcBef>
              <a:buFont typeface="Wingdings" pitchFamily="2" charset="2"/>
              <a:buNone/>
              <a:defRPr/>
            </a:pPr>
            <a:r>
              <a:rPr lang="zh-CN" altLang="en-US" b="1" dirty="0" smtClean="0">
                <a:solidFill>
                  <a:srgbClr val="C00000"/>
                </a:solidFill>
                <a:latin typeface="Times New Roman" pitchFamily="18" charset="0"/>
                <a:ea typeface="华文楷体" pitchFamily="2" charset="-122"/>
                <a:cs typeface="Times New Roman" pitchFamily="18" charset="0"/>
              </a:rPr>
              <a:t>  </a:t>
            </a:r>
            <a:endParaRPr lang="en-US" altLang="zh-CN" b="1" dirty="0" smtClean="0">
              <a:solidFill>
                <a:srgbClr val="C00000"/>
              </a:solidFill>
              <a:latin typeface="Times New Roman" pitchFamily="18" charset="0"/>
              <a:ea typeface="华文楷体" pitchFamily="2" charset="-122"/>
              <a:cs typeface="Times New Roman" pitchFamily="18" charset="0"/>
            </a:endParaRPr>
          </a:p>
        </p:txBody>
      </p:sp>
      <p:sp>
        <p:nvSpPr>
          <p:cNvPr id="20483" name="灯片编号占位符 3"/>
          <p:cNvSpPr txBox="1">
            <a:spLocks noGrp="1"/>
          </p:cNvSpPr>
          <p:nvPr/>
        </p:nvSpPr>
        <p:spPr bwMode="auto">
          <a:xfrm>
            <a:off x="8891588" y="6642100"/>
            <a:ext cx="69850" cy="152400"/>
          </a:xfrm>
          <a:prstGeom prst="rect">
            <a:avLst/>
          </a:prstGeom>
          <a:noFill/>
          <a:ln w="9525">
            <a:noFill/>
            <a:miter lim="800000"/>
            <a:headEnd/>
            <a:tailEnd/>
          </a:ln>
        </p:spPr>
        <p:txBody>
          <a:bodyPr wrap="none" lIns="0" tIns="0" rIns="0" bIns="0">
            <a:spAutoFit/>
          </a:bodyPr>
          <a:lstStyle/>
          <a:p>
            <a:pPr algn="r" eaLnBrk="0" hangingPunct="0"/>
            <a:fld id="{ACCC3D62-96CE-4D36-9F92-F862E7942558}" type="slidenum">
              <a:rPr lang="zh-CN" altLang="en-US" sz="1000"/>
              <a:pPr algn="r" eaLnBrk="0" hangingPunct="0"/>
              <a:t>41</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内容占位符 2"/>
          <p:cNvSpPr>
            <a:spLocks noGrp="1"/>
          </p:cNvSpPr>
          <p:nvPr>
            <p:ph idx="4294967295"/>
          </p:nvPr>
        </p:nvSpPr>
        <p:spPr>
          <a:xfrm>
            <a:off x="571500" y="1143000"/>
            <a:ext cx="8001000" cy="5357813"/>
          </a:xfrm>
        </p:spPr>
        <p:txBody>
          <a:bodyPr/>
          <a:lstStyle/>
          <a:p>
            <a:pPr>
              <a:lnSpc>
                <a:spcPct val="125000"/>
              </a:lnSpc>
              <a:spcBef>
                <a:spcPts val="1200"/>
              </a:spcBef>
              <a:buNone/>
            </a:pPr>
            <a:r>
              <a:rPr lang="zh-CN" altLang="en-US" b="1" dirty="0">
                <a:latin typeface="Times New Roman" pitchFamily="18" charset="0"/>
                <a:ea typeface="华文楷体" pitchFamily="2" charset="-122"/>
                <a:cs typeface="Times New Roman" pitchFamily="18" charset="0"/>
              </a:rPr>
              <a:t> </a:t>
            </a:r>
            <a:r>
              <a:rPr lang="en-US" altLang="zh-CN" b="1" dirty="0">
                <a:solidFill>
                  <a:srgbClr val="C00000"/>
                </a:solidFill>
                <a:latin typeface="Times New Roman" pitchFamily="18" charset="0"/>
                <a:ea typeface="华文楷体" pitchFamily="2" charset="-122"/>
                <a:cs typeface="Times New Roman" pitchFamily="18" charset="0"/>
              </a:rPr>
              <a:t>2.  </a:t>
            </a:r>
            <a:r>
              <a:rPr lang="zh-CN" altLang="en-US" b="1" dirty="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a:solidFill>
                  <a:srgbClr val="C00000"/>
                </a:solidFill>
                <a:latin typeface="Times New Roman" pitchFamily="18" charset="0"/>
                <a:ea typeface="华文楷体" pitchFamily="2" charset="-122"/>
                <a:cs typeface="Times New Roman" pitchFamily="18" charset="0"/>
              </a:rPr>
              <a:t>– </a:t>
            </a:r>
            <a:r>
              <a:rPr lang="zh-CN" altLang="en-US" b="1" dirty="0">
                <a:solidFill>
                  <a:srgbClr val="0070C0"/>
                </a:solidFill>
                <a:latin typeface="Times New Roman" pitchFamily="18" charset="0"/>
                <a:ea typeface="华文楷体" pitchFamily="2" charset="-122"/>
                <a:cs typeface="Times New Roman" pitchFamily="18" charset="0"/>
              </a:rPr>
              <a:t>新工艺</a:t>
            </a:r>
            <a:r>
              <a:rPr lang="zh-CN" altLang="en-US" b="1" dirty="0" smtClean="0">
                <a:solidFill>
                  <a:srgbClr val="0070C0"/>
                </a:solidFill>
                <a:latin typeface="Times New Roman" pitchFamily="18" charset="0"/>
                <a:ea typeface="华文楷体" pitchFamily="2" charset="-122"/>
                <a:cs typeface="Times New Roman" pitchFamily="18" charset="0"/>
              </a:rPr>
              <a:t>技术</a:t>
            </a:r>
            <a:r>
              <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纤维漂移</a:t>
            </a:r>
            <a:r>
              <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平直度的影响</a:t>
            </a: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复合材料叶片在真空灌注过程中，树脂的流动和多余树脂的排出都会造成增强纤维产生漂移和波纹（尤其是单向织物）。</a:t>
            </a: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endParaRPr lang="en-US" altLang="zh-CN" b="1" dirty="0" smtClean="0">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1200"/>
              </a:spcBef>
              <a:buFont typeface="Wingdings" panose="05000000000000000000" pitchFamily="2" charset="2"/>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p:txBody>
      </p:sp>
      <p:sp>
        <p:nvSpPr>
          <p:cNvPr id="35843" name="灯片编号占位符 3"/>
          <p:cNvSpPr txBox="1">
            <a:spLocks noGrp="1"/>
          </p:cNvSpPr>
          <p:nvPr/>
        </p:nvSpPr>
        <p:spPr bwMode="auto">
          <a:xfrm>
            <a:off x="8891588" y="6642100"/>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F45ECACC-5C0A-48E2-8624-A7DB7DD13F69}" type="slidenum">
              <a:rPr lang="zh-CN" altLang="en-US" sz="1000"/>
              <a:pPr algn="r"/>
              <a:t>42</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zh-CN" altLang="en-US" sz="2400" dirty="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35845" name="Picture 2" descr="C:\Users\zhangxm\Desktop\文章用照片\P1020922.JPG"/>
          <p:cNvPicPr>
            <a:picLocks noChangeAspect="1" noChangeArrowheads="1"/>
          </p:cNvPicPr>
          <p:nvPr/>
        </p:nvPicPr>
        <p:blipFill>
          <a:blip r:embed="rId3">
            <a:extLst>
              <a:ext uri="{28A0092B-C50C-407E-A947-70E740481C1C}">
                <a14:useLocalDpi xmlns:a14="http://schemas.microsoft.com/office/drawing/2010/main" val="0"/>
              </a:ext>
            </a:extLst>
          </a:blip>
          <a:srcRect t="30000" b="12927"/>
          <a:stretch>
            <a:fillRect/>
          </a:stretch>
        </p:blipFill>
        <p:spPr bwMode="auto">
          <a:xfrm>
            <a:off x="928688" y="2857500"/>
            <a:ext cx="7620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0972086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内容占位符 2"/>
          <p:cNvSpPr>
            <a:spLocks noGrp="1"/>
          </p:cNvSpPr>
          <p:nvPr>
            <p:ph idx="4294967295"/>
          </p:nvPr>
        </p:nvSpPr>
        <p:spPr>
          <a:xfrm>
            <a:off x="571500" y="1285875"/>
            <a:ext cx="8001000" cy="5072063"/>
          </a:xfrm>
        </p:spPr>
        <p:txBody>
          <a:bodyPr/>
          <a:lstStyle/>
          <a:p>
            <a:pPr>
              <a:lnSpc>
                <a:spcPct val="125000"/>
              </a:lnSpc>
              <a:spcBef>
                <a:spcPts val="1200"/>
              </a:spcBef>
              <a:buNone/>
            </a:pPr>
            <a:r>
              <a:rPr lang="zh-CN" altLang="en-US" b="1" dirty="0" smtClean="0">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a:solidFill>
                  <a:srgbClr val="C00000"/>
                </a:solidFill>
                <a:latin typeface="Times New Roman" pitchFamily="18" charset="0"/>
                <a:ea typeface="华文楷体" pitchFamily="2" charset="-122"/>
                <a:cs typeface="Times New Roman" pitchFamily="18" charset="0"/>
              </a:rPr>
              <a:t>2.  </a:t>
            </a:r>
            <a:r>
              <a:rPr lang="zh-CN" altLang="en-US" b="1" dirty="0">
                <a:solidFill>
                  <a:srgbClr val="C00000"/>
                </a:solidFill>
                <a:latin typeface="Times New Roman" pitchFamily="18" charset="0"/>
                <a:ea typeface="华文楷体" pitchFamily="2" charset="-122"/>
                <a:cs typeface="Times New Roman" pitchFamily="18" charset="0"/>
              </a:rPr>
              <a:t>大型风电叶片新技术的应用 </a:t>
            </a:r>
            <a:r>
              <a:rPr lang="en-US" altLang="zh-CN" b="1" dirty="0">
                <a:solidFill>
                  <a:srgbClr val="C00000"/>
                </a:solidFill>
                <a:latin typeface="Times New Roman" pitchFamily="18" charset="0"/>
                <a:ea typeface="华文楷体" pitchFamily="2" charset="-122"/>
                <a:cs typeface="Times New Roman" pitchFamily="18" charset="0"/>
              </a:rPr>
              <a:t>– </a:t>
            </a:r>
            <a:r>
              <a:rPr lang="zh-CN" altLang="en-US" b="1" dirty="0">
                <a:solidFill>
                  <a:srgbClr val="0070C0"/>
                </a:solidFill>
                <a:latin typeface="Times New Roman" pitchFamily="18" charset="0"/>
                <a:ea typeface="华文楷体" pitchFamily="2" charset="-122"/>
                <a:cs typeface="Times New Roman" pitchFamily="18" charset="0"/>
              </a:rPr>
              <a:t>新工艺技术</a:t>
            </a:r>
            <a:r>
              <a:rPr lang="zh-CN" altLang="en-US" b="1" dirty="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a:t>
            </a:r>
            <a:r>
              <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a:t>
            </a:r>
            <a:r>
              <a:rPr lang="zh-CN" altLang="en-US"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rPr>
              <a:t> 西门子的整体叶片</a:t>
            </a: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a:p>
            <a:pPr>
              <a:lnSpc>
                <a:spcPct val="125000"/>
              </a:lnSpc>
              <a:spcBef>
                <a:spcPts val="2400"/>
              </a:spcBef>
              <a:spcAft>
                <a:spcPts val="1200"/>
              </a:spcAft>
              <a:buFont typeface="Wingdings" panose="05000000000000000000" pitchFamily="2" charset="2"/>
              <a:buNone/>
            </a:pPr>
            <a:endParaRPr lang="en-US" altLang="zh-CN" b="1" dirty="0" smtClean="0">
              <a:solidFill>
                <a:srgbClr val="C00000"/>
              </a:solidFill>
              <a:latin typeface="Times New Roman" panose="02020603050405020304" pitchFamily="18" charset="0"/>
              <a:ea typeface="STKaiti" panose="02010600040101010101" pitchFamily="2" charset="-122"/>
              <a:cs typeface="Times New Roman" panose="02020603050405020304" pitchFamily="18" charset="0"/>
            </a:endParaRPr>
          </a:p>
        </p:txBody>
      </p:sp>
      <p:sp>
        <p:nvSpPr>
          <p:cNvPr id="34819" name="灯片编号占位符 3"/>
          <p:cNvSpPr txBox="1">
            <a:spLocks noGrp="1"/>
          </p:cNvSpPr>
          <p:nvPr/>
        </p:nvSpPr>
        <p:spPr bwMode="auto">
          <a:xfrm>
            <a:off x="8891588" y="6642100"/>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fld id="{54383FF2-BCE4-4ADD-B73D-F2484BA80B1E}" type="slidenum">
              <a:rPr lang="zh-CN" altLang="en-US" sz="1000"/>
              <a:pPr algn="r"/>
              <a:t>43</a:t>
            </a:fld>
            <a:endParaRPr lang="en-US" altLang="zh-CN" sz="1000"/>
          </a:p>
        </p:txBody>
      </p:sp>
      <p:sp>
        <p:nvSpPr>
          <p:cNvPr id="5" name="标题 1"/>
          <p:cNvSpPr>
            <a:spLocks noGrp="1"/>
          </p:cNvSpPr>
          <p:nvPr>
            <p:ph type="title" idx="4294967295"/>
          </p:nvPr>
        </p:nvSpPr>
        <p:spPr>
          <a:xfrm>
            <a:off x="357188" y="357188"/>
            <a:ext cx="6869112" cy="669925"/>
          </a:xfrm>
        </p:spPr>
        <p:txBody>
          <a:bodyPr>
            <a:normAutofit fontScale="90000"/>
          </a:bodyPr>
          <a:lstStyle/>
          <a:p>
            <a:pPr eaLnBrk="1" hangingPunct="1">
              <a:defRPr/>
            </a:pPr>
            <a:r>
              <a:rPr lang="zh-CN" altLang="en-US" sz="2400" dirty="0" smtClean="0">
                <a:latin typeface="楷体_GB2312" pitchFamily="49" charset="-122"/>
                <a:ea typeface="楷体_GB2312" pitchFamily="49" charset="-122"/>
              </a:rPr>
              <a:t> </a:t>
            </a: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r>
            <a:br>
              <a:rPr lang="en-US" altLang="zh-CN" sz="2400" dirty="0" smtClean="0">
                <a:latin typeface="楷体_GB2312" pitchFamily="49" charset="-122"/>
                <a:ea typeface="楷体_GB2312" pitchFamily="49" charset="-122"/>
              </a:rPr>
            </a:b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r>
              <a:rPr lang="en-US" altLang="zh-CN" sz="2400" dirty="0" smtClean="0">
                <a:latin typeface="楷体_GB2312" pitchFamily="49" charset="-122"/>
                <a:ea typeface="楷体_GB2312" pitchFamily="49" charset="-122"/>
              </a:rPr>
              <a:t>  </a:t>
            </a: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a:t>
            </a:r>
            <a:r>
              <a:rPr lang="zh-CN" altLang="en-US" sz="2400" dirty="0">
                <a:solidFill>
                  <a:schemeClr val="bg1"/>
                </a:solidFill>
                <a:effectLst>
                  <a:outerShdw blurRad="38100" dist="38100" dir="2700000" algn="tl">
                    <a:srgbClr val="000000"/>
                  </a:outerShdw>
                </a:effectLst>
                <a:latin typeface="STKaiti" pitchFamily="2" charset="-122"/>
                <a:ea typeface="STKaiti" pitchFamily="2" charset="-122"/>
              </a:rPr>
              <a:t>、风电叶片大型化面临的挑战</a:t>
            </a:r>
            <a:r>
              <a:rPr lang="en-US" altLang="zh-CN" sz="2400" dirty="0">
                <a:latin typeface="楷体_GB2312" pitchFamily="49" charset="-122"/>
                <a:ea typeface="楷体_GB2312" pitchFamily="49" charset="-122"/>
              </a:rPr>
              <a:t/>
            </a:r>
            <a:br>
              <a:rPr lang="en-US" altLang="zh-CN" sz="2400" dirty="0">
                <a:latin typeface="楷体_GB2312" pitchFamily="49" charset="-122"/>
                <a:ea typeface="楷体_GB2312" pitchFamily="49" charset="-122"/>
              </a:rPr>
            </a:br>
            <a:endParaRPr lang="en-US" altLang="zh-CN" sz="2400" b="0" dirty="0" smtClean="0">
              <a:solidFill>
                <a:schemeClr val="bg1"/>
              </a:solidFill>
              <a:effectLst>
                <a:outerShdw blurRad="38100" dist="38100" dir="2700000" algn="tl">
                  <a:srgbClr val="C0C0C0"/>
                </a:outerShdw>
              </a:effectLst>
              <a:ea typeface="楷体_GB2312" pitchFamily="49"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1586" t="4676" r="5677" b="41907"/>
          <a:stretch/>
        </p:blipFill>
        <p:spPr>
          <a:xfrm>
            <a:off x="1115616" y="1844824"/>
            <a:ext cx="7258313" cy="4277313"/>
          </a:xfrm>
          <a:prstGeom prst="rect">
            <a:avLst/>
          </a:prstGeom>
        </p:spPr>
      </p:pic>
    </p:spTree>
    <p:extLst>
      <p:ext uri="{BB962C8B-B14F-4D97-AF65-F5344CB8AC3E}">
        <p14:creationId xmlns:p14="http://schemas.microsoft.com/office/powerpoint/2010/main" val="29604883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pPr>
              <a:defRPr/>
            </a:pPr>
            <a:endParaRPr lang="zh-CN" altLang="zh-CN" smtClean="0">
              <a:ea typeface="宋体" pitchFamily="2" charset="-122"/>
            </a:endParaRPr>
          </a:p>
        </p:txBody>
      </p:sp>
      <p:sp>
        <p:nvSpPr>
          <p:cNvPr id="37891" name="Rectangle 5"/>
          <p:cNvSpPr>
            <a:spLocks noGrp="1" noChangeArrowheads="1"/>
          </p:cNvSpPr>
          <p:nvPr>
            <p:ph type="body" idx="1"/>
          </p:nvPr>
        </p:nvSpPr>
        <p:spPr/>
        <p:txBody>
          <a:bodyPr/>
          <a:lstStyle/>
          <a:p>
            <a:r>
              <a:rPr lang="zh-CN" altLang="en-US" sz="2200" b="1" dirty="0" smtClean="0">
                <a:latin typeface="STKaiti" pitchFamily="2" charset="-122"/>
                <a:ea typeface="STKaiti" pitchFamily="2" charset="-122"/>
              </a:rPr>
              <a:t>                                                                         第一台</a:t>
            </a:r>
            <a:r>
              <a:rPr lang="en-US" altLang="zh-CN" sz="2200" b="1" dirty="0" smtClean="0">
                <a:latin typeface="STKaiti" pitchFamily="2" charset="-122"/>
                <a:ea typeface="STKaiti" pitchFamily="2" charset="-122"/>
              </a:rPr>
              <a:t>6.0MW-62m</a:t>
            </a:r>
          </a:p>
          <a:p>
            <a:r>
              <a:rPr lang="zh-CN" altLang="en-US" sz="2200" b="1" dirty="0" smtClean="0">
                <a:latin typeface="STKaiti" pitchFamily="2" charset="-122"/>
                <a:ea typeface="STKaiti" pitchFamily="2" charset="-122"/>
              </a:rPr>
              <a:t>                                                                        叶片在江苏响水的吊装 </a:t>
            </a:r>
            <a:endParaRPr lang="zh-CN" altLang="zh-CN" sz="2200" b="1" dirty="0" smtClean="0">
              <a:latin typeface="STKaiti" pitchFamily="2" charset="-122"/>
              <a:ea typeface="STKaiti" pitchFamily="2" charset="-122"/>
            </a:endParaRPr>
          </a:p>
        </p:txBody>
      </p:sp>
      <p:pic>
        <p:nvPicPr>
          <p:cNvPr id="37892" name="Picture 2" descr="C:\Documents and Settings\zhangxm\My Documents\2011-文档\2011-中复连众-叶片\中复连众-叶片照片\6MW-62m叶片吊装照片\6MW叶片吊装照片\DSC02376.JPG"/>
          <p:cNvPicPr>
            <a:picLocks noChangeAspect="1" noChangeArrowheads="1"/>
          </p:cNvPicPr>
          <p:nvPr/>
        </p:nvPicPr>
        <p:blipFill>
          <a:blip r:embed="rId2"/>
          <a:srcRect/>
          <a:stretch>
            <a:fillRect/>
          </a:stretch>
        </p:blipFill>
        <p:spPr bwMode="auto">
          <a:xfrm>
            <a:off x="0" y="0"/>
            <a:ext cx="5722938" cy="6858000"/>
          </a:xfrm>
          <a:prstGeom prst="rect">
            <a:avLst/>
          </a:prstGeom>
          <a:noFill/>
          <a:ln w="9525">
            <a:noFill/>
            <a:miter lim="800000"/>
            <a:headEnd/>
            <a:tailEnd/>
          </a:ln>
        </p:spPr>
      </p:pic>
    </p:spTree>
    <p:extLst>
      <p:ext uri="{BB962C8B-B14F-4D97-AF65-F5344CB8AC3E}">
        <p14:creationId xmlns:p14="http://schemas.microsoft.com/office/powerpoint/2010/main" val="2043242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内容占位符 2"/>
          <p:cNvSpPr>
            <a:spLocks noGrp="1"/>
          </p:cNvSpPr>
          <p:nvPr>
            <p:ph idx="4294967295"/>
          </p:nvPr>
        </p:nvSpPr>
        <p:spPr>
          <a:xfrm>
            <a:off x="785786" y="1428736"/>
            <a:ext cx="8001000" cy="4929188"/>
          </a:xfrm>
        </p:spPr>
        <p:txBody>
          <a:bodyPr/>
          <a:lstStyle/>
          <a:p>
            <a:pPr marL="381000" indent="-381000">
              <a:buNone/>
            </a:pPr>
            <a:r>
              <a:rPr lang="en-US" altLang="zh-CN" b="1" dirty="0" smtClean="0">
                <a:latin typeface="Times New Roman" pitchFamily="18" charset="0"/>
                <a:ea typeface="楷体_GB2312" pitchFamily="49" charset="-122"/>
              </a:rPr>
              <a:t> </a:t>
            </a:r>
            <a:r>
              <a:rPr lang="en-US" altLang="zh-CN" b="1" dirty="0" smtClean="0">
                <a:solidFill>
                  <a:srgbClr val="C00000"/>
                </a:solidFill>
                <a:latin typeface="Times New Roman" pitchFamily="18" charset="0"/>
                <a:ea typeface="华文楷体" pitchFamily="2" charset="-122"/>
                <a:cs typeface="Times New Roman" pitchFamily="18" charset="0"/>
              </a:rPr>
              <a:t>3.  </a:t>
            </a:r>
            <a:r>
              <a:rPr lang="zh-CN" altLang="en-US" b="1" dirty="0" smtClean="0">
                <a:solidFill>
                  <a:srgbClr val="C00000"/>
                </a:solidFill>
                <a:latin typeface="Times New Roman" pitchFamily="18" charset="0"/>
                <a:ea typeface="华文楷体" pitchFamily="2" charset="-122"/>
                <a:cs typeface="Times New Roman" pitchFamily="18" charset="0"/>
              </a:rPr>
              <a:t>风电叶片发展的新动向</a:t>
            </a:r>
            <a:endParaRPr lang="en-US" altLang="zh-CN" b="1" dirty="0" smtClean="0">
              <a:latin typeface="Times New Roman" pitchFamily="18" charset="0"/>
              <a:ea typeface="楷体_GB2312" pitchFamily="49" charset="-122"/>
            </a:endParaRPr>
          </a:p>
          <a:p>
            <a:pPr marL="381000" indent="-381000">
              <a:spcBef>
                <a:spcPts val="2400"/>
              </a:spcBef>
              <a:buFont typeface="Wingdings" pitchFamily="2" charset="2"/>
              <a:buNone/>
            </a:pPr>
            <a:r>
              <a:rPr lang="en-US" altLang="zh-CN" b="1" dirty="0" smtClean="0">
                <a:solidFill>
                  <a:srgbClr val="C00000"/>
                </a:solidFill>
                <a:latin typeface="STKaiti" pitchFamily="2" charset="-122"/>
                <a:ea typeface="STKaiti" pitchFamily="2" charset="-122"/>
              </a:rPr>
              <a:t>      </a:t>
            </a:r>
            <a:r>
              <a:rPr lang="zh-CN" altLang="en-US" b="1" dirty="0" smtClean="0">
                <a:solidFill>
                  <a:srgbClr val="C00000"/>
                </a:solidFill>
                <a:latin typeface="STKaiti" pitchFamily="2" charset="-122"/>
                <a:ea typeface="STKaiti" pitchFamily="2" charset="-122"/>
              </a:rPr>
              <a:t>复合材料叶片的智能化</a:t>
            </a:r>
          </a:p>
          <a:p>
            <a:pPr marL="381000" indent="-381000">
              <a:lnSpc>
                <a:spcPct val="120000"/>
              </a:lnSpc>
              <a:spcBef>
                <a:spcPts val="600"/>
              </a:spcBef>
              <a:buFont typeface="Wingdings" pitchFamily="2" charset="2"/>
              <a:buNone/>
            </a:pPr>
            <a:r>
              <a:rPr lang="zh-CN" altLang="en-US" b="1" dirty="0" smtClean="0">
                <a:latin typeface="STKaiti" pitchFamily="2" charset="-122"/>
                <a:ea typeface="STKaiti" pitchFamily="2" charset="-122"/>
              </a:rPr>
              <a:t>       由于海上风电场的气候恶劣，监测和维护困难，对外界温度、叶片裂纹、雷击等对叶片损伤的早期预警和实时监控就显得十分重要。</a:t>
            </a:r>
          </a:p>
          <a:p>
            <a:pPr marL="381000" indent="-381000">
              <a:lnSpc>
                <a:spcPct val="120000"/>
              </a:lnSpc>
              <a:spcBef>
                <a:spcPts val="600"/>
              </a:spcBef>
              <a:buFont typeface="Wingdings" pitchFamily="2" charset="2"/>
              <a:buNone/>
            </a:pPr>
            <a:r>
              <a:rPr lang="zh-CN" altLang="en-US" b="1" dirty="0" smtClean="0">
                <a:latin typeface="STKaiti" pitchFamily="2" charset="-122"/>
                <a:ea typeface="STKaiti" pitchFamily="2" charset="-122"/>
              </a:rPr>
              <a:t>       叶片制造商将光纤传输和监控技术用于复合材料叶片结构，可以实现对复合材料叶片（尤其是叶片根部）载荷</a:t>
            </a:r>
            <a:r>
              <a:rPr lang="en-US" altLang="zh-CN" b="1" dirty="0" smtClean="0">
                <a:latin typeface="STKaiti" pitchFamily="2" charset="-122"/>
                <a:ea typeface="STKaiti" pitchFamily="2" charset="-122"/>
              </a:rPr>
              <a:t>/</a:t>
            </a:r>
            <a:r>
              <a:rPr lang="zh-CN" altLang="en-US" b="1" dirty="0" smtClean="0">
                <a:latin typeface="STKaiti" pitchFamily="2" charset="-122"/>
                <a:ea typeface="STKaiti" pitchFamily="2" charset="-122"/>
              </a:rPr>
              <a:t>变形的实时监控和调节，使得复合材料叶片具有智能功能。</a:t>
            </a:r>
          </a:p>
          <a:p>
            <a:pPr marL="381000" indent="-381000">
              <a:lnSpc>
                <a:spcPct val="120000"/>
              </a:lnSpc>
              <a:spcBef>
                <a:spcPts val="600"/>
              </a:spcBef>
              <a:buFont typeface="Wingdings" pitchFamily="2" charset="2"/>
              <a:buNone/>
            </a:pPr>
            <a:r>
              <a:rPr lang="zh-CN" altLang="en-US" b="1" dirty="0" smtClean="0">
                <a:latin typeface="STKaiti" pitchFamily="2" charset="-122"/>
                <a:ea typeface="STKaiti" pitchFamily="2" charset="-122"/>
              </a:rPr>
              <a:t>       一旦叶片所承受外界载荷（温度、风速、风载等）超过设计载荷、叶片主体产生裂纹、外界雷击等可能对叶片造成损伤，叶片的监控系统就会发出早期预警信号，需要对叶片进行及时的维护，提高运行的可靠性。</a:t>
            </a:r>
          </a:p>
        </p:txBody>
      </p:sp>
      <p:sp>
        <p:nvSpPr>
          <p:cNvPr id="23555"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5D7AF799-084D-4335-8FDD-54FE95201BC5}" type="slidenum">
              <a:rPr lang="zh-CN" altLang="en-US" sz="1000"/>
              <a:pPr algn="r" eaLnBrk="0" hangingPunct="0"/>
              <a:t>45</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endParaRPr lang="zh-CN" altLang="en-US"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内容占位符 2"/>
          <p:cNvSpPr>
            <a:spLocks noGrp="1"/>
          </p:cNvSpPr>
          <p:nvPr>
            <p:ph idx="4294967295"/>
          </p:nvPr>
        </p:nvSpPr>
        <p:spPr>
          <a:xfrm>
            <a:off x="827088" y="1628775"/>
            <a:ext cx="8001000" cy="4929188"/>
          </a:xfrm>
        </p:spPr>
        <p:txBody>
          <a:bodyPr/>
          <a:lstStyle/>
          <a:p>
            <a:pPr marL="381000" indent="-381000">
              <a:buFont typeface="Wingdings" pitchFamily="2" charset="2"/>
              <a:buNone/>
            </a:pPr>
            <a:r>
              <a:rPr lang="en-US" altLang="zh-CN" b="1" dirty="0" smtClean="0">
                <a:solidFill>
                  <a:srgbClr val="FF0000"/>
                </a:solidFill>
                <a:latin typeface="Times New Roman" pitchFamily="18" charset="0"/>
                <a:ea typeface="楷体_GB2312" pitchFamily="49" charset="-122"/>
              </a:rPr>
              <a:t>     </a:t>
            </a:r>
            <a:r>
              <a:rPr lang="en-US" altLang="zh-CN" b="1" dirty="0" smtClean="0">
                <a:solidFill>
                  <a:srgbClr val="C00000"/>
                </a:solidFill>
                <a:latin typeface="STKaiti" pitchFamily="2" charset="-122"/>
                <a:ea typeface="STKaiti" pitchFamily="2" charset="-122"/>
              </a:rPr>
              <a:t> </a:t>
            </a:r>
            <a:r>
              <a:rPr lang="zh-CN" altLang="en-US" b="1" dirty="0" smtClean="0">
                <a:solidFill>
                  <a:srgbClr val="C00000"/>
                </a:solidFill>
                <a:latin typeface="STKaiti" pitchFamily="2" charset="-122"/>
                <a:ea typeface="STKaiti" pitchFamily="2" charset="-122"/>
              </a:rPr>
              <a:t>复合材料叶片的回收与综合利用</a:t>
            </a:r>
          </a:p>
          <a:p>
            <a:pPr marL="381000" indent="-381000">
              <a:buFont typeface="Wingdings" pitchFamily="2" charset="2"/>
              <a:buNone/>
            </a:pPr>
            <a:r>
              <a:rPr lang="zh-CN" altLang="en-US" b="1" dirty="0" smtClean="0">
                <a:latin typeface="STKaiti" pitchFamily="2" charset="-122"/>
                <a:ea typeface="STKaiti" pitchFamily="2" charset="-122"/>
              </a:rPr>
              <a:t>       </a:t>
            </a:r>
            <a:r>
              <a:rPr lang="zh-CN" altLang="en-US" b="1" dirty="0" smtClean="0">
                <a:latin typeface="Times New Roman" pitchFamily="18" charset="0"/>
                <a:ea typeface="STKaiti" pitchFamily="2" charset="-122"/>
                <a:cs typeface="Times New Roman" pitchFamily="18" charset="0"/>
              </a:rPr>
              <a:t>根据规划，到</a:t>
            </a:r>
            <a:r>
              <a:rPr lang="en-US" altLang="zh-CN" b="1" dirty="0" smtClean="0">
                <a:latin typeface="Times New Roman" pitchFamily="18" charset="0"/>
                <a:ea typeface="STKaiti" pitchFamily="2" charset="-122"/>
                <a:cs typeface="Times New Roman" pitchFamily="18" charset="0"/>
              </a:rPr>
              <a:t>2020</a:t>
            </a:r>
            <a:r>
              <a:rPr lang="zh-CN" altLang="en-US" b="1" dirty="0" smtClean="0">
                <a:latin typeface="Times New Roman" pitchFamily="18" charset="0"/>
                <a:ea typeface="STKaiti" pitchFamily="2" charset="-122"/>
                <a:cs typeface="Times New Roman" pitchFamily="18" charset="0"/>
              </a:rPr>
              <a:t>年，我国风电装机将达到</a:t>
            </a:r>
            <a:r>
              <a:rPr lang="en-US" altLang="zh-CN" b="1" dirty="0" smtClean="0">
                <a:latin typeface="Times New Roman" pitchFamily="18" charset="0"/>
                <a:ea typeface="STKaiti" pitchFamily="2" charset="-122"/>
                <a:cs typeface="Times New Roman" pitchFamily="18" charset="0"/>
              </a:rPr>
              <a:t>15</a:t>
            </a:r>
            <a:r>
              <a:rPr lang="zh-CN" altLang="en-US" b="1" dirty="0" smtClean="0">
                <a:latin typeface="Times New Roman" pitchFamily="18" charset="0"/>
                <a:ea typeface="STKaiti" pitchFamily="2" charset="-122"/>
                <a:cs typeface="Times New Roman" pitchFamily="18" charset="0"/>
              </a:rPr>
              <a:t>万</a:t>
            </a:r>
            <a:r>
              <a:rPr lang="en-US" altLang="zh-CN" b="1" dirty="0" smtClean="0">
                <a:latin typeface="Times New Roman" pitchFamily="18" charset="0"/>
                <a:ea typeface="STKaiti" pitchFamily="2" charset="-122"/>
                <a:cs typeface="Times New Roman" pitchFamily="18" charset="0"/>
              </a:rPr>
              <a:t>MW</a:t>
            </a:r>
            <a:r>
              <a:rPr lang="zh-CN" altLang="en-US" b="1" dirty="0" smtClean="0">
                <a:latin typeface="Times New Roman" pitchFamily="18" charset="0"/>
                <a:ea typeface="STKaiti" pitchFamily="2" charset="-122"/>
                <a:cs typeface="Times New Roman" pitchFamily="18" charset="0"/>
              </a:rPr>
              <a:t>，需要</a:t>
            </a:r>
            <a:r>
              <a:rPr lang="en-US" altLang="zh-CN" b="1" dirty="0" smtClean="0">
                <a:latin typeface="Times New Roman" pitchFamily="18" charset="0"/>
                <a:ea typeface="STKaiti" pitchFamily="2" charset="-122"/>
                <a:cs typeface="Times New Roman" pitchFamily="18" charset="0"/>
              </a:rPr>
              <a:t>1.5MW</a:t>
            </a:r>
            <a:r>
              <a:rPr lang="zh-CN" altLang="en-US" b="1" dirty="0" smtClean="0">
                <a:latin typeface="Times New Roman" pitchFamily="18" charset="0"/>
                <a:ea typeface="STKaiti" pitchFamily="2" charset="-122"/>
                <a:cs typeface="Times New Roman" pitchFamily="18" charset="0"/>
              </a:rPr>
              <a:t>风机</a:t>
            </a:r>
            <a:r>
              <a:rPr lang="en-US" altLang="zh-CN" b="1" dirty="0" smtClean="0">
                <a:latin typeface="Times New Roman" pitchFamily="18" charset="0"/>
                <a:ea typeface="STKaiti" pitchFamily="2" charset="-122"/>
                <a:cs typeface="Times New Roman" pitchFamily="18" charset="0"/>
              </a:rPr>
              <a:t>10</a:t>
            </a:r>
            <a:r>
              <a:rPr lang="zh-CN" altLang="en-US" b="1" dirty="0" smtClean="0">
                <a:latin typeface="Times New Roman" pitchFamily="18" charset="0"/>
                <a:ea typeface="STKaiti" pitchFamily="2" charset="-122"/>
                <a:cs typeface="Times New Roman" pitchFamily="18" charset="0"/>
              </a:rPr>
              <a:t>万台，配套的复合材料叶片</a:t>
            </a:r>
            <a:r>
              <a:rPr lang="en-US" altLang="zh-CN" b="1" dirty="0" smtClean="0">
                <a:latin typeface="Times New Roman" pitchFamily="18" charset="0"/>
                <a:ea typeface="STKaiti" pitchFamily="2" charset="-122"/>
                <a:cs typeface="Times New Roman" pitchFamily="18" charset="0"/>
              </a:rPr>
              <a:t>170</a:t>
            </a:r>
            <a:r>
              <a:rPr lang="zh-CN" altLang="en-US" b="1" dirty="0" smtClean="0">
                <a:latin typeface="Times New Roman" pitchFamily="18" charset="0"/>
                <a:ea typeface="STKaiti" pitchFamily="2" charset="-122"/>
                <a:cs typeface="Times New Roman" pitchFamily="18" charset="0"/>
              </a:rPr>
              <a:t>万吨。</a:t>
            </a:r>
          </a:p>
          <a:p>
            <a:pPr marL="381000" indent="-381000">
              <a:buFont typeface="Wingdings" pitchFamily="2" charset="2"/>
              <a:buNone/>
            </a:pPr>
            <a:r>
              <a:rPr lang="zh-CN" altLang="en-US" b="1" dirty="0" smtClean="0">
                <a:latin typeface="Times New Roman" pitchFamily="18" charset="0"/>
                <a:ea typeface="STKaiti" pitchFamily="2" charset="-122"/>
                <a:cs typeface="Times New Roman" pitchFamily="18" charset="0"/>
              </a:rPr>
              <a:t>       叶片设计寿命一般为</a:t>
            </a:r>
            <a:r>
              <a:rPr lang="en-US" altLang="zh-CN" b="1" dirty="0" smtClean="0">
                <a:latin typeface="Times New Roman" pitchFamily="18" charset="0"/>
                <a:ea typeface="STKaiti" pitchFamily="2" charset="-122"/>
                <a:cs typeface="Times New Roman" pitchFamily="18" charset="0"/>
              </a:rPr>
              <a:t>20</a:t>
            </a:r>
            <a:r>
              <a:rPr lang="zh-CN" altLang="en-US" b="1" dirty="0" smtClean="0">
                <a:latin typeface="Times New Roman" pitchFamily="18" charset="0"/>
                <a:ea typeface="STKaiti" pitchFamily="2" charset="-122"/>
                <a:cs typeface="Times New Roman" pitchFamily="18" charset="0"/>
              </a:rPr>
              <a:t>年。到</a:t>
            </a:r>
            <a:r>
              <a:rPr lang="en-US" altLang="zh-CN" b="1" dirty="0" smtClean="0">
                <a:latin typeface="Times New Roman" pitchFamily="18" charset="0"/>
                <a:ea typeface="STKaiti" pitchFamily="2" charset="-122"/>
                <a:cs typeface="Times New Roman" pitchFamily="18" charset="0"/>
              </a:rPr>
              <a:t>2040</a:t>
            </a:r>
            <a:r>
              <a:rPr lang="zh-CN" altLang="en-US" b="1" dirty="0" smtClean="0">
                <a:latin typeface="Times New Roman" pitchFamily="18" charset="0"/>
                <a:ea typeface="STKaiti" pitchFamily="2" charset="-122"/>
                <a:cs typeface="Times New Roman" pitchFamily="18" charset="0"/>
              </a:rPr>
              <a:t>年，我国需要处理的复合材料风机叶片至少</a:t>
            </a:r>
            <a:r>
              <a:rPr lang="en-US" altLang="zh-CN" b="1" dirty="0" smtClean="0">
                <a:latin typeface="Times New Roman" pitchFamily="18" charset="0"/>
                <a:ea typeface="STKaiti" pitchFamily="2" charset="-122"/>
                <a:cs typeface="Times New Roman" pitchFamily="18" charset="0"/>
              </a:rPr>
              <a:t>170</a:t>
            </a:r>
            <a:r>
              <a:rPr lang="zh-CN" altLang="en-US" b="1" dirty="0" smtClean="0">
                <a:latin typeface="Times New Roman" pitchFamily="18" charset="0"/>
                <a:ea typeface="STKaiti" pitchFamily="2" charset="-122"/>
                <a:cs typeface="Times New Roman" pitchFamily="18" charset="0"/>
              </a:rPr>
              <a:t>万吨，还不包括叶片制造过程中产生的废弃物。退役叶片的处理是全球风电行业必须面对的一个难题。</a:t>
            </a:r>
          </a:p>
          <a:p>
            <a:pPr marL="381000" indent="-381000">
              <a:buFont typeface="Wingdings" pitchFamily="2" charset="2"/>
              <a:buNone/>
            </a:pPr>
            <a:r>
              <a:rPr lang="zh-CN" altLang="en-US" b="1" dirty="0" smtClean="0">
                <a:latin typeface="Times New Roman" pitchFamily="18" charset="0"/>
                <a:ea typeface="STKaiti" pitchFamily="2" charset="-122"/>
                <a:cs typeface="Times New Roman" pitchFamily="18" charset="0"/>
              </a:rPr>
              <a:t>       不能一方面利用风能的绿色能源，另一方面又产生新的环境污染。</a:t>
            </a:r>
          </a:p>
          <a:p>
            <a:pPr marL="381000" indent="-381000"/>
            <a:endParaRPr lang="zh-CN" altLang="en-US" b="1" dirty="0" smtClean="0">
              <a:latin typeface="楷体_GB2312" pitchFamily="49" charset="-122"/>
              <a:ea typeface="楷体_GB2312" pitchFamily="49" charset="-122"/>
            </a:endParaRPr>
          </a:p>
        </p:txBody>
      </p:sp>
      <p:sp>
        <p:nvSpPr>
          <p:cNvPr id="24579" name="灯片编号占位符 3"/>
          <p:cNvSpPr txBox="1">
            <a:spLocks noGrp="1"/>
          </p:cNvSpPr>
          <p:nvPr/>
        </p:nvSpPr>
        <p:spPr bwMode="auto">
          <a:xfrm>
            <a:off x="8821738" y="6642100"/>
            <a:ext cx="139700" cy="152400"/>
          </a:xfrm>
          <a:prstGeom prst="rect">
            <a:avLst/>
          </a:prstGeom>
          <a:noFill/>
          <a:ln w="9525">
            <a:noFill/>
            <a:miter lim="800000"/>
            <a:headEnd/>
            <a:tailEnd/>
          </a:ln>
        </p:spPr>
        <p:txBody>
          <a:bodyPr wrap="none" lIns="0" tIns="0" rIns="0" bIns="0">
            <a:spAutoFit/>
          </a:bodyPr>
          <a:lstStyle/>
          <a:p>
            <a:pPr algn="r" eaLnBrk="0" hangingPunct="0"/>
            <a:fld id="{E007D0EB-F7FC-4680-95C8-350C3082DABF}" type="slidenum">
              <a:rPr lang="zh-CN" altLang="en-US" sz="1000"/>
              <a:pPr algn="r" eaLnBrk="0" hangingPunct="0"/>
              <a:t>46</a:t>
            </a:fld>
            <a:endParaRPr lang="en-US" altLang="zh-CN" sz="1000"/>
          </a:p>
        </p:txBody>
      </p:sp>
      <p:sp>
        <p:nvSpPr>
          <p:cNvPr id="5" name="标题 1"/>
          <p:cNvSpPr>
            <a:spLocks noGrp="1"/>
          </p:cNvSpPr>
          <p:nvPr>
            <p:ph type="title" idx="4294967295"/>
          </p:nvPr>
        </p:nvSpPr>
        <p:spPr/>
        <p:txBody>
          <a:bodyPr>
            <a:normAutofit/>
          </a:bodyPr>
          <a:lstStyle/>
          <a:p>
            <a:pPr eaLnBrk="1" hangingPunct="1">
              <a:defRPr/>
            </a:pPr>
            <a:r>
              <a:rPr lang="zh-CN" altLang="en-US" sz="2400" dirty="0" smtClean="0">
                <a:solidFill>
                  <a:schemeClr val="bg1"/>
                </a:solidFill>
                <a:effectLst>
                  <a:outerShdw blurRad="38100" dist="38100" dir="2700000" algn="tl">
                    <a:srgbClr val="000000"/>
                  </a:outerShdw>
                </a:effectLst>
                <a:latin typeface="STKaiti" pitchFamily="2" charset="-122"/>
                <a:ea typeface="STKaiti" pitchFamily="2" charset="-122"/>
              </a:rPr>
              <a:t>二、风电叶片大型化面临的挑战</a:t>
            </a:r>
            <a:endParaRPr lang="zh-CN" altLang="en-US" sz="2400" b="0" dirty="0" smtClean="0">
              <a:solidFill>
                <a:schemeClr val="bg1"/>
              </a:solidFill>
              <a:effectLst>
                <a:outerShdw blurRad="38100" dist="38100" dir="2700000" algn="tl">
                  <a:srgbClr val="C0C0C0"/>
                </a:outerShdw>
              </a:effectLst>
              <a:ea typeface="楷体_GB2312" pitchFamily="49"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75" name="Rectangle 15"/>
          <p:cNvSpPr>
            <a:spLocks noGrp="1" noChangeArrowheads="1"/>
          </p:cNvSpPr>
          <p:nvPr>
            <p:ph type="title"/>
          </p:nvPr>
        </p:nvSpPr>
        <p:spPr>
          <a:xfrm>
            <a:off x="1143000" y="2692400"/>
            <a:ext cx="5300663" cy="609600"/>
          </a:xfrm>
        </p:spPr>
        <p:txBody>
          <a:bodyPr/>
          <a:lstStyle/>
          <a:p>
            <a:pPr algn="ctr" eaLnBrk="1" hangingPunct="1">
              <a:defRPr/>
            </a:pPr>
            <a:r>
              <a:rPr lang="zh-CN" altLang="en-US" sz="4000" dirty="0" smtClean="0">
                <a:solidFill>
                  <a:schemeClr val="tx1"/>
                </a:solidFill>
                <a:ea typeface="楷体_GB2312" pitchFamily="49" charset="-122"/>
              </a:rPr>
              <a:t>谢谢！</a:t>
            </a:r>
            <a:endParaRPr lang="zh-CN" altLang="en-US" sz="2000" b="0" dirty="0" smtClean="0">
              <a:solidFill>
                <a:schemeClr val="tx1"/>
              </a:solidFill>
              <a:ea typeface="楷体_GB2312" pitchFamily="49" charset="-122"/>
            </a:endParaRPr>
          </a:p>
        </p:txBody>
      </p:sp>
      <p:pic>
        <p:nvPicPr>
          <p:cNvPr id="25603" name="Picture 5"/>
          <p:cNvPicPr>
            <a:picLocks noChangeAspect="1" noChangeArrowheads="1"/>
          </p:cNvPicPr>
          <p:nvPr/>
        </p:nvPicPr>
        <p:blipFill>
          <a:blip r:embed="rId2"/>
          <a:srcRect/>
          <a:stretch>
            <a:fillRect/>
          </a:stretch>
        </p:blipFill>
        <p:spPr bwMode="gray">
          <a:xfrm>
            <a:off x="6162675" y="2279650"/>
            <a:ext cx="1438275" cy="2017713"/>
          </a:xfrm>
          <a:prstGeom prst="rect">
            <a:avLst/>
          </a:prstGeom>
          <a:noFill/>
          <a:ln w="9525">
            <a:noFill/>
            <a:miter lim="800000"/>
            <a:headEnd/>
            <a:tailEnd/>
          </a:ln>
        </p:spPr>
      </p:pic>
      <p:sp>
        <p:nvSpPr>
          <p:cNvPr id="25604" name="灯片编号占位符 3"/>
          <p:cNvSpPr>
            <a:spLocks noGrp="1"/>
          </p:cNvSpPr>
          <p:nvPr>
            <p:ph type="sldNum" sz="quarter" idx="10"/>
          </p:nvPr>
        </p:nvSpPr>
        <p:spPr>
          <a:xfrm>
            <a:off x="8821738" y="6642100"/>
            <a:ext cx="139700" cy="152400"/>
          </a:xfrm>
          <a:noFill/>
        </p:spPr>
        <p:txBody>
          <a:bodyPr/>
          <a:lstStyle/>
          <a:p>
            <a:pPr fontAlgn="base">
              <a:spcAft>
                <a:spcPct val="0"/>
              </a:spcAft>
            </a:pPr>
            <a:fld id="{ED8B4323-1C3F-4542-B8F1-ECA44D2D0F06}" type="slidenum">
              <a:rPr lang="zh-CN" altLang="en-US" smtClean="0"/>
              <a:pPr fontAlgn="base">
                <a:spcAft>
                  <a:spcPct val="0"/>
                </a:spcAft>
              </a:pPr>
              <a:t>47</a:t>
            </a:fld>
            <a:endParaRPr lang="en-US" altLang="zh-CN"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EPS_Custom_pr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EPS_Custom_prin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prstShdw prst="shdw17" dist="17961" dir="2700000">
            <a:schemeClr val="bg2">
              <a:gamma/>
              <a:shade val="60000"/>
              <a:invGamma/>
            </a:schemeClr>
          </a:prstShdw>
        </a:effectLst>
      </a:spPr>
      <a:bodyPr vert="horz" wrap="square" lIns="45720" tIns="45720" rIns="45720" bIns="45720" numCol="1" anchor="ctr" anchorCtr="1"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defRPr kumimoji="0" lang="en-US" sz="1400" b="1" i="0" u="none" strike="noStrike" cap="none" normalizeH="0" baseline="0" smtClean="0">
            <a:ln>
              <a:noFill/>
            </a:ln>
            <a:solidFill>
              <a:srgbClr val="FFFFFF"/>
            </a:solidFill>
            <a:effectLst/>
            <a:latin typeface="STKaiti" pitchFamily="2" charset="-122"/>
            <a:ea typeface="STKaiti" pitchFamily="2" charset="-122"/>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prstShdw prst="shdw17" dist="17961" dir="2700000">
            <a:schemeClr val="bg2">
              <a:gamma/>
              <a:shade val="60000"/>
              <a:invGamma/>
            </a:schemeClr>
          </a:prstShdw>
        </a:effectLst>
      </a:spPr>
      <a:bodyPr vert="horz" wrap="square" lIns="45720" tIns="45720" rIns="45720" bIns="45720" numCol="1" anchor="ctr" anchorCtr="1"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defRPr kumimoji="0" lang="en-US" sz="1400" b="1" i="0" u="none" strike="noStrike" cap="none" normalizeH="0" baseline="0" smtClean="0">
            <a:ln>
              <a:noFill/>
            </a:ln>
            <a:solidFill>
              <a:srgbClr val="FFFFFF"/>
            </a:solidFill>
            <a:effectLst/>
            <a:latin typeface="STKaiti" pitchFamily="2" charset="-122"/>
            <a:ea typeface="STKaiti" pitchFamily="2" charset="-122"/>
          </a:defRPr>
        </a:defPPr>
      </a:lstStyle>
    </a:lnDef>
  </a:objectDefaults>
  <a:extraClrSchemeLst>
    <a:extraClrScheme>
      <a:clrScheme name="1_EPS_Custom_print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EPS_Custom_print 2">
        <a:dk1>
          <a:srgbClr val="000000"/>
        </a:dk1>
        <a:lt1>
          <a:srgbClr val="FFFFFF"/>
        </a:lt1>
        <a:dk2>
          <a:srgbClr val="000000"/>
        </a:dk2>
        <a:lt2>
          <a:srgbClr val="808080"/>
        </a:lt2>
        <a:accent1>
          <a:srgbClr val="000000"/>
        </a:accent1>
        <a:accent2>
          <a:srgbClr val="000000"/>
        </a:accent2>
        <a:accent3>
          <a:srgbClr val="FFFFFF"/>
        </a:accent3>
        <a:accent4>
          <a:srgbClr val="000000"/>
        </a:accent4>
        <a:accent5>
          <a:srgbClr val="AAAAAA"/>
        </a:accent5>
        <a:accent6>
          <a:srgbClr val="000000"/>
        </a:accent6>
        <a:hlink>
          <a:srgbClr val="000000"/>
        </a:hlink>
        <a:folHlink>
          <a:srgbClr val="00FFCC"/>
        </a:folHlink>
      </a:clrScheme>
      <a:clrMap bg1="lt1" tx1="dk1" bg2="lt2" tx2="dk2" accent1="accent1" accent2="accent2" accent3="accent3" accent4="accent4" accent5="accent5" accent6="accent6" hlink="hlink" folHlink="folHlink"/>
    </a:extraClrScheme>
    <a:extraClrScheme>
      <a:clrScheme name="1_EPS_Custom_print 3">
        <a:dk1>
          <a:srgbClr val="808080"/>
        </a:dk1>
        <a:lt1>
          <a:srgbClr val="FFFFFF"/>
        </a:lt1>
        <a:dk2>
          <a:srgbClr val="000000"/>
        </a:dk2>
        <a:lt2>
          <a:srgbClr val="FFFFFF"/>
        </a:lt2>
        <a:accent1>
          <a:srgbClr val="FF0000"/>
        </a:accent1>
        <a:accent2>
          <a:srgbClr val="FFFF00"/>
        </a:accent2>
        <a:accent3>
          <a:srgbClr val="AAAAAA"/>
        </a:accent3>
        <a:accent4>
          <a:srgbClr val="DADADA"/>
        </a:accent4>
        <a:accent5>
          <a:srgbClr val="FFAAAA"/>
        </a:accent5>
        <a:accent6>
          <a:srgbClr val="E7E700"/>
        </a:accent6>
        <a:hlink>
          <a:srgbClr val="FF0000"/>
        </a:hlink>
        <a:folHlink>
          <a:srgbClr val="008000"/>
        </a:folHlink>
      </a:clrScheme>
      <a:clrMap bg1="dk2" tx1="lt1" bg2="dk1" tx2="lt2" accent1="accent1" accent2="accent2" accent3="accent3" accent4="accent4" accent5="accent5" accent6="accent6" hlink="hlink" folHlink="folHlink"/>
    </a:extraClrScheme>
    <a:extraClrScheme>
      <a:clrScheme name="1_EPS_Custom_print 4">
        <a:dk1>
          <a:srgbClr val="000000"/>
        </a:dk1>
        <a:lt1>
          <a:srgbClr val="FFFFFF"/>
        </a:lt1>
        <a:dk2>
          <a:srgbClr val="000000"/>
        </a:dk2>
        <a:lt2>
          <a:srgbClr val="4D4D4D"/>
        </a:lt2>
        <a:accent1>
          <a:srgbClr val="287AC8"/>
        </a:accent1>
        <a:accent2>
          <a:srgbClr val="000000"/>
        </a:accent2>
        <a:accent3>
          <a:srgbClr val="FFFFFF"/>
        </a:accent3>
        <a:accent4>
          <a:srgbClr val="000000"/>
        </a:accent4>
        <a:accent5>
          <a:srgbClr val="ACBEE0"/>
        </a:accent5>
        <a:accent6>
          <a:srgbClr val="000000"/>
        </a:accent6>
        <a:hlink>
          <a:srgbClr val="287AC8"/>
        </a:hlink>
        <a:folHlink>
          <a:srgbClr val="CFFFA3"/>
        </a:folHlink>
      </a:clrScheme>
      <a:clrMap bg1="lt1" tx1="dk1" bg2="lt2" tx2="dk2" accent1="accent1" accent2="accent2" accent3="accent3" accent4="accent4" accent5="accent5" accent6="accent6" hlink="hlink" folHlink="folHlink"/>
    </a:extraClrScheme>
    <a:extraClrScheme>
      <a:clrScheme name="1_EPS_Custom_print 5">
        <a:dk1>
          <a:srgbClr val="000000"/>
        </a:dk1>
        <a:lt1>
          <a:srgbClr val="FFFFFF"/>
        </a:lt1>
        <a:dk2>
          <a:srgbClr val="287AC8"/>
        </a:dk2>
        <a:lt2>
          <a:srgbClr val="4D4D4D"/>
        </a:lt2>
        <a:accent1>
          <a:srgbClr val="287AC8"/>
        </a:accent1>
        <a:accent2>
          <a:srgbClr val="000000"/>
        </a:accent2>
        <a:accent3>
          <a:srgbClr val="FFFFFF"/>
        </a:accent3>
        <a:accent4>
          <a:srgbClr val="000000"/>
        </a:accent4>
        <a:accent5>
          <a:srgbClr val="ACBEE0"/>
        </a:accent5>
        <a:accent6>
          <a:srgbClr val="000000"/>
        </a:accent6>
        <a:hlink>
          <a:srgbClr val="287AC8"/>
        </a:hlink>
        <a:folHlink>
          <a:srgbClr val="CFFFA3"/>
        </a:folHlink>
      </a:clrScheme>
      <a:clrMap bg1="lt1" tx1="dk1" bg2="lt2" tx2="dk2" accent1="accent1" accent2="accent2" accent3="accent3" accent4="accent4" accent5="accent5" accent6="accent6" hlink="hlink" folHlink="folHlink"/>
    </a:extraClrScheme>
    <a:extraClrScheme>
      <a:clrScheme name="1_EPS_Custom_print 6">
        <a:dk1>
          <a:srgbClr val="000000"/>
        </a:dk1>
        <a:lt1>
          <a:srgbClr val="FFFFFF"/>
        </a:lt1>
        <a:dk2>
          <a:srgbClr val="287AC8"/>
        </a:dk2>
        <a:lt2>
          <a:srgbClr val="4D4D4D"/>
        </a:lt2>
        <a:accent1>
          <a:srgbClr val="00A1FA"/>
        </a:accent1>
        <a:accent2>
          <a:srgbClr val="008000"/>
        </a:accent2>
        <a:accent3>
          <a:srgbClr val="FFFFFF"/>
        </a:accent3>
        <a:accent4>
          <a:srgbClr val="000000"/>
        </a:accent4>
        <a:accent5>
          <a:srgbClr val="AACDFC"/>
        </a:accent5>
        <a:accent6>
          <a:srgbClr val="007300"/>
        </a:accent6>
        <a:hlink>
          <a:srgbClr val="E4BE00"/>
        </a:hlink>
        <a:folHlink>
          <a:srgbClr val="AF0703"/>
        </a:folHlink>
      </a:clrScheme>
      <a:clrMap bg1="lt1" tx1="dk1" bg2="lt2" tx2="dk2" accent1="accent1" accent2="accent2" accent3="accent3" accent4="accent4" accent5="accent5" accent6="accent6" hlink="hlink" folHlink="folHlink"/>
    </a:extraClrScheme>
    <a:extraClrScheme>
      <a:clrScheme name="1_EPS_Custom_print 7">
        <a:dk1>
          <a:srgbClr val="000000"/>
        </a:dk1>
        <a:lt1>
          <a:srgbClr val="FFFFFF"/>
        </a:lt1>
        <a:dk2>
          <a:srgbClr val="287AC8"/>
        </a:dk2>
        <a:lt2>
          <a:srgbClr val="4D4D4D"/>
        </a:lt2>
        <a:accent1>
          <a:srgbClr val="4B6EC0"/>
        </a:accent1>
        <a:accent2>
          <a:srgbClr val="C6E2FE"/>
        </a:accent2>
        <a:accent3>
          <a:srgbClr val="FFFFFF"/>
        </a:accent3>
        <a:accent4>
          <a:srgbClr val="000000"/>
        </a:accent4>
        <a:accent5>
          <a:srgbClr val="B1BADC"/>
        </a:accent5>
        <a:accent6>
          <a:srgbClr val="B3CDE6"/>
        </a:accent6>
        <a:hlink>
          <a:srgbClr val="FFCC66"/>
        </a:hlink>
        <a:folHlink>
          <a:srgbClr val="93FF93"/>
        </a:folHlink>
      </a:clrScheme>
      <a:clrMap bg1="lt1" tx1="dk1" bg2="lt2" tx2="dk2" accent1="accent1" accent2="accent2" accent3="accent3" accent4="accent4" accent5="accent5" accent6="accent6" hlink="hlink" folHlink="folHlink"/>
    </a:extraClrScheme>
    <a:extraClrScheme>
      <a:clrScheme name="1_EPS_Custom_print 8">
        <a:dk1>
          <a:srgbClr val="000000"/>
        </a:dk1>
        <a:lt1>
          <a:srgbClr val="FFFFFF"/>
        </a:lt1>
        <a:dk2>
          <a:srgbClr val="287AC8"/>
        </a:dk2>
        <a:lt2>
          <a:srgbClr val="4D4D4D"/>
        </a:lt2>
        <a:accent1>
          <a:srgbClr val="4B6EC0"/>
        </a:accent1>
        <a:accent2>
          <a:srgbClr val="C6E2FE"/>
        </a:accent2>
        <a:accent3>
          <a:srgbClr val="FFFFFF"/>
        </a:accent3>
        <a:accent4>
          <a:srgbClr val="000000"/>
        </a:accent4>
        <a:accent5>
          <a:srgbClr val="B1BADC"/>
        </a:accent5>
        <a:accent6>
          <a:srgbClr val="B3CDE6"/>
        </a:accent6>
        <a:hlink>
          <a:srgbClr val="FFCC66"/>
        </a:hlink>
        <a:folHlink>
          <a:srgbClr val="0B8173"/>
        </a:folHlink>
      </a:clrScheme>
      <a:clrMap bg1="lt1" tx1="dk1" bg2="lt2" tx2="dk2" accent1="accent1" accent2="accent2" accent3="accent3" accent4="accent4" accent5="accent5" accent6="accent6" hlink="hlink" folHlink="folHlink"/>
    </a:extraClrScheme>
    <a:extraClrScheme>
      <a:clrScheme name="1_EPS_Custom_print 9">
        <a:dk1>
          <a:srgbClr val="000000"/>
        </a:dk1>
        <a:lt1>
          <a:srgbClr val="FFFFFF"/>
        </a:lt1>
        <a:dk2>
          <a:srgbClr val="287AC8"/>
        </a:dk2>
        <a:lt2>
          <a:srgbClr val="4D4D4D"/>
        </a:lt2>
        <a:accent1>
          <a:srgbClr val="4B6EC0"/>
        </a:accent1>
        <a:accent2>
          <a:srgbClr val="C6E2FE"/>
        </a:accent2>
        <a:accent3>
          <a:srgbClr val="FFFFFF"/>
        </a:accent3>
        <a:accent4>
          <a:srgbClr val="000000"/>
        </a:accent4>
        <a:accent5>
          <a:srgbClr val="B1BADC"/>
        </a:accent5>
        <a:accent6>
          <a:srgbClr val="B3CDE6"/>
        </a:accent6>
        <a:hlink>
          <a:srgbClr val="FFCC66"/>
        </a:hlink>
        <a:folHlink>
          <a:srgbClr val="BC0024"/>
        </a:folHlink>
      </a:clrScheme>
      <a:clrMap bg1="lt1" tx1="dk1" bg2="lt2" tx2="dk2" accent1="accent1" accent2="accent2" accent3="accent3" accent4="accent4" accent5="accent5" accent6="accent6" hlink="hlink" folHlink="folHlink"/>
    </a:extraClrScheme>
    <a:extraClrScheme>
      <a:clrScheme name="1_EPS_Custom_print 10">
        <a:dk1>
          <a:srgbClr val="000000"/>
        </a:dk1>
        <a:lt1>
          <a:srgbClr val="FFFFFF"/>
        </a:lt1>
        <a:dk2>
          <a:srgbClr val="287AC8"/>
        </a:dk2>
        <a:lt2>
          <a:srgbClr val="4D4D4D"/>
        </a:lt2>
        <a:accent1>
          <a:srgbClr val="4B6EC0"/>
        </a:accent1>
        <a:accent2>
          <a:srgbClr val="C6E2FE"/>
        </a:accent2>
        <a:accent3>
          <a:srgbClr val="FFFFFF"/>
        </a:accent3>
        <a:accent4>
          <a:srgbClr val="000000"/>
        </a:accent4>
        <a:accent5>
          <a:srgbClr val="B1BADC"/>
        </a:accent5>
        <a:accent6>
          <a:srgbClr val="B3CDE6"/>
        </a:accent6>
        <a:hlink>
          <a:srgbClr val="FFCC66"/>
        </a:hlink>
        <a:folHlink>
          <a:srgbClr val="262674"/>
        </a:folHlink>
      </a:clrScheme>
      <a:clrMap bg1="lt1" tx1="dk1" bg2="lt2" tx2="dk2" accent1="accent1" accent2="accent2" accent3="accent3" accent4="accent4" accent5="accent5" accent6="accent6" hlink="hlink" folHlink="folHlink"/>
    </a:extraClrScheme>
    <a:extraClrScheme>
      <a:clrScheme name="1_EPS_Custom_print 11">
        <a:dk1>
          <a:srgbClr val="000000"/>
        </a:dk1>
        <a:lt1>
          <a:srgbClr val="FFFFFF"/>
        </a:lt1>
        <a:dk2>
          <a:srgbClr val="287AC8"/>
        </a:dk2>
        <a:lt2>
          <a:srgbClr val="4D4D4D"/>
        </a:lt2>
        <a:accent1>
          <a:srgbClr val="4B6EC0"/>
        </a:accent1>
        <a:accent2>
          <a:srgbClr val="C6E2FE"/>
        </a:accent2>
        <a:accent3>
          <a:srgbClr val="FFFFFF"/>
        </a:accent3>
        <a:accent4>
          <a:srgbClr val="000000"/>
        </a:accent4>
        <a:accent5>
          <a:srgbClr val="B1BADC"/>
        </a:accent5>
        <a:accent6>
          <a:srgbClr val="B3CDE6"/>
        </a:accent6>
        <a:hlink>
          <a:srgbClr val="FFCC66"/>
        </a:hlink>
        <a:folHlink>
          <a:srgbClr val="08406E"/>
        </a:folHlink>
      </a:clrScheme>
      <a:clrMap bg1="lt1" tx1="dk1" bg2="lt2" tx2="dk2" accent1="accent1" accent2="accent2" accent3="accent3" accent4="accent4" accent5="accent5" accent6="accent6" hlink="hlink" folHlink="folHlink"/>
    </a:extraClrScheme>
    <a:extraClrScheme>
      <a:clrScheme name="1_EPS_Custom_print 12">
        <a:dk1>
          <a:srgbClr val="000000"/>
        </a:dk1>
        <a:lt1>
          <a:srgbClr val="FFFFFF"/>
        </a:lt1>
        <a:dk2>
          <a:srgbClr val="4B6EC0"/>
        </a:dk2>
        <a:lt2>
          <a:srgbClr val="4D4D4D"/>
        </a:lt2>
        <a:accent1>
          <a:srgbClr val="CDE5FE"/>
        </a:accent1>
        <a:accent2>
          <a:srgbClr val="FFCC66"/>
        </a:accent2>
        <a:accent3>
          <a:srgbClr val="FFFFFF"/>
        </a:accent3>
        <a:accent4>
          <a:srgbClr val="000000"/>
        </a:accent4>
        <a:accent5>
          <a:srgbClr val="E3F0FE"/>
        </a:accent5>
        <a:accent6>
          <a:srgbClr val="E7B95C"/>
        </a:accent6>
        <a:hlink>
          <a:srgbClr val="08406E"/>
        </a:hlink>
        <a:folHlink>
          <a:srgbClr val="08406E"/>
        </a:folHlink>
      </a:clrScheme>
      <a:clrMap bg1="lt1" tx1="dk1" bg2="lt2" tx2="dk2" accent1="accent1" accent2="accent2" accent3="accent3" accent4="accent4" accent5="accent5" accent6="accent6" hlink="hlink" folHlink="folHlink"/>
    </a:extraClrScheme>
    <a:extraClrScheme>
      <a:clrScheme name="1_EPS_Custom_print 13">
        <a:dk1>
          <a:srgbClr val="000000"/>
        </a:dk1>
        <a:lt1>
          <a:srgbClr val="FFFFFF"/>
        </a:lt1>
        <a:dk2>
          <a:srgbClr val="4B6EC0"/>
        </a:dk2>
        <a:lt2>
          <a:srgbClr val="4D4D4D"/>
        </a:lt2>
        <a:accent1>
          <a:srgbClr val="CDE5FE"/>
        </a:accent1>
        <a:accent2>
          <a:srgbClr val="FFCC66"/>
        </a:accent2>
        <a:accent3>
          <a:srgbClr val="FFFFFF"/>
        </a:accent3>
        <a:accent4>
          <a:srgbClr val="000000"/>
        </a:accent4>
        <a:accent5>
          <a:srgbClr val="E3F0FE"/>
        </a:accent5>
        <a:accent6>
          <a:srgbClr val="E7B95C"/>
        </a:accent6>
        <a:hlink>
          <a:srgbClr val="104058"/>
        </a:hlink>
        <a:folHlink>
          <a:srgbClr val="08406E"/>
        </a:folHlink>
      </a:clrScheme>
      <a:clrMap bg1="lt1" tx1="dk1" bg2="lt2" tx2="dk2" accent1="accent1" accent2="accent2" accent3="accent3" accent4="accent4" accent5="accent5" accent6="accent6" hlink="hlink" folHlink="folHlink"/>
    </a:extraClrScheme>
    <a:extraClrScheme>
      <a:clrScheme name="1_EPS_Custom_print 14">
        <a:dk1>
          <a:srgbClr val="000000"/>
        </a:dk1>
        <a:lt1>
          <a:srgbClr val="FFFFFF"/>
        </a:lt1>
        <a:dk2>
          <a:srgbClr val="4B6EC0"/>
        </a:dk2>
        <a:lt2>
          <a:srgbClr val="4D4D4D"/>
        </a:lt2>
        <a:accent1>
          <a:srgbClr val="CDE5FE"/>
        </a:accent1>
        <a:accent2>
          <a:srgbClr val="FFCC66"/>
        </a:accent2>
        <a:accent3>
          <a:srgbClr val="FFFFFF"/>
        </a:accent3>
        <a:accent4>
          <a:srgbClr val="000000"/>
        </a:accent4>
        <a:accent5>
          <a:srgbClr val="E3F0FE"/>
        </a:accent5>
        <a:accent6>
          <a:srgbClr val="E7B95C"/>
        </a:accent6>
        <a:hlink>
          <a:srgbClr val="364068"/>
        </a:hlink>
        <a:folHlink>
          <a:srgbClr val="08406E"/>
        </a:folHlink>
      </a:clrScheme>
      <a:clrMap bg1="lt1" tx1="dk1" bg2="lt2" tx2="dk2" accent1="accent1" accent2="accent2" accent3="accent3" accent4="accent4" accent5="accent5" accent6="accent6" hlink="hlink" folHlink="folHlink"/>
    </a:extraClrScheme>
    <a:extraClrScheme>
      <a:clrScheme name="1_EPS_Custom_print 15">
        <a:dk1>
          <a:srgbClr val="000000"/>
        </a:dk1>
        <a:lt1>
          <a:srgbClr val="FFFFFF"/>
        </a:lt1>
        <a:dk2>
          <a:srgbClr val="4B6EC0"/>
        </a:dk2>
        <a:lt2>
          <a:srgbClr val="4D4D4D"/>
        </a:lt2>
        <a:accent1>
          <a:srgbClr val="CDE5FE"/>
        </a:accent1>
        <a:accent2>
          <a:srgbClr val="FFCC66"/>
        </a:accent2>
        <a:accent3>
          <a:srgbClr val="FFFFFF"/>
        </a:accent3>
        <a:accent4>
          <a:srgbClr val="000000"/>
        </a:accent4>
        <a:accent5>
          <a:srgbClr val="E3F0FE"/>
        </a:accent5>
        <a:accent6>
          <a:srgbClr val="E7B95C"/>
        </a:accent6>
        <a:hlink>
          <a:srgbClr val="273D6F"/>
        </a:hlink>
        <a:folHlink>
          <a:srgbClr val="99FF99"/>
        </a:folHlink>
      </a:clrScheme>
      <a:clrMap bg1="lt1" tx1="dk1" bg2="lt2" tx2="dk2" accent1="accent1" accent2="accent2" accent3="accent3" accent4="accent4" accent5="accent5" accent6="accent6" hlink="hlink" folHlink="folHlink"/>
    </a:extraClrScheme>
    <a:extraClrScheme>
      <a:clrScheme name="1_EPS_Custom_print 16">
        <a:dk1>
          <a:srgbClr val="000000"/>
        </a:dk1>
        <a:lt1>
          <a:srgbClr val="FFFFFF"/>
        </a:lt1>
        <a:dk2>
          <a:srgbClr val="4B6EC0"/>
        </a:dk2>
        <a:lt2>
          <a:srgbClr val="4D4D4D"/>
        </a:lt2>
        <a:accent1>
          <a:srgbClr val="CDE5FE"/>
        </a:accent1>
        <a:accent2>
          <a:srgbClr val="FFCC66"/>
        </a:accent2>
        <a:accent3>
          <a:srgbClr val="FFFFFF"/>
        </a:accent3>
        <a:accent4>
          <a:srgbClr val="000000"/>
        </a:accent4>
        <a:accent5>
          <a:srgbClr val="E3F0FE"/>
        </a:accent5>
        <a:accent6>
          <a:srgbClr val="E7B95C"/>
        </a:accent6>
        <a:hlink>
          <a:srgbClr val="273D6F"/>
        </a:hlink>
        <a:folHlink>
          <a:srgbClr val="CCFF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2009监事会汇报材料</Template>
  <TotalTime>7485</TotalTime>
  <Words>3997</Words>
  <Application>Microsoft Office PowerPoint</Application>
  <PresentationFormat>全屏显示(4:3)</PresentationFormat>
  <Paragraphs>544</Paragraphs>
  <Slides>47</Slides>
  <Notes>42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47</vt:i4>
      </vt:variant>
    </vt:vector>
  </HeadingPairs>
  <TitlesOfParts>
    <vt:vector size="59" baseType="lpstr">
      <vt:lpstr>STKaiti</vt:lpstr>
      <vt:lpstr>STKaiti</vt:lpstr>
      <vt:lpstr>华文新魏</vt:lpstr>
      <vt:lpstr>楷体_GB2312</vt:lpstr>
      <vt:lpstr>宋体</vt:lpstr>
      <vt:lpstr>Arial</vt:lpstr>
      <vt:lpstr>Arial Black</vt:lpstr>
      <vt:lpstr>Arial Rounded MT Bold</vt:lpstr>
      <vt:lpstr>Calibri</vt:lpstr>
      <vt:lpstr>Times New Roman</vt:lpstr>
      <vt:lpstr>Wingdings</vt:lpstr>
      <vt:lpstr>1_EPS_Custom_print</vt:lpstr>
      <vt:lpstr>风电机组大型化带来 复合材料叶片的机遇与挑战</vt:lpstr>
      <vt:lpstr> 目 录</vt:lpstr>
      <vt:lpstr> 目 录</vt:lpstr>
      <vt:lpstr>一、风电发展现状与展望</vt:lpstr>
      <vt:lpstr>一、风电发展现状与展望</vt:lpstr>
      <vt:lpstr>  一、风电发展现状与展望</vt:lpstr>
      <vt:lpstr>  一、风电发展现状与展望</vt:lpstr>
      <vt:lpstr>  一、风电发展现状与展望</vt:lpstr>
      <vt:lpstr>  一、风电发展现状与展望</vt:lpstr>
      <vt:lpstr>  一、风电发展现状与展望</vt:lpstr>
      <vt:lpstr>   一、风电发展现状与展望</vt:lpstr>
      <vt:lpstr>  一、风电发展现状与展望</vt:lpstr>
      <vt:lpstr>   一、风电发展现状与展望</vt:lpstr>
      <vt:lpstr>  一、风力发电现状与展望</vt:lpstr>
      <vt:lpstr> 目 录</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三、大型复合材料叶片的材料应用技术 </vt:lpstr>
      <vt:lpstr>      三、大型复合材料叶片的材料应用技术 </vt:lpstr>
      <vt:lpstr>         二、风电叶片大型化面临的挑战 </vt:lpstr>
      <vt:lpstr>      三、大型复合材料叶片的材料应用技术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              二、风电叶片大型化面临的挑战 </vt:lpstr>
      <vt:lpstr>PowerPoint 演示文稿</vt:lpstr>
      <vt:lpstr>二、风电叶片大型化面临的挑战</vt:lpstr>
      <vt:lpstr>二、风电叶片大型化面临的挑战</vt:lpstr>
      <vt:lpstr>谢谢！</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zhangxiaoming</cp:lastModifiedBy>
  <cp:revision>713</cp:revision>
  <dcterms:modified xsi:type="dcterms:W3CDTF">2014-08-20T05:50:19Z</dcterms:modified>
</cp:coreProperties>
</file>