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Default Extension="doc" ContentType="application/msword"/>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Default Extension="xls" ContentType="application/vnd.ms-exce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58"/>
  </p:notesMasterIdLst>
  <p:handoutMasterIdLst>
    <p:handoutMasterId r:id="rId59"/>
  </p:handoutMasterIdLst>
  <p:sldIdLst>
    <p:sldId id="256" r:id="rId2"/>
    <p:sldId id="612" r:id="rId3"/>
    <p:sldId id="258" r:id="rId4"/>
    <p:sldId id="372" r:id="rId5"/>
    <p:sldId id="371" r:id="rId6"/>
    <p:sldId id="579" r:id="rId7"/>
    <p:sldId id="453" r:id="rId8"/>
    <p:sldId id="455" r:id="rId9"/>
    <p:sldId id="584" r:id="rId10"/>
    <p:sldId id="582" r:id="rId11"/>
    <p:sldId id="456" r:id="rId12"/>
    <p:sldId id="457" r:id="rId13"/>
    <p:sldId id="574" r:id="rId14"/>
    <p:sldId id="573" r:id="rId15"/>
    <p:sldId id="575" r:id="rId16"/>
    <p:sldId id="576" r:id="rId17"/>
    <p:sldId id="578" r:id="rId18"/>
    <p:sldId id="577" r:id="rId19"/>
    <p:sldId id="677" r:id="rId20"/>
    <p:sldId id="614" r:id="rId21"/>
    <p:sldId id="627" r:id="rId22"/>
    <p:sldId id="601" r:id="rId23"/>
    <p:sldId id="683" r:id="rId24"/>
    <p:sldId id="617" r:id="rId25"/>
    <p:sldId id="619" r:id="rId26"/>
    <p:sldId id="618" r:id="rId27"/>
    <p:sldId id="626" r:id="rId28"/>
    <p:sldId id="615" r:id="rId29"/>
    <p:sldId id="628" r:id="rId30"/>
    <p:sldId id="620" r:id="rId31"/>
    <p:sldId id="629" r:id="rId32"/>
    <p:sldId id="685" r:id="rId33"/>
    <p:sldId id="688" r:id="rId34"/>
    <p:sldId id="691" r:id="rId35"/>
    <p:sldId id="690" r:id="rId36"/>
    <p:sldId id="616" r:id="rId37"/>
    <p:sldId id="682" r:id="rId38"/>
    <p:sldId id="678" r:id="rId39"/>
    <p:sldId id="641" r:id="rId40"/>
    <p:sldId id="679" r:id="rId41"/>
    <p:sldId id="700" r:id="rId42"/>
    <p:sldId id="701" r:id="rId43"/>
    <p:sldId id="702" r:id="rId44"/>
    <p:sldId id="681" r:id="rId45"/>
    <p:sldId id="698" r:id="rId46"/>
    <p:sldId id="680" r:id="rId47"/>
    <p:sldId id="661" r:id="rId48"/>
    <p:sldId id="693" r:id="rId49"/>
    <p:sldId id="694" r:id="rId50"/>
    <p:sldId id="562" r:id="rId51"/>
    <p:sldId id="485" r:id="rId52"/>
    <p:sldId id="486" r:id="rId53"/>
    <p:sldId id="622" r:id="rId54"/>
    <p:sldId id="695" r:id="rId55"/>
    <p:sldId id="703" r:id="rId56"/>
    <p:sldId id="572" r:id="rId57"/>
  </p:sldIdLst>
  <p:sldSz cx="9144000" cy="6858000" type="screen4x3"/>
  <p:notesSz cx="6807200" cy="99393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CC3399"/>
    <a:srgbClr val="CCCCFF"/>
    <a:srgbClr val="000099"/>
    <a:srgbClr val="000000"/>
    <a:srgbClr val="000066"/>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72" autoAdjust="0"/>
    <p:restoredTop sz="85912" autoAdjust="0"/>
  </p:normalViewPr>
  <p:slideViewPr>
    <p:cSldViewPr>
      <p:cViewPr>
        <p:scale>
          <a:sx n="75" d="100"/>
          <a:sy n="75" d="100"/>
        </p:scale>
        <p:origin x="-1128" y="2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chart>
    <c:plotArea>
      <c:layout>
        <c:manualLayout>
          <c:layoutTarget val="inner"/>
          <c:xMode val="edge"/>
          <c:yMode val="edge"/>
          <c:x val="8.5946631671041121E-2"/>
          <c:y val="5.1400554097404468E-2"/>
          <c:w val="0.87794225721785213"/>
          <c:h val="0.79454469233013036"/>
        </c:manualLayout>
      </c:layout>
      <c:barChart>
        <c:barDir val="col"/>
        <c:grouping val="clustered"/>
        <c:ser>
          <c:idx val="0"/>
          <c:order val="0"/>
          <c:dLbls>
            <c:dLbl>
              <c:idx val="1"/>
              <c:layout/>
              <c:tx>
                <c:rich>
                  <a:bodyPr/>
                  <a:lstStyle/>
                  <a:p>
                    <a:r>
                      <a:rPr lang="en-US" altLang="en-US"/>
                      <a:t>1/7</a:t>
                    </a:r>
                  </a:p>
                </c:rich>
              </c:tx>
              <c:showVal val="1"/>
            </c:dLbl>
            <c:dLbl>
              <c:idx val="2"/>
              <c:layout/>
              <c:tx>
                <c:rich>
                  <a:bodyPr/>
                  <a:lstStyle/>
                  <a:p>
                    <a:r>
                      <a:rPr lang="en-US" altLang="en-US"/>
                      <a:t>1/3.8</a:t>
                    </a:r>
                  </a:p>
                </c:rich>
              </c:tx>
              <c:showVal val="1"/>
            </c:dLbl>
            <c:dLbl>
              <c:idx val="3"/>
              <c:layout/>
              <c:tx>
                <c:rich>
                  <a:bodyPr/>
                  <a:lstStyle/>
                  <a:p>
                    <a:r>
                      <a:rPr lang="en-US" altLang="en-US"/>
                      <a:t>1/3.7</a:t>
                    </a:r>
                  </a:p>
                </c:rich>
              </c:tx>
              <c:showVal val="1"/>
            </c:dLbl>
            <c:dLbl>
              <c:idx val="4"/>
              <c:layout/>
              <c:tx>
                <c:rich>
                  <a:bodyPr/>
                  <a:lstStyle/>
                  <a:p>
                    <a:r>
                      <a:rPr lang="en-US" altLang="en-US"/>
                      <a:t>1/3.3</a:t>
                    </a:r>
                  </a:p>
                </c:rich>
              </c:tx>
              <c:showVal val="1"/>
            </c:dLbl>
            <c:showVal val="1"/>
          </c:dLbls>
          <c:cat>
            <c:strRef>
              <c:f>Sheet1!$C$5:$C$9</c:f>
              <c:strCache>
                <c:ptCount val="5"/>
                <c:pt idx="0">
                  <c:v>中国</c:v>
                </c:pt>
                <c:pt idx="1">
                  <c:v>日本</c:v>
                </c:pt>
                <c:pt idx="2">
                  <c:v>美国</c:v>
                </c:pt>
                <c:pt idx="3">
                  <c:v>法国</c:v>
                </c:pt>
                <c:pt idx="4">
                  <c:v>德国</c:v>
                </c:pt>
              </c:strCache>
            </c:strRef>
          </c:cat>
          <c:val>
            <c:numRef>
              <c:f>Sheet1!$D$5:$D$9</c:f>
              <c:numCache>
                <c:formatCode>General</c:formatCode>
                <c:ptCount val="5"/>
                <c:pt idx="0">
                  <c:v>1</c:v>
                </c:pt>
                <c:pt idx="1">
                  <c:v>0.14285714285714432</c:v>
                </c:pt>
                <c:pt idx="2">
                  <c:v>0.26315789473684231</c:v>
                </c:pt>
                <c:pt idx="3">
                  <c:v>0.27027027027027245</c:v>
                </c:pt>
                <c:pt idx="4">
                  <c:v>0.30303030303030332</c:v>
                </c:pt>
              </c:numCache>
            </c:numRef>
          </c:val>
        </c:ser>
        <c:axId val="150399616"/>
        <c:axId val="151610880"/>
      </c:barChart>
      <c:catAx>
        <c:axId val="150399616"/>
        <c:scaling>
          <c:orientation val="minMax"/>
        </c:scaling>
        <c:axPos val="b"/>
        <c:tickLblPos val="nextTo"/>
        <c:crossAx val="151610880"/>
        <c:crosses val="autoZero"/>
        <c:auto val="1"/>
        <c:lblAlgn val="ctr"/>
        <c:lblOffset val="100"/>
      </c:catAx>
      <c:valAx>
        <c:axId val="151610880"/>
        <c:scaling>
          <c:orientation val="minMax"/>
        </c:scaling>
        <c:axPos val="l"/>
        <c:numFmt formatCode="General" sourceLinked="1"/>
        <c:tickLblPos val="nextTo"/>
        <c:crossAx val="150399616"/>
        <c:crosses val="autoZero"/>
        <c:crossBetween val="between"/>
      </c:valAx>
      <c:spPr>
        <a:noFill/>
      </c:spPr>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87419-F461-42C4-A1C9-BD755CD66852}" type="doc">
      <dgm:prSet loTypeId="urn:microsoft.com/office/officeart/2005/8/layout/process1" loCatId="process" qsTypeId="urn:microsoft.com/office/officeart/2005/8/quickstyle/simple5" qsCatId="simple" csTypeId="urn:microsoft.com/office/officeart/2005/8/colors/colorful4" csCatId="colorful" phldr="1"/>
      <dgm:spPr/>
    </dgm:pt>
    <dgm:pt modelId="{FAF10D46-5601-466B-B78F-8775D3729F62}">
      <dgm:prSet phldrT="[文本]" custT="1"/>
      <dgm:spPr/>
      <dgm:t>
        <a:bodyPr/>
        <a:lstStyle/>
        <a:p>
          <a:r>
            <a:rPr lang="zh-CN" altLang="en-US" sz="1600" b="1" dirty="0" smtClean="0">
              <a:latin typeface="华文细黑" pitchFamily="2" charset="-122"/>
              <a:ea typeface="华文细黑" pitchFamily="2" charset="-122"/>
            </a:rPr>
            <a:t>拓扑优化</a:t>
          </a:r>
          <a:endParaRPr lang="zh-CN" altLang="en-US" sz="1600" b="1" dirty="0">
            <a:latin typeface="华文细黑" pitchFamily="2" charset="-122"/>
            <a:ea typeface="华文细黑" pitchFamily="2" charset="-122"/>
          </a:endParaRPr>
        </a:p>
      </dgm:t>
    </dgm:pt>
    <dgm:pt modelId="{23F148CB-0AA8-4369-BF40-C3AF72E7162F}" type="parTrans" cxnId="{4F0FD20B-0DB4-4002-8459-A026AB9411ED}">
      <dgm:prSet/>
      <dgm:spPr/>
      <dgm:t>
        <a:bodyPr/>
        <a:lstStyle/>
        <a:p>
          <a:endParaRPr lang="zh-CN" altLang="en-US"/>
        </a:p>
      </dgm:t>
    </dgm:pt>
    <dgm:pt modelId="{56132639-658B-4CB7-926A-EACA076104BC}" type="sibTrans" cxnId="{4F0FD20B-0DB4-4002-8459-A026AB9411ED}">
      <dgm:prSet/>
      <dgm:spPr/>
      <dgm:t>
        <a:bodyPr/>
        <a:lstStyle/>
        <a:p>
          <a:endParaRPr lang="zh-CN" altLang="en-US"/>
        </a:p>
      </dgm:t>
    </dgm:pt>
    <dgm:pt modelId="{5812F9D9-F784-46E0-8547-7BF0AF0F9018}">
      <dgm:prSet phldrT="[文本]" custT="1"/>
      <dgm:spPr/>
      <dgm:t>
        <a:bodyPr/>
        <a:lstStyle/>
        <a:p>
          <a:r>
            <a:rPr lang="zh-CN" altLang="en-US" sz="1600" b="1" dirty="0" smtClean="0">
              <a:latin typeface="华文细黑" pitchFamily="2" charset="-122"/>
              <a:ea typeface="华文细黑" pitchFamily="2" charset="-122"/>
            </a:rPr>
            <a:t>形貌优化</a:t>
          </a:r>
        </a:p>
      </dgm:t>
    </dgm:pt>
    <dgm:pt modelId="{6BCCA9BD-0737-4174-85AE-B3325BAEF569}" type="parTrans" cxnId="{7A712497-12A5-40CB-95D1-10DE9F430A33}">
      <dgm:prSet/>
      <dgm:spPr/>
      <dgm:t>
        <a:bodyPr/>
        <a:lstStyle/>
        <a:p>
          <a:endParaRPr lang="zh-CN" altLang="en-US"/>
        </a:p>
      </dgm:t>
    </dgm:pt>
    <dgm:pt modelId="{6960A620-6A4B-4318-8A3E-7E5CA86E4AA1}" type="sibTrans" cxnId="{7A712497-12A5-40CB-95D1-10DE9F430A33}">
      <dgm:prSet/>
      <dgm:spPr/>
      <dgm:t>
        <a:bodyPr/>
        <a:lstStyle/>
        <a:p>
          <a:endParaRPr lang="zh-CN" altLang="en-US"/>
        </a:p>
      </dgm:t>
    </dgm:pt>
    <dgm:pt modelId="{1C130BA4-92FB-400A-BEFD-FE590B8A6076}">
      <dgm:prSet custT="1"/>
      <dgm:spPr/>
      <dgm:t>
        <a:bodyPr/>
        <a:lstStyle/>
        <a:p>
          <a:r>
            <a:rPr lang="zh-CN" altLang="en-US" sz="1600" b="1" dirty="0" smtClean="0">
              <a:latin typeface="华文细黑" pitchFamily="2" charset="-122"/>
              <a:ea typeface="华文细黑" pitchFamily="2" charset="-122"/>
            </a:rPr>
            <a:t>尺寸优化</a:t>
          </a:r>
        </a:p>
      </dgm:t>
    </dgm:pt>
    <dgm:pt modelId="{5A8472FA-5C56-45AB-B70C-2AF36A3C44CB}" type="parTrans" cxnId="{13EC69F3-2758-4FE1-8460-26DFAA4FA5F1}">
      <dgm:prSet/>
      <dgm:spPr/>
      <dgm:t>
        <a:bodyPr/>
        <a:lstStyle/>
        <a:p>
          <a:endParaRPr lang="zh-CN" altLang="en-US"/>
        </a:p>
      </dgm:t>
    </dgm:pt>
    <dgm:pt modelId="{967A2E42-3CE9-4A68-AAB8-2806D5131349}" type="sibTrans" cxnId="{13EC69F3-2758-4FE1-8460-26DFAA4FA5F1}">
      <dgm:prSet/>
      <dgm:spPr/>
      <dgm:t>
        <a:bodyPr/>
        <a:lstStyle/>
        <a:p>
          <a:endParaRPr lang="zh-CN" altLang="en-US"/>
        </a:p>
      </dgm:t>
    </dgm:pt>
    <dgm:pt modelId="{A72E0ED6-7D46-4BB0-8C3F-A4A69B42BBBD}">
      <dgm:prSet custT="1"/>
      <dgm:spPr/>
      <dgm:t>
        <a:bodyPr/>
        <a:lstStyle/>
        <a:p>
          <a:r>
            <a:rPr lang="zh-CN" altLang="en-US" sz="1600" b="1" dirty="0" smtClean="0">
              <a:latin typeface="华文细黑" pitchFamily="2" charset="-122"/>
              <a:ea typeface="华文细黑" pitchFamily="2" charset="-122"/>
            </a:rPr>
            <a:t>形状优化</a:t>
          </a:r>
        </a:p>
      </dgm:t>
    </dgm:pt>
    <dgm:pt modelId="{B686A265-5D90-496E-802F-FA2B4E79772C}" type="parTrans" cxnId="{4046071F-18BD-41E0-B28D-7729375F5D6C}">
      <dgm:prSet/>
      <dgm:spPr/>
      <dgm:t>
        <a:bodyPr/>
        <a:lstStyle/>
        <a:p>
          <a:endParaRPr lang="zh-CN" altLang="en-US"/>
        </a:p>
      </dgm:t>
    </dgm:pt>
    <dgm:pt modelId="{70A8788C-6507-433D-8415-302865CA33CF}" type="sibTrans" cxnId="{4046071F-18BD-41E0-B28D-7729375F5D6C}">
      <dgm:prSet/>
      <dgm:spPr/>
      <dgm:t>
        <a:bodyPr/>
        <a:lstStyle/>
        <a:p>
          <a:endParaRPr lang="zh-CN" altLang="en-US"/>
        </a:p>
      </dgm:t>
    </dgm:pt>
    <dgm:pt modelId="{6E7E72A9-0631-49E1-97AF-147949751283}" type="pres">
      <dgm:prSet presAssocID="{6A787419-F461-42C4-A1C9-BD755CD66852}" presName="Name0" presStyleCnt="0">
        <dgm:presLayoutVars>
          <dgm:dir/>
          <dgm:resizeHandles val="exact"/>
        </dgm:presLayoutVars>
      </dgm:prSet>
      <dgm:spPr/>
    </dgm:pt>
    <dgm:pt modelId="{9ABAD11F-361C-4582-AA99-5AD754FBA0A0}" type="pres">
      <dgm:prSet presAssocID="{FAF10D46-5601-466B-B78F-8775D3729F62}" presName="node" presStyleLbl="node1" presStyleIdx="0" presStyleCnt="4">
        <dgm:presLayoutVars>
          <dgm:bulletEnabled val="1"/>
        </dgm:presLayoutVars>
      </dgm:prSet>
      <dgm:spPr/>
      <dgm:t>
        <a:bodyPr/>
        <a:lstStyle/>
        <a:p>
          <a:endParaRPr lang="zh-CN" altLang="en-US"/>
        </a:p>
      </dgm:t>
    </dgm:pt>
    <dgm:pt modelId="{F54DAD31-1301-4491-9FF7-1F3EDDA529F7}" type="pres">
      <dgm:prSet presAssocID="{56132639-658B-4CB7-926A-EACA076104BC}" presName="sibTrans" presStyleLbl="sibTrans2D1" presStyleIdx="0" presStyleCnt="3"/>
      <dgm:spPr/>
      <dgm:t>
        <a:bodyPr/>
        <a:lstStyle/>
        <a:p>
          <a:endParaRPr lang="zh-CN" altLang="en-US"/>
        </a:p>
      </dgm:t>
    </dgm:pt>
    <dgm:pt modelId="{AA35BA5E-9916-4764-B43E-4911CA12E99D}" type="pres">
      <dgm:prSet presAssocID="{56132639-658B-4CB7-926A-EACA076104BC}" presName="connectorText" presStyleLbl="sibTrans2D1" presStyleIdx="0" presStyleCnt="3"/>
      <dgm:spPr/>
      <dgm:t>
        <a:bodyPr/>
        <a:lstStyle/>
        <a:p>
          <a:endParaRPr lang="zh-CN" altLang="en-US"/>
        </a:p>
      </dgm:t>
    </dgm:pt>
    <dgm:pt modelId="{5DD525E0-5F30-4F9A-A56E-9E22230C5A73}" type="pres">
      <dgm:prSet presAssocID="{A72E0ED6-7D46-4BB0-8C3F-A4A69B42BBBD}" presName="node" presStyleLbl="node1" presStyleIdx="1" presStyleCnt="4">
        <dgm:presLayoutVars>
          <dgm:bulletEnabled val="1"/>
        </dgm:presLayoutVars>
      </dgm:prSet>
      <dgm:spPr/>
      <dgm:t>
        <a:bodyPr/>
        <a:lstStyle/>
        <a:p>
          <a:endParaRPr lang="zh-CN" altLang="en-US"/>
        </a:p>
      </dgm:t>
    </dgm:pt>
    <dgm:pt modelId="{9A10ADCA-E7DA-431D-9B6F-F0746F657426}" type="pres">
      <dgm:prSet presAssocID="{70A8788C-6507-433D-8415-302865CA33CF}" presName="sibTrans" presStyleLbl="sibTrans2D1" presStyleIdx="1" presStyleCnt="3"/>
      <dgm:spPr/>
      <dgm:t>
        <a:bodyPr/>
        <a:lstStyle/>
        <a:p>
          <a:endParaRPr lang="zh-CN" altLang="en-US"/>
        </a:p>
      </dgm:t>
    </dgm:pt>
    <dgm:pt modelId="{32F1842D-9AEF-451A-B0D1-9062AE0FC034}" type="pres">
      <dgm:prSet presAssocID="{70A8788C-6507-433D-8415-302865CA33CF}" presName="connectorText" presStyleLbl="sibTrans2D1" presStyleIdx="1" presStyleCnt="3"/>
      <dgm:spPr/>
      <dgm:t>
        <a:bodyPr/>
        <a:lstStyle/>
        <a:p>
          <a:endParaRPr lang="zh-CN" altLang="en-US"/>
        </a:p>
      </dgm:t>
    </dgm:pt>
    <dgm:pt modelId="{BCD7305F-3034-481D-9402-DBD13DC8E0B8}" type="pres">
      <dgm:prSet presAssocID="{5812F9D9-F784-46E0-8547-7BF0AF0F9018}" presName="node" presStyleLbl="node1" presStyleIdx="2" presStyleCnt="4">
        <dgm:presLayoutVars>
          <dgm:bulletEnabled val="1"/>
        </dgm:presLayoutVars>
      </dgm:prSet>
      <dgm:spPr/>
      <dgm:t>
        <a:bodyPr/>
        <a:lstStyle/>
        <a:p>
          <a:endParaRPr lang="zh-CN" altLang="en-US"/>
        </a:p>
      </dgm:t>
    </dgm:pt>
    <dgm:pt modelId="{28C058DC-03B6-4711-B321-4D4863469B87}" type="pres">
      <dgm:prSet presAssocID="{6960A620-6A4B-4318-8A3E-7E5CA86E4AA1}" presName="sibTrans" presStyleLbl="sibTrans2D1" presStyleIdx="2" presStyleCnt="3"/>
      <dgm:spPr/>
      <dgm:t>
        <a:bodyPr/>
        <a:lstStyle/>
        <a:p>
          <a:endParaRPr lang="zh-CN" altLang="en-US"/>
        </a:p>
      </dgm:t>
    </dgm:pt>
    <dgm:pt modelId="{9432B089-4BC3-4D4E-B73B-3827EAFDE988}" type="pres">
      <dgm:prSet presAssocID="{6960A620-6A4B-4318-8A3E-7E5CA86E4AA1}" presName="connectorText" presStyleLbl="sibTrans2D1" presStyleIdx="2" presStyleCnt="3"/>
      <dgm:spPr/>
      <dgm:t>
        <a:bodyPr/>
        <a:lstStyle/>
        <a:p>
          <a:endParaRPr lang="zh-CN" altLang="en-US"/>
        </a:p>
      </dgm:t>
    </dgm:pt>
    <dgm:pt modelId="{08F312DD-6562-43FC-8AC6-865B51898810}" type="pres">
      <dgm:prSet presAssocID="{1C130BA4-92FB-400A-BEFD-FE590B8A6076}" presName="node" presStyleLbl="node1" presStyleIdx="3" presStyleCnt="4">
        <dgm:presLayoutVars>
          <dgm:bulletEnabled val="1"/>
        </dgm:presLayoutVars>
      </dgm:prSet>
      <dgm:spPr/>
      <dgm:t>
        <a:bodyPr/>
        <a:lstStyle/>
        <a:p>
          <a:endParaRPr lang="zh-CN" altLang="en-US"/>
        </a:p>
      </dgm:t>
    </dgm:pt>
  </dgm:ptLst>
  <dgm:cxnLst>
    <dgm:cxn modelId="{9A755521-1DF1-4B5D-867A-DEF8DD6E8ACE}" type="presOf" srcId="{70A8788C-6507-433D-8415-302865CA33CF}" destId="{9A10ADCA-E7DA-431D-9B6F-F0746F657426}" srcOrd="0" destOrd="0" presId="urn:microsoft.com/office/officeart/2005/8/layout/process1"/>
    <dgm:cxn modelId="{87BD8831-2DAD-48BC-9E8D-14516F7A0F9A}" type="presOf" srcId="{1C130BA4-92FB-400A-BEFD-FE590B8A6076}" destId="{08F312DD-6562-43FC-8AC6-865B51898810}" srcOrd="0" destOrd="0" presId="urn:microsoft.com/office/officeart/2005/8/layout/process1"/>
    <dgm:cxn modelId="{DB992ED9-3E8D-4A05-A4FB-F840B4A5C81D}" type="presOf" srcId="{A72E0ED6-7D46-4BB0-8C3F-A4A69B42BBBD}" destId="{5DD525E0-5F30-4F9A-A56E-9E22230C5A73}" srcOrd="0" destOrd="0" presId="urn:microsoft.com/office/officeart/2005/8/layout/process1"/>
    <dgm:cxn modelId="{4046071F-18BD-41E0-B28D-7729375F5D6C}" srcId="{6A787419-F461-42C4-A1C9-BD755CD66852}" destId="{A72E0ED6-7D46-4BB0-8C3F-A4A69B42BBBD}" srcOrd="1" destOrd="0" parTransId="{B686A265-5D90-496E-802F-FA2B4E79772C}" sibTransId="{70A8788C-6507-433D-8415-302865CA33CF}"/>
    <dgm:cxn modelId="{E0D8C5A1-0BC7-479F-BE97-790B6454E986}" type="presOf" srcId="{6960A620-6A4B-4318-8A3E-7E5CA86E4AA1}" destId="{28C058DC-03B6-4711-B321-4D4863469B87}" srcOrd="0" destOrd="0" presId="urn:microsoft.com/office/officeart/2005/8/layout/process1"/>
    <dgm:cxn modelId="{F47A4B31-7409-43B9-9E5B-1F8E2E0AE3B4}" type="presOf" srcId="{6960A620-6A4B-4318-8A3E-7E5CA86E4AA1}" destId="{9432B089-4BC3-4D4E-B73B-3827EAFDE988}" srcOrd="1" destOrd="0" presId="urn:microsoft.com/office/officeart/2005/8/layout/process1"/>
    <dgm:cxn modelId="{40300AC8-E7EE-4133-AA74-24D102441B22}" type="presOf" srcId="{FAF10D46-5601-466B-B78F-8775D3729F62}" destId="{9ABAD11F-361C-4582-AA99-5AD754FBA0A0}" srcOrd="0" destOrd="0" presId="urn:microsoft.com/office/officeart/2005/8/layout/process1"/>
    <dgm:cxn modelId="{2687C67B-F060-41EF-86FD-EB879DB30DE6}" type="presOf" srcId="{56132639-658B-4CB7-926A-EACA076104BC}" destId="{AA35BA5E-9916-4764-B43E-4911CA12E99D}" srcOrd="1" destOrd="0" presId="urn:microsoft.com/office/officeart/2005/8/layout/process1"/>
    <dgm:cxn modelId="{ACFD21AF-65A1-4DCB-A6A7-9C50C0F2DCDB}" type="presOf" srcId="{6A787419-F461-42C4-A1C9-BD755CD66852}" destId="{6E7E72A9-0631-49E1-97AF-147949751283}" srcOrd="0" destOrd="0" presId="urn:microsoft.com/office/officeart/2005/8/layout/process1"/>
    <dgm:cxn modelId="{13EC69F3-2758-4FE1-8460-26DFAA4FA5F1}" srcId="{6A787419-F461-42C4-A1C9-BD755CD66852}" destId="{1C130BA4-92FB-400A-BEFD-FE590B8A6076}" srcOrd="3" destOrd="0" parTransId="{5A8472FA-5C56-45AB-B70C-2AF36A3C44CB}" sibTransId="{967A2E42-3CE9-4A68-AAB8-2806D5131349}"/>
    <dgm:cxn modelId="{44881B49-5093-4E69-92B5-7EFAE61D1AC8}" type="presOf" srcId="{5812F9D9-F784-46E0-8547-7BF0AF0F9018}" destId="{BCD7305F-3034-481D-9402-DBD13DC8E0B8}" srcOrd="0" destOrd="0" presId="urn:microsoft.com/office/officeart/2005/8/layout/process1"/>
    <dgm:cxn modelId="{7A712497-12A5-40CB-95D1-10DE9F430A33}" srcId="{6A787419-F461-42C4-A1C9-BD755CD66852}" destId="{5812F9D9-F784-46E0-8547-7BF0AF0F9018}" srcOrd="2" destOrd="0" parTransId="{6BCCA9BD-0737-4174-85AE-B3325BAEF569}" sibTransId="{6960A620-6A4B-4318-8A3E-7E5CA86E4AA1}"/>
    <dgm:cxn modelId="{481BFA20-6066-47AD-B740-5133927117E1}" type="presOf" srcId="{56132639-658B-4CB7-926A-EACA076104BC}" destId="{F54DAD31-1301-4491-9FF7-1F3EDDA529F7}" srcOrd="0" destOrd="0" presId="urn:microsoft.com/office/officeart/2005/8/layout/process1"/>
    <dgm:cxn modelId="{0164FA66-C01B-4B16-8F25-F0EEF1031435}" type="presOf" srcId="{70A8788C-6507-433D-8415-302865CA33CF}" destId="{32F1842D-9AEF-451A-B0D1-9062AE0FC034}" srcOrd="1" destOrd="0" presId="urn:microsoft.com/office/officeart/2005/8/layout/process1"/>
    <dgm:cxn modelId="{4F0FD20B-0DB4-4002-8459-A026AB9411ED}" srcId="{6A787419-F461-42C4-A1C9-BD755CD66852}" destId="{FAF10D46-5601-466B-B78F-8775D3729F62}" srcOrd="0" destOrd="0" parTransId="{23F148CB-0AA8-4369-BF40-C3AF72E7162F}" sibTransId="{56132639-658B-4CB7-926A-EACA076104BC}"/>
    <dgm:cxn modelId="{FA97425F-E73F-4425-8269-7BF1525D1718}" type="presParOf" srcId="{6E7E72A9-0631-49E1-97AF-147949751283}" destId="{9ABAD11F-361C-4582-AA99-5AD754FBA0A0}" srcOrd="0" destOrd="0" presId="urn:microsoft.com/office/officeart/2005/8/layout/process1"/>
    <dgm:cxn modelId="{6A2F3FB3-C67D-4C9D-A44C-E3D55998A163}" type="presParOf" srcId="{6E7E72A9-0631-49E1-97AF-147949751283}" destId="{F54DAD31-1301-4491-9FF7-1F3EDDA529F7}" srcOrd="1" destOrd="0" presId="urn:microsoft.com/office/officeart/2005/8/layout/process1"/>
    <dgm:cxn modelId="{0041EE3B-B1A9-4265-93C2-16A5DB71073B}" type="presParOf" srcId="{F54DAD31-1301-4491-9FF7-1F3EDDA529F7}" destId="{AA35BA5E-9916-4764-B43E-4911CA12E99D}" srcOrd="0" destOrd="0" presId="urn:microsoft.com/office/officeart/2005/8/layout/process1"/>
    <dgm:cxn modelId="{DC234B86-C2D2-44BB-81B9-A58F178A4561}" type="presParOf" srcId="{6E7E72A9-0631-49E1-97AF-147949751283}" destId="{5DD525E0-5F30-4F9A-A56E-9E22230C5A73}" srcOrd="2" destOrd="0" presId="urn:microsoft.com/office/officeart/2005/8/layout/process1"/>
    <dgm:cxn modelId="{B2DDE85F-ED5C-4B9A-B259-D892A389157D}" type="presParOf" srcId="{6E7E72A9-0631-49E1-97AF-147949751283}" destId="{9A10ADCA-E7DA-431D-9B6F-F0746F657426}" srcOrd="3" destOrd="0" presId="urn:microsoft.com/office/officeart/2005/8/layout/process1"/>
    <dgm:cxn modelId="{5A2A1A8C-6F93-45B1-A37B-0ADF4AB4E8EF}" type="presParOf" srcId="{9A10ADCA-E7DA-431D-9B6F-F0746F657426}" destId="{32F1842D-9AEF-451A-B0D1-9062AE0FC034}" srcOrd="0" destOrd="0" presId="urn:microsoft.com/office/officeart/2005/8/layout/process1"/>
    <dgm:cxn modelId="{C99BE99D-BC4C-4787-BFB1-7E8C32DCA99F}" type="presParOf" srcId="{6E7E72A9-0631-49E1-97AF-147949751283}" destId="{BCD7305F-3034-481D-9402-DBD13DC8E0B8}" srcOrd="4" destOrd="0" presId="urn:microsoft.com/office/officeart/2005/8/layout/process1"/>
    <dgm:cxn modelId="{C39C9316-8B8A-45FB-90CB-6F1FFE612068}" type="presParOf" srcId="{6E7E72A9-0631-49E1-97AF-147949751283}" destId="{28C058DC-03B6-4711-B321-4D4863469B87}" srcOrd="5" destOrd="0" presId="urn:microsoft.com/office/officeart/2005/8/layout/process1"/>
    <dgm:cxn modelId="{67ECB6EA-5FBB-48A7-9544-5BEB5439ABE1}" type="presParOf" srcId="{28C058DC-03B6-4711-B321-4D4863469B87}" destId="{9432B089-4BC3-4D4E-B73B-3827EAFDE988}" srcOrd="0" destOrd="0" presId="urn:microsoft.com/office/officeart/2005/8/layout/process1"/>
    <dgm:cxn modelId="{68C58A71-B4E8-47BD-8347-0CEEE04A72EB}" type="presParOf" srcId="{6E7E72A9-0631-49E1-97AF-147949751283}" destId="{08F312DD-6562-43FC-8AC6-865B51898810}" srcOrd="6" destOrd="0" presId="urn:microsoft.com/office/officeart/2005/8/layout/process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ABAD11F-361C-4582-AA99-5AD754FBA0A0}">
      <dsp:nvSpPr>
        <dsp:cNvPr id="0" name=""/>
        <dsp:cNvSpPr/>
      </dsp:nvSpPr>
      <dsp:spPr>
        <a:xfrm>
          <a:off x="3610" y="0"/>
          <a:ext cx="1578490" cy="428627"/>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华文细黑" pitchFamily="2" charset="-122"/>
              <a:ea typeface="华文细黑" pitchFamily="2" charset="-122"/>
            </a:rPr>
            <a:t>拓扑优化</a:t>
          </a:r>
          <a:endParaRPr lang="zh-CN" altLang="en-US" sz="1600" b="1" kern="1200" dirty="0">
            <a:latin typeface="华文细黑" pitchFamily="2" charset="-122"/>
            <a:ea typeface="华文细黑" pitchFamily="2" charset="-122"/>
          </a:endParaRPr>
        </a:p>
      </dsp:txBody>
      <dsp:txXfrm>
        <a:off x="3610" y="0"/>
        <a:ext cx="1578490" cy="428627"/>
      </dsp:txXfrm>
    </dsp:sp>
    <dsp:sp modelId="{F54DAD31-1301-4491-9FF7-1F3EDDA529F7}">
      <dsp:nvSpPr>
        <dsp:cNvPr id="0" name=""/>
        <dsp:cNvSpPr/>
      </dsp:nvSpPr>
      <dsp:spPr>
        <a:xfrm>
          <a:off x="1739949" y="18581"/>
          <a:ext cx="334639" cy="391465"/>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CN" altLang="en-US" sz="1600" kern="1200"/>
        </a:p>
      </dsp:txBody>
      <dsp:txXfrm>
        <a:off x="1739949" y="18581"/>
        <a:ext cx="334639" cy="391465"/>
      </dsp:txXfrm>
    </dsp:sp>
    <dsp:sp modelId="{5DD525E0-5F30-4F9A-A56E-9E22230C5A73}">
      <dsp:nvSpPr>
        <dsp:cNvPr id="0" name=""/>
        <dsp:cNvSpPr/>
      </dsp:nvSpPr>
      <dsp:spPr>
        <a:xfrm>
          <a:off x="2213496" y="0"/>
          <a:ext cx="1578490" cy="428627"/>
        </a:xfrm>
        <a:prstGeom prst="roundRect">
          <a:avLst>
            <a:gd name="adj" fmla="val 10000"/>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华文细黑" pitchFamily="2" charset="-122"/>
              <a:ea typeface="华文细黑" pitchFamily="2" charset="-122"/>
            </a:rPr>
            <a:t>形状优化</a:t>
          </a:r>
        </a:p>
      </dsp:txBody>
      <dsp:txXfrm>
        <a:off x="2213496" y="0"/>
        <a:ext cx="1578490" cy="428627"/>
      </dsp:txXfrm>
    </dsp:sp>
    <dsp:sp modelId="{9A10ADCA-E7DA-431D-9B6F-F0746F657426}">
      <dsp:nvSpPr>
        <dsp:cNvPr id="0" name=""/>
        <dsp:cNvSpPr/>
      </dsp:nvSpPr>
      <dsp:spPr>
        <a:xfrm>
          <a:off x="3949835" y="18581"/>
          <a:ext cx="334639" cy="391465"/>
        </a:xfrm>
        <a:prstGeom prst="rightArrow">
          <a:avLst>
            <a:gd name="adj1" fmla="val 60000"/>
            <a:gd name="adj2" fmla="val 50000"/>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CN" altLang="en-US" sz="1600" kern="1200"/>
        </a:p>
      </dsp:txBody>
      <dsp:txXfrm>
        <a:off x="3949835" y="18581"/>
        <a:ext cx="334639" cy="391465"/>
      </dsp:txXfrm>
    </dsp:sp>
    <dsp:sp modelId="{BCD7305F-3034-481D-9402-DBD13DC8E0B8}">
      <dsp:nvSpPr>
        <dsp:cNvPr id="0" name=""/>
        <dsp:cNvSpPr/>
      </dsp:nvSpPr>
      <dsp:spPr>
        <a:xfrm>
          <a:off x="4423383" y="0"/>
          <a:ext cx="1578490" cy="428627"/>
        </a:xfrm>
        <a:prstGeom prst="roundRect">
          <a:avLst>
            <a:gd name="adj" fmla="val 10000"/>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华文细黑" pitchFamily="2" charset="-122"/>
              <a:ea typeface="华文细黑" pitchFamily="2" charset="-122"/>
            </a:rPr>
            <a:t>形貌优化</a:t>
          </a:r>
        </a:p>
      </dsp:txBody>
      <dsp:txXfrm>
        <a:off x="4423383" y="0"/>
        <a:ext cx="1578490" cy="428627"/>
      </dsp:txXfrm>
    </dsp:sp>
    <dsp:sp modelId="{28C058DC-03B6-4711-B321-4D4863469B87}">
      <dsp:nvSpPr>
        <dsp:cNvPr id="0" name=""/>
        <dsp:cNvSpPr/>
      </dsp:nvSpPr>
      <dsp:spPr>
        <a:xfrm>
          <a:off x="6159722" y="18581"/>
          <a:ext cx="334639" cy="391465"/>
        </a:xfrm>
        <a:prstGeom prst="rightArrow">
          <a:avLst>
            <a:gd name="adj1" fmla="val 60000"/>
            <a:gd name="adj2" fmla="val 5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CN" altLang="en-US" sz="1600" kern="1200"/>
        </a:p>
      </dsp:txBody>
      <dsp:txXfrm>
        <a:off x="6159722" y="18581"/>
        <a:ext cx="334639" cy="391465"/>
      </dsp:txXfrm>
    </dsp:sp>
    <dsp:sp modelId="{08F312DD-6562-43FC-8AC6-865B51898810}">
      <dsp:nvSpPr>
        <dsp:cNvPr id="0" name=""/>
        <dsp:cNvSpPr/>
      </dsp:nvSpPr>
      <dsp:spPr>
        <a:xfrm>
          <a:off x="6633269" y="0"/>
          <a:ext cx="1578490" cy="428627"/>
        </a:xfrm>
        <a:prstGeom prst="roundRect">
          <a:avLst>
            <a:gd name="adj" fmla="val 1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华文细黑" pitchFamily="2" charset="-122"/>
              <a:ea typeface="华文细黑" pitchFamily="2" charset="-122"/>
            </a:rPr>
            <a:t>尺寸优化</a:t>
          </a:r>
        </a:p>
      </dsp:txBody>
      <dsp:txXfrm>
        <a:off x="6633269" y="0"/>
        <a:ext cx="1578490" cy="42862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image" Target="../media/image8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B24AD413-3F49-4B32-9A52-D33ACCA17CBD}" type="datetimeFigureOut">
              <a:rPr lang="zh-CN" altLang="en-US" smtClean="0"/>
              <a:pPr/>
              <a:t>2014/8/19</a:t>
            </a:fld>
            <a:endParaRPr lang="zh-CN" altLang="en-US"/>
          </a:p>
        </p:txBody>
      </p:sp>
      <p:sp>
        <p:nvSpPr>
          <p:cNvPr id="4" name="页脚占位符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3C4FE241-01E6-4F3A-8960-CC049B950CF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949786" cy="496967"/>
          </a:xfrm>
          <a:prstGeom prst="rect">
            <a:avLst/>
          </a:prstGeom>
        </p:spPr>
        <p:txBody>
          <a:bodyPr vert="horz" lIns="91550" tIns="45775" rIns="91550" bIns="45775" rtlCol="0"/>
          <a:lstStyle>
            <a:lvl1pPr algn="l">
              <a:defRPr sz="1200"/>
            </a:lvl1pPr>
          </a:lstStyle>
          <a:p>
            <a:endParaRPr lang="zh-CN" altLang="en-US"/>
          </a:p>
        </p:txBody>
      </p:sp>
      <p:sp>
        <p:nvSpPr>
          <p:cNvPr id="3" name="日期占位符 2"/>
          <p:cNvSpPr>
            <a:spLocks noGrp="1"/>
          </p:cNvSpPr>
          <p:nvPr>
            <p:ph type="dt" idx="1"/>
          </p:nvPr>
        </p:nvSpPr>
        <p:spPr>
          <a:xfrm>
            <a:off x="3855839" y="0"/>
            <a:ext cx="2949786" cy="496967"/>
          </a:xfrm>
          <a:prstGeom prst="rect">
            <a:avLst/>
          </a:prstGeom>
        </p:spPr>
        <p:txBody>
          <a:bodyPr vert="horz" lIns="91550" tIns="45775" rIns="91550" bIns="45775" rtlCol="0"/>
          <a:lstStyle>
            <a:lvl1pPr algn="r">
              <a:defRPr sz="1200"/>
            </a:lvl1pPr>
          </a:lstStyle>
          <a:p>
            <a:fld id="{A240BEF6-330C-44BA-A37A-918B6F8E8C17}" type="datetimeFigureOut">
              <a:rPr lang="zh-CN" altLang="en-US" smtClean="0"/>
              <a:pPr/>
              <a:t>2014/8/19</a:t>
            </a:fld>
            <a:endParaRPr lang="zh-CN" altLang="en-US"/>
          </a:p>
        </p:txBody>
      </p:sp>
      <p:sp>
        <p:nvSpPr>
          <p:cNvPr id="4" name="幻灯片图像占位符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550" tIns="45775" rIns="91550" bIns="45775" rtlCol="0" anchor="ctr"/>
          <a:lstStyle/>
          <a:p>
            <a:endParaRPr lang="zh-CN" altLang="en-US"/>
          </a:p>
        </p:txBody>
      </p:sp>
      <p:sp>
        <p:nvSpPr>
          <p:cNvPr id="5" name="备注占位符 4"/>
          <p:cNvSpPr>
            <a:spLocks noGrp="1"/>
          </p:cNvSpPr>
          <p:nvPr>
            <p:ph type="body" sz="quarter" idx="3"/>
          </p:nvPr>
        </p:nvSpPr>
        <p:spPr>
          <a:xfrm>
            <a:off x="680721" y="4721186"/>
            <a:ext cx="5445760" cy="4472702"/>
          </a:xfrm>
          <a:prstGeom prst="rect">
            <a:avLst/>
          </a:prstGeom>
        </p:spPr>
        <p:txBody>
          <a:bodyPr vert="horz" lIns="91550" tIns="45775" rIns="91550" bIns="45775"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1" y="9440647"/>
            <a:ext cx="2949786" cy="496967"/>
          </a:xfrm>
          <a:prstGeom prst="rect">
            <a:avLst/>
          </a:prstGeom>
        </p:spPr>
        <p:txBody>
          <a:bodyPr vert="horz" lIns="91550" tIns="45775" rIns="91550" bIns="45775"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5839" y="9440647"/>
            <a:ext cx="2949786" cy="496967"/>
          </a:xfrm>
          <a:prstGeom prst="rect">
            <a:avLst/>
          </a:prstGeom>
        </p:spPr>
        <p:txBody>
          <a:bodyPr vert="horz" lIns="91550" tIns="45775" rIns="91550" bIns="45775" rtlCol="0" anchor="b"/>
          <a:lstStyle>
            <a:lvl1pPr algn="r">
              <a:defRPr sz="1200"/>
            </a:lvl1pPr>
          </a:lstStyle>
          <a:p>
            <a:fld id="{0EB339CC-A5B3-4C92-8473-520637FFEB6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EB339CC-A5B3-4C92-8473-520637FFEB6E}"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a:ln/>
        </p:spPr>
      </p:sp>
      <p:sp>
        <p:nvSpPr>
          <p:cNvPr id="20483" name="备注占位符 2"/>
          <p:cNvSpPr>
            <a:spLocks noGrp="1"/>
          </p:cNvSpPr>
          <p:nvPr>
            <p:ph type="body" idx="1"/>
          </p:nvPr>
        </p:nvSpPr>
        <p:spPr>
          <a:noFill/>
        </p:spPr>
        <p:txBody>
          <a:bodyPr/>
          <a:lstStyle/>
          <a:p>
            <a:r>
              <a:rPr lang="zh-CN" altLang="en-US" smtClean="0">
                <a:ea typeface="宋体" charset="-122"/>
              </a:rPr>
              <a:t>分四个部分。首先介绍煤炭在能源发展中的战略地位。</a:t>
            </a:r>
          </a:p>
        </p:txBody>
      </p:sp>
      <p:sp>
        <p:nvSpPr>
          <p:cNvPr id="20484" name="灯片编号占位符 3"/>
          <p:cNvSpPr txBox="1">
            <a:spLocks noGrp="1"/>
          </p:cNvSpPr>
          <p:nvPr/>
        </p:nvSpPr>
        <p:spPr bwMode="auto">
          <a:xfrm>
            <a:off x="3857414" y="9442848"/>
            <a:ext cx="2949786" cy="496490"/>
          </a:xfrm>
          <a:prstGeom prst="rect">
            <a:avLst/>
          </a:prstGeom>
          <a:noFill/>
          <a:ln w="9525">
            <a:noFill/>
            <a:miter lim="800000"/>
            <a:headEnd/>
            <a:tailEnd/>
          </a:ln>
        </p:spPr>
        <p:txBody>
          <a:bodyPr lIns="95681" tIns="47841" rIns="95681" bIns="47841" anchor="b"/>
          <a:lstStyle/>
          <a:p>
            <a:pPr algn="r" eaLnBrk="0" hangingPunct="0"/>
            <a:fld id="{2651BB81-543D-4E7E-9E23-94F653A0BCBF}" type="slidenum">
              <a:rPr lang="zh-CN" altLang="en-US" sz="1300">
                <a:latin typeface="Arial" charset="0"/>
                <a:ea typeface="ＭＳ Ｐゴシック" pitchFamily="34" charset="-128"/>
              </a:rPr>
              <a:pPr algn="r" eaLnBrk="0" hangingPunct="0"/>
              <a:t>4</a:t>
            </a:fld>
            <a:endParaRPr lang="en-US" altLang="zh-CN" sz="1300" dirty="0">
              <a:latin typeface="Arial"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a:ln/>
        </p:spPr>
      </p:sp>
      <p:sp>
        <p:nvSpPr>
          <p:cNvPr id="19459" name="备注占位符 2"/>
          <p:cNvSpPr>
            <a:spLocks noGrp="1"/>
          </p:cNvSpPr>
          <p:nvPr>
            <p:ph type="body" idx="1"/>
          </p:nvPr>
        </p:nvSpPr>
        <p:spPr>
          <a:noFill/>
        </p:spPr>
        <p:txBody>
          <a:bodyPr/>
          <a:lstStyle/>
          <a:p>
            <a:r>
              <a:rPr lang="zh-CN" altLang="en-US" dirty="0" smtClean="0">
                <a:ea typeface="宋体" charset="-122"/>
              </a:rPr>
              <a:t>分四个部分。首先介绍煤炭在能源发展中的战略地位。</a:t>
            </a:r>
          </a:p>
        </p:txBody>
      </p:sp>
      <p:sp>
        <p:nvSpPr>
          <p:cNvPr id="19460" name="灯片编号占位符 3"/>
          <p:cNvSpPr>
            <a:spLocks noGrp="1"/>
          </p:cNvSpPr>
          <p:nvPr>
            <p:ph type="sldNum" sz="quarter" idx="5"/>
          </p:nvPr>
        </p:nvSpPr>
        <p:spPr>
          <a:noFill/>
          <a:ln>
            <a:miter lim="800000"/>
            <a:headEnd/>
            <a:tailEnd/>
          </a:ln>
        </p:spPr>
        <p:txBody>
          <a:bodyPr/>
          <a:lstStyle/>
          <a:p>
            <a:fld id="{1B6445F7-352D-48DC-9F06-3B064E300283}" type="slidenum">
              <a:rPr lang="zh-CN" altLang="en-US" smtClean="0">
                <a:latin typeface="Arial" charset="0"/>
                <a:ea typeface="ＭＳ Ｐゴシック" pitchFamily="34" charset="-128"/>
              </a:rPr>
              <a:pPr/>
              <a:t>5</a:t>
            </a:fld>
            <a:endParaRPr lang="en-US" altLang="zh-CN" smtClean="0">
              <a:latin typeface="Arial" charset="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5699913-FB78-41AC-8EE5-2467CE30C8EE}" type="slidenum">
              <a:rPr lang="zh-CN" altLang="en-US" smtClean="0"/>
              <a:pPr>
                <a:defRPr/>
              </a:pPr>
              <a:t>7</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dirty="0" smtClean="0">
                <a:solidFill>
                  <a:schemeClr val="tx1"/>
                </a:solidFill>
                <a:latin typeface="仿宋_GB2312" pitchFamily="49" charset="-122"/>
                <a:ea typeface="仿宋_GB2312" pitchFamily="49" charset="-122"/>
                <a:cs typeface="+mn-cs"/>
              </a:rPr>
              <a:t>1</a:t>
            </a:r>
            <a:r>
              <a:rPr lang="zh-CN" altLang="en-US" sz="1200" kern="1200" baseline="0" dirty="0" smtClean="0">
                <a:solidFill>
                  <a:schemeClr val="tx1"/>
                </a:solidFill>
                <a:latin typeface="仿宋_GB2312" pitchFamily="49" charset="-122"/>
                <a:ea typeface="仿宋_GB2312" pitchFamily="49" charset="-122"/>
                <a:cs typeface="+mn-cs"/>
              </a:rPr>
              <a:t>，汽车质量的减少，会减小动力和动力传动系统的负荷，可在较低的牵引负荷下表现出同样或更好的性能。</a:t>
            </a:r>
            <a:endParaRPr lang="en-US" altLang="zh-CN" sz="1200" kern="1200" baseline="0" dirty="0" smtClean="0">
              <a:solidFill>
                <a:schemeClr val="tx1"/>
              </a:solidFill>
              <a:latin typeface="仿宋_GB2312" pitchFamily="49" charset="-122"/>
              <a:ea typeface="仿宋_GB2312" pitchFamily="49" charset="-122"/>
              <a:cs typeface="+mn-cs"/>
            </a:endParaRPr>
          </a:p>
          <a:p>
            <a:r>
              <a:rPr lang="en-US" altLang="zh-CN" sz="1200" kern="1200" baseline="0" dirty="0" smtClean="0">
                <a:solidFill>
                  <a:schemeClr val="tx1"/>
                </a:solidFill>
                <a:latin typeface="仿宋_GB2312" pitchFamily="49" charset="-122"/>
                <a:ea typeface="仿宋_GB2312" pitchFamily="49" charset="-122"/>
                <a:cs typeface="+mn-cs"/>
              </a:rPr>
              <a:t>2</a:t>
            </a:r>
            <a:r>
              <a:rPr lang="zh-CN" altLang="en-US" sz="1200" kern="1200" baseline="0" dirty="0" smtClean="0">
                <a:solidFill>
                  <a:schemeClr val="tx1"/>
                </a:solidFill>
                <a:latin typeface="仿宋_GB2312" pitchFamily="49" charset="-122"/>
                <a:ea typeface="仿宋_GB2312" pitchFamily="49" charset="-122"/>
                <a:cs typeface="+mn-cs"/>
              </a:rPr>
              <a:t>，</a:t>
            </a:r>
            <a:r>
              <a:rPr lang="en-US" altLang="zh-CN" sz="1200" kern="1200" baseline="0" dirty="0" smtClean="0">
                <a:solidFill>
                  <a:schemeClr val="tx1"/>
                </a:solidFill>
                <a:latin typeface="仿宋_GB2312" pitchFamily="49" charset="-122"/>
                <a:ea typeface="仿宋_GB2312" pitchFamily="49" charset="-122"/>
                <a:cs typeface="+mn-cs"/>
              </a:rPr>
              <a:t>Lotus</a:t>
            </a:r>
            <a:r>
              <a:rPr lang="zh-CN" altLang="en-US" sz="1200" kern="1200" baseline="0" dirty="0" smtClean="0">
                <a:solidFill>
                  <a:schemeClr val="tx1"/>
                </a:solidFill>
                <a:latin typeface="仿宋_GB2312" pitchFamily="49" charset="-122"/>
                <a:ea typeface="仿宋_GB2312" pitchFamily="49" charset="-122"/>
                <a:cs typeface="+mn-cs"/>
              </a:rPr>
              <a:t>公司证明，簧载质量下降，明显提高行驶平稳性和舒适性。为提高轿车安全性等性能，增加一些辅助装置，导致车的质量增加，这些又需要通过轻量化予以补偿。又如，混合动力汽车，由于增加了混合动力系统装置而增加了车重。如果在混合动力汽车中实现轻量化，不但可以减少油耗，还可以降低制造费用。</a:t>
            </a:r>
            <a:endParaRPr lang="zh-CN" altLang="en-US" dirty="0">
              <a:latin typeface="仿宋_GB2312" pitchFamily="49" charset="-122"/>
              <a:ea typeface="仿宋_GB2312" pitchFamily="49" charset="-122"/>
            </a:endParaRPr>
          </a:p>
        </p:txBody>
      </p:sp>
      <p:sp>
        <p:nvSpPr>
          <p:cNvPr id="4" name="灯片编号占位符 3"/>
          <p:cNvSpPr>
            <a:spLocks noGrp="1"/>
          </p:cNvSpPr>
          <p:nvPr>
            <p:ph type="sldNum" sz="quarter" idx="10"/>
          </p:nvPr>
        </p:nvSpPr>
        <p:spPr/>
        <p:txBody>
          <a:bodyPr/>
          <a:lstStyle/>
          <a:p>
            <a:fld id="{0EB339CC-A5B3-4C92-8473-520637FFEB6E}" type="slidenum">
              <a:rPr lang="zh-CN" altLang="en-US" smtClean="0"/>
              <a:pPr/>
              <a:t>10</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latin typeface="Times New Roman" pitchFamily="18" charset="0"/>
                <a:ea typeface="宋体" charset="-122"/>
              </a:rPr>
              <a:t>1.TWB </a:t>
            </a:r>
            <a:r>
              <a:rPr lang="zh-CN" altLang="en-US" dirty="0" smtClean="0">
                <a:latin typeface="Times New Roman" pitchFamily="18" charset="0"/>
                <a:ea typeface="宋体" charset="-122"/>
              </a:rPr>
              <a:t>（</a:t>
            </a:r>
            <a:r>
              <a:rPr lang="en-US" altLang="zh-CN" b="1" dirty="0" smtClean="0">
                <a:solidFill>
                  <a:schemeClr val="accent6">
                    <a:lumMod val="75000"/>
                  </a:schemeClr>
                </a:solidFill>
                <a:latin typeface="Arial" pitchFamily="34" charset="0"/>
                <a:ea typeface="宋体" pitchFamily="2" charset="-122"/>
              </a:rPr>
              <a:t>Tailor Welded Blanks </a:t>
            </a:r>
            <a:r>
              <a:rPr lang="zh-CN" altLang="en-US" dirty="0" smtClean="0">
                <a:latin typeface="Times New Roman" pitchFamily="18" charset="0"/>
                <a:ea typeface="宋体" charset="-122"/>
              </a:rPr>
              <a:t>）的优点是可以根据车身各个部位的实际受力和变形的大小</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预先为各车身部件定制一块理想厚度的拼接板</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从而达到节省材料、减轻重量且提高车身零部件性能的目的</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并且还能实现不同材料板材的焊接</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从而进一步发挥其减重的潜力。</a:t>
            </a:r>
            <a:r>
              <a:rPr lang="en-US" altLang="zh-CN" dirty="0" smtClean="0">
                <a:latin typeface="Times New Roman" pitchFamily="18" charset="0"/>
                <a:ea typeface="宋体" charset="-122"/>
              </a:rPr>
              <a:t>TWB </a:t>
            </a:r>
            <a:r>
              <a:rPr lang="zh-CN" altLang="en-US" dirty="0" smtClean="0">
                <a:latin typeface="Times New Roman" pitchFamily="18" charset="0"/>
                <a:ea typeface="宋体" charset="-122"/>
              </a:rPr>
              <a:t>的最大缺点是其本身技术上的先天不足</a:t>
            </a:r>
            <a:r>
              <a:rPr lang="en-US" altLang="zh-CN" dirty="0" smtClean="0">
                <a:latin typeface="Times New Roman" pitchFamily="18" charset="0"/>
                <a:ea typeface="宋体" charset="-122"/>
              </a:rPr>
              <a:t>——</a:t>
            </a:r>
            <a:r>
              <a:rPr lang="zh-CN" altLang="en-US" dirty="0" smtClean="0">
                <a:latin typeface="Times New Roman" pitchFamily="18" charset="0"/>
                <a:ea typeface="宋体" charset="-122"/>
              </a:rPr>
              <a:t>焊缝。</a:t>
            </a:r>
            <a:endParaRPr lang="en-US" altLang="zh-CN" dirty="0" smtClean="0">
              <a:latin typeface="Times New Roman" pitchFamily="18" charset="0"/>
              <a:ea typeface="宋体" charset="-122"/>
            </a:endParaRPr>
          </a:p>
          <a:p>
            <a:r>
              <a:rPr lang="en-US" altLang="zh-CN" dirty="0" smtClean="0">
                <a:latin typeface="Times New Roman" pitchFamily="18" charset="0"/>
                <a:ea typeface="宋体" charset="-122"/>
              </a:rPr>
              <a:t>2. TRB </a:t>
            </a:r>
            <a:r>
              <a:rPr lang="zh-CN" altLang="en-US" dirty="0" smtClean="0">
                <a:latin typeface="Times New Roman" pitchFamily="18" charset="0"/>
                <a:ea typeface="宋体" charset="-122"/>
              </a:rPr>
              <a:t>（</a:t>
            </a:r>
            <a:r>
              <a:rPr lang="en-US" altLang="zh-CN" b="1" dirty="0" smtClean="0"/>
              <a:t>Tailor Rolling Blanks </a:t>
            </a:r>
            <a:r>
              <a:rPr lang="zh-CN" altLang="en-US" dirty="0" smtClean="0">
                <a:latin typeface="Times New Roman" pitchFamily="18" charset="0"/>
                <a:ea typeface="宋体" charset="-122"/>
              </a:rPr>
              <a:t>）的优点是继承了</a:t>
            </a:r>
            <a:r>
              <a:rPr lang="en-US" altLang="zh-CN" dirty="0" smtClean="0">
                <a:latin typeface="Times New Roman" pitchFamily="18" charset="0"/>
                <a:ea typeface="宋体" charset="-122"/>
              </a:rPr>
              <a:t>TWB </a:t>
            </a:r>
            <a:r>
              <a:rPr lang="zh-CN" altLang="en-US" dirty="0" smtClean="0">
                <a:latin typeface="Times New Roman" pitchFamily="18" charset="0"/>
                <a:ea typeface="宋体" charset="-122"/>
              </a:rPr>
              <a:t>根据载荷工况要求变截面的技术</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而且由于是连续变截面不存在应力突变和焊缝。此外</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由于</a:t>
            </a:r>
            <a:r>
              <a:rPr lang="en-US" altLang="zh-CN" dirty="0" smtClean="0">
                <a:latin typeface="Times New Roman" pitchFamily="18" charset="0"/>
                <a:ea typeface="宋体" charset="-122"/>
              </a:rPr>
              <a:t>TRB </a:t>
            </a:r>
            <a:r>
              <a:rPr lang="zh-CN" altLang="en-US" dirty="0" smtClean="0">
                <a:latin typeface="Times New Roman" pitchFamily="18" charset="0"/>
                <a:ea typeface="宋体" charset="-122"/>
              </a:rPr>
              <a:t>的变截面是由制造过程中辊轧轮的运动形成的</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而不像</a:t>
            </a:r>
            <a:r>
              <a:rPr lang="en-US" altLang="zh-CN" dirty="0" smtClean="0">
                <a:latin typeface="Times New Roman" pitchFamily="18" charset="0"/>
                <a:ea typeface="宋体" charset="-122"/>
              </a:rPr>
              <a:t>TWB </a:t>
            </a:r>
            <a:r>
              <a:rPr lang="zh-CN" altLang="en-US" dirty="0" smtClean="0">
                <a:latin typeface="Times New Roman" pitchFamily="18" charset="0"/>
                <a:ea typeface="宋体" charset="-122"/>
              </a:rPr>
              <a:t>需要拼接不同厚度的钢板</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因此</a:t>
            </a:r>
            <a:r>
              <a:rPr lang="en-US" altLang="zh-CN" dirty="0" smtClean="0">
                <a:latin typeface="Times New Roman" pitchFamily="18" charset="0"/>
                <a:ea typeface="宋体" charset="-122"/>
              </a:rPr>
              <a:t>TRB </a:t>
            </a:r>
            <a:r>
              <a:rPr lang="zh-CN" altLang="en-US" dirty="0" smtClean="0">
                <a:latin typeface="Times New Roman" pitchFamily="18" charset="0"/>
                <a:ea typeface="宋体" charset="-122"/>
              </a:rPr>
              <a:t>的截面变形次数的增加对成本不会造成任何影响。</a:t>
            </a:r>
            <a:r>
              <a:rPr lang="en-US" altLang="zh-CN" dirty="0" smtClean="0">
                <a:latin typeface="Times New Roman" pitchFamily="18" charset="0"/>
                <a:ea typeface="宋体" charset="-122"/>
              </a:rPr>
              <a:t>TRB </a:t>
            </a:r>
            <a:r>
              <a:rPr lang="zh-CN" altLang="en-US" dirty="0" smtClean="0">
                <a:latin typeface="Times New Roman" pitchFamily="18" charset="0"/>
                <a:ea typeface="宋体" charset="-122"/>
              </a:rPr>
              <a:t>的缺点是变截面使得以往基于等截面研究得出的很多力学以及冲压成形理论都无法适用</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因此车身覆盖件的模具设计相当困难</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同时</a:t>
            </a:r>
            <a:r>
              <a:rPr lang="en-US" altLang="zh-CN" dirty="0" smtClean="0">
                <a:latin typeface="Times New Roman" pitchFamily="18" charset="0"/>
                <a:ea typeface="宋体" charset="-122"/>
              </a:rPr>
              <a:t>,TRB </a:t>
            </a:r>
            <a:r>
              <a:rPr lang="zh-CN" altLang="en-US" dirty="0" smtClean="0">
                <a:latin typeface="Times New Roman" pitchFamily="18" charset="0"/>
                <a:ea typeface="宋体" charset="-122"/>
              </a:rPr>
              <a:t>在深冲压时</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必须有多道后续的热处理工序才能保证其最终成形的精确性</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并且</a:t>
            </a:r>
            <a:r>
              <a:rPr lang="en-US" altLang="zh-CN" dirty="0" smtClean="0">
                <a:latin typeface="Times New Roman" pitchFamily="18" charset="0"/>
                <a:ea typeface="宋体" charset="-122"/>
              </a:rPr>
              <a:t>TRB</a:t>
            </a:r>
            <a:r>
              <a:rPr lang="zh-CN" altLang="en-US" dirty="0" smtClean="0">
                <a:latin typeface="Times New Roman" pitchFamily="18" charset="0"/>
                <a:ea typeface="宋体" charset="-122"/>
              </a:rPr>
              <a:t>的变截面厚度只能沿钢板通过压轧时的运动方向变化。</a:t>
            </a:r>
            <a:endParaRPr lang="en-US" altLang="zh-CN" dirty="0" smtClean="0">
              <a:latin typeface="Times New Roman" pitchFamily="18" charset="0"/>
              <a:ea typeface="宋体" charset="-122"/>
            </a:endParaRPr>
          </a:p>
          <a:p>
            <a:r>
              <a:rPr lang="en-US" altLang="zh-CN" dirty="0" smtClean="0">
                <a:latin typeface="Times New Roman" pitchFamily="18" charset="0"/>
                <a:ea typeface="宋体" charset="-122"/>
              </a:rPr>
              <a:t>3. TRT</a:t>
            </a:r>
            <a:r>
              <a:rPr lang="zh-CN" altLang="en-US" dirty="0" smtClean="0">
                <a:latin typeface="Times New Roman" pitchFamily="18" charset="0"/>
                <a:ea typeface="宋体" charset="-122"/>
              </a:rPr>
              <a:t>（</a:t>
            </a:r>
            <a:r>
              <a:rPr lang="en-US" altLang="zh-CN" b="1" dirty="0" smtClean="0"/>
              <a:t>Tailor Rolling Tubes </a:t>
            </a:r>
            <a:r>
              <a:rPr lang="zh-CN" altLang="en-US" dirty="0" smtClean="0">
                <a:latin typeface="Times New Roman" pitchFamily="18" charset="0"/>
                <a:ea typeface="宋体" charset="-122"/>
              </a:rPr>
              <a:t>）</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的优点是继承了</a:t>
            </a:r>
            <a:r>
              <a:rPr lang="en-US" altLang="zh-CN" dirty="0" smtClean="0">
                <a:latin typeface="Times New Roman" pitchFamily="18" charset="0"/>
                <a:ea typeface="宋体" charset="-122"/>
              </a:rPr>
              <a:t>TRB </a:t>
            </a:r>
            <a:r>
              <a:rPr lang="zh-CN" altLang="en-US" dirty="0" smtClean="0">
                <a:latin typeface="Times New Roman" pitchFamily="18" charset="0"/>
                <a:ea typeface="宋体" charset="-122"/>
              </a:rPr>
              <a:t>的连续变截面技术</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采用空心圆环形截面结构</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不仅横截面积更小</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实现进一步的轻量化</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而且与传统的车身承载件的矩形截面相比</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具有同样的抗拉压和更突出的抗扭力学性能。因此它在车身的纵梁、横梁、上边梁、</a:t>
            </a:r>
            <a:r>
              <a:rPr lang="en-US" altLang="zh-CN" dirty="0" smtClean="0">
                <a:latin typeface="Times New Roman" pitchFamily="18" charset="0"/>
                <a:ea typeface="宋体" charset="-122"/>
              </a:rPr>
              <a:t>A</a:t>
            </a:r>
            <a:r>
              <a:rPr lang="zh-CN" altLang="en-US" dirty="0" smtClean="0">
                <a:latin typeface="Times New Roman" pitchFamily="18" charset="0"/>
                <a:ea typeface="宋体" charset="-122"/>
              </a:rPr>
              <a:t>、</a:t>
            </a:r>
            <a:r>
              <a:rPr lang="en-US" altLang="zh-CN" dirty="0" smtClean="0">
                <a:latin typeface="Times New Roman" pitchFamily="18" charset="0"/>
                <a:ea typeface="宋体" charset="-122"/>
              </a:rPr>
              <a:t>B</a:t>
            </a:r>
            <a:r>
              <a:rPr lang="zh-CN" altLang="en-US" dirty="0" smtClean="0">
                <a:latin typeface="Times New Roman" pitchFamily="18" charset="0"/>
                <a:ea typeface="宋体" charset="-122"/>
              </a:rPr>
              <a:t>柱上有广泛的应用前景。尤其对于纵梁来说</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出于碰撞安全性的考虑</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纵梁需要前软后硬的特性</a:t>
            </a:r>
            <a:r>
              <a:rPr lang="en-US" altLang="zh-CN" dirty="0" smtClean="0">
                <a:latin typeface="Times New Roman" pitchFamily="18" charset="0"/>
                <a:ea typeface="宋体" charset="-122"/>
              </a:rPr>
              <a:t>, </a:t>
            </a:r>
            <a:r>
              <a:rPr lang="zh-CN" altLang="en-US" dirty="0" smtClean="0">
                <a:latin typeface="Times New Roman" pitchFamily="18" charset="0"/>
                <a:ea typeface="宋体" charset="-122"/>
              </a:rPr>
              <a:t>而这对于连续变截面的</a:t>
            </a:r>
            <a:r>
              <a:rPr lang="en-US" altLang="zh-CN" dirty="0" smtClean="0">
                <a:latin typeface="Times New Roman" pitchFamily="18" charset="0"/>
                <a:ea typeface="宋体" charset="-122"/>
              </a:rPr>
              <a:t>TRT</a:t>
            </a:r>
            <a:r>
              <a:rPr lang="zh-CN" altLang="en-US" dirty="0" smtClean="0">
                <a:latin typeface="Times New Roman" pitchFamily="18" charset="0"/>
                <a:ea typeface="宋体" charset="-122"/>
              </a:rPr>
              <a:t>来说是非常容易实现</a:t>
            </a:r>
            <a:r>
              <a:rPr lang="en-US" altLang="zh-CN" dirty="0" smtClean="0">
                <a:latin typeface="Times New Roman" pitchFamily="18" charset="0"/>
                <a:ea typeface="宋体" charset="-122"/>
              </a:rPr>
              <a:t>; TRT </a:t>
            </a:r>
            <a:r>
              <a:rPr lang="zh-CN" altLang="en-US" dirty="0" smtClean="0">
                <a:latin typeface="Times New Roman" pitchFamily="18" charset="0"/>
                <a:ea typeface="宋体" charset="-122"/>
              </a:rPr>
              <a:t>的缺点就是制造工艺复杂、成本较高。</a:t>
            </a:r>
            <a:endParaRPr lang="en-US" altLang="zh-CN" dirty="0" smtClean="0">
              <a:latin typeface="Times New Roman" pitchFamily="18" charset="0"/>
              <a:ea typeface="宋体" charset="-122"/>
            </a:endParaRPr>
          </a:p>
          <a:p>
            <a:pPr defTabSz="922630" eaLnBrk="0" fontAlgn="base" hangingPunct="0">
              <a:spcBef>
                <a:spcPct val="30000"/>
              </a:spcBef>
              <a:spcAft>
                <a:spcPct val="0"/>
              </a:spcAft>
              <a:defRPr/>
            </a:pPr>
            <a:r>
              <a:rPr lang="en-US" altLang="zh-CN" dirty="0" smtClean="0"/>
              <a:t>4.</a:t>
            </a:r>
            <a:r>
              <a:rPr lang="en-US" altLang="zh-CN" kern="0" dirty="0" smtClean="0">
                <a:latin typeface="Times New Roman" pitchFamily="18" charset="0"/>
                <a:ea typeface="宋体" charset="-122"/>
                <a:cs typeface="Times New Roman" pitchFamily="18" charset="0"/>
              </a:rPr>
              <a:t> SPR</a:t>
            </a:r>
            <a:r>
              <a:rPr lang="zh-CN" altLang="en-US" kern="0" dirty="0" smtClean="0">
                <a:latin typeface="Times New Roman" pitchFamily="18" charset="0"/>
                <a:ea typeface="宋体" charset="-122"/>
                <a:cs typeface="Times New Roman" pitchFamily="18" charset="0"/>
              </a:rPr>
              <a:t>自冲铆 </a:t>
            </a:r>
            <a:r>
              <a:rPr lang="en-US" altLang="zh-CN" b="1" kern="0" dirty="0" smtClean="0">
                <a:latin typeface="Times New Roman" pitchFamily="18" charset="0"/>
                <a:ea typeface="宋体" charset="-122"/>
                <a:cs typeface="Times New Roman" pitchFamily="18" charset="0"/>
              </a:rPr>
              <a:t>self piercing </a:t>
            </a:r>
            <a:r>
              <a:rPr lang="en-US" altLang="zh-CN" b="1" kern="0" dirty="0" err="1" smtClean="0">
                <a:latin typeface="Times New Roman" pitchFamily="18" charset="0"/>
                <a:ea typeface="宋体" charset="-122"/>
                <a:cs typeface="Times New Roman" pitchFamily="18" charset="0"/>
              </a:rPr>
              <a:t>rivef</a:t>
            </a:r>
            <a:endParaRPr lang="en-US" altLang="zh-CN" b="1" kern="0" dirty="0" smtClean="0">
              <a:latin typeface="Times New Roman" pitchFamily="18" charset="0"/>
              <a:ea typeface="宋体" charset="-122"/>
              <a:cs typeface="Times New Roman" pitchFamily="18" charset="0"/>
            </a:endParaRPr>
          </a:p>
          <a:p>
            <a:endParaRPr lang="zh-CN" altLang="en-US" dirty="0"/>
          </a:p>
        </p:txBody>
      </p:sp>
      <p:sp>
        <p:nvSpPr>
          <p:cNvPr id="4" name="灯片编号占位符 3"/>
          <p:cNvSpPr>
            <a:spLocks noGrp="1"/>
          </p:cNvSpPr>
          <p:nvPr>
            <p:ph type="sldNum" sz="quarter" idx="10"/>
          </p:nvPr>
        </p:nvSpPr>
        <p:spPr/>
        <p:txBody>
          <a:bodyPr/>
          <a:lstStyle/>
          <a:p>
            <a:pPr>
              <a:defRPr/>
            </a:pPr>
            <a:fld id="{95699913-FB78-41AC-8EE5-2467CE30C8EE}" type="slidenum">
              <a:rPr lang="zh-CN" altLang="en-US" smtClean="0"/>
              <a:pPr>
                <a:defRPr/>
              </a:pPr>
              <a:t>12</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19163" y="746125"/>
            <a:ext cx="4968875" cy="3725863"/>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720622A-9A98-4C3C-A02E-B0C1808755F8}" type="slidenum">
              <a:rPr lang="en-US" altLang="zh-CN" smtClean="0"/>
              <a:pPr>
                <a:defRPr/>
              </a:pPr>
              <a:t>13</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19163" y="746125"/>
            <a:ext cx="4968875" cy="3725863"/>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720622A-9A98-4C3C-A02E-B0C1808755F8}" type="slidenum">
              <a:rPr lang="en-US" altLang="zh-CN" smtClean="0"/>
              <a:pPr>
                <a:defRPr/>
              </a:pPr>
              <a:t>14</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19163" y="746125"/>
            <a:ext cx="4968875" cy="3725863"/>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720622A-9A98-4C3C-A02E-B0C1808755F8}" type="slidenum">
              <a:rPr lang="en-US" altLang="zh-CN" smtClean="0"/>
              <a:pPr>
                <a:defRPr/>
              </a:pPr>
              <a:t>15</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19163" y="746125"/>
            <a:ext cx="4968875" cy="3725863"/>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720622A-9A98-4C3C-A02E-B0C1808755F8}" type="slidenum">
              <a:rPr lang="en-US" altLang="zh-CN" smtClean="0"/>
              <a:pPr>
                <a:defRPr/>
              </a:pPr>
              <a:t>16</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a:buFont typeface="Wingdings" pitchFamily="2" charset="2"/>
              <a:buChar char="p"/>
            </a:pPr>
            <a:r>
              <a:rPr lang="zh-CN" altLang="en-US" sz="4400" dirty="0" smtClean="0">
                <a:latin typeface="Songti SC Regular"/>
                <a:cs typeface="Songti SC Regular"/>
              </a:rPr>
              <a:t>欧盟</a:t>
            </a:r>
            <a:r>
              <a:rPr lang="en-US" altLang="zh-CN" sz="4400" dirty="0" smtClean="0">
                <a:latin typeface="Songti SC Regular"/>
                <a:cs typeface="Songti SC Regular"/>
              </a:rPr>
              <a:t>Supper LIGHT</a:t>
            </a:r>
            <a:r>
              <a:rPr lang="zh-CN" altLang="en-US" sz="4400" dirty="0" smtClean="0">
                <a:latin typeface="Songti SC Regular"/>
                <a:cs typeface="Songti SC Regular"/>
              </a:rPr>
              <a:t> </a:t>
            </a:r>
            <a:r>
              <a:rPr lang="en-US" altLang="zh-CN" sz="4400" dirty="0" smtClean="0">
                <a:latin typeface="Songti SC Regular"/>
                <a:cs typeface="Songti SC Regular"/>
              </a:rPr>
              <a:t>CAR</a:t>
            </a:r>
            <a:r>
              <a:rPr lang="zh-CN" altLang="en-US" sz="4400" dirty="0" smtClean="0">
                <a:latin typeface="Songti SC Regular"/>
                <a:cs typeface="Songti SC Regular"/>
              </a:rPr>
              <a:t>项目</a:t>
            </a:r>
            <a:r>
              <a:rPr lang="zh-CN" altLang="en-US" sz="4400" dirty="0" smtClean="0">
                <a:solidFill>
                  <a:schemeClr val="tx1"/>
                </a:solidFill>
                <a:latin typeface="Songti SC Regular"/>
                <a:cs typeface="Songti SC Regular"/>
              </a:rPr>
              <a:t>轻量化方案目标：白车身减重</a:t>
            </a:r>
            <a:r>
              <a:rPr lang="en-US" altLang="zh-CN" sz="4400" dirty="0" smtClean="0">
                <a:solidFill>
                  <a:schemeClr val="tx1"/>
                </a:solidFill>
                <a:latin typeface="Songti SC Regular"/>
                <a:cs typeface="Songti SC Regular"/>
              </a:rPr>
              <a:t>30%</a:t>
            </a:r>
            <a:r>
              <a:rPr lang="zh-CN" altLang="en-US" sz="4400" dirty="0" smtClean="0">
                <a:solidFill>
                  <a:schemeClr val="tx1"/>
                </a:solidFill>
                <a:latin typeface="Songti SC Regular"/>
                <a:cs typeface="Songti SC Regular"/>
              </a:rPr>
              <a:t>，</a:t>
            </a:r>
            <a:r>
              <a:rPr lang="zh-CN" altLang="en-US" sz="4400" dirty="0" smtClean="0">
                <a:solidFill>
                  <a:srgbClr val="FF0000"/>
                </a:solidFill>
                <a:latin typeface="Songti SC Regular"/>
                <a:cs typeface="Songti SC Regular"/>
              </a:rPr>
              <a:t>减重成本</a:t>
            </a:r>
            <a:r>
              <a:rPr lang="en-US" altLang="zh-CN" sz="4400" dirty="0" smtClean="0">
                <a:solidFill>
                  <a:srgbClr val="FF0000"/>
                </a:solidFill>
                <a:latin typeface="Songti SC Regular"/>
                <a:cs typeface="Songti SC Regular"/>
              </a:rPr>
              <a:t>≤5</a:t>
            </a:r>
            <a:r>
              <a:rPr lang="zh-CN" altLang="en-US" sz="4400" dirty="0" smtClean="0">
                <a:solidFill>
                  <a:srgbClr val="FF0000"/>
                </a:solidFill>
                <a:latin typeface="Songti SC Regular"/>
                <a:cs typeface="Songti SC Regular"/>
              </a:rPr>
              <a:t>欧元</a:t>
            </a:r>
            <a:r>
              <a:rPr lang="en-US" altLang="zh-CN" sz="4400" dirty="0" smtClean="0">
                <a:solidFill>
                  <a:srgbClr val="FF0000"/>
                </a:solidFill>
                <a:latin typeface="Songti SC Regular"/>
                <a:cs typeface="Songti SC Regular"/>
              </a:rPr>
              <a:t>/kg</a:t>
            </a:r>
            <a:r>
              <a:rPr lang="zh-CN" altLang="en-US" sz="4400" dirty="0" smtClean="0">
                <a:solidFill>
                  <a:srgbClr val="FF0000"/>
                </a:solidFill>
                <a:latin typeface="Songti SC Regular"/>
                <a:cs typeface="Songti SC Regular"/>
              </a:rPr>
              <a:t>；</a:t>
            </a:r>
            <a:endParaRPr lang="en-US" altLang="zh-CN" sz="4400" dirty="0" smtClean="0">
              <a:latin typeface="Songti SC Regular"/>
              <a:cs typeface="Songti SC Regular"/>
            </a:endParaRPr>
          </a:p>
          <a:p>
            <a:pPr>
              <a:buFont typeface="Wingdings" pitchFamily="2" charset="2"/>
              <a:buChar char="p"/>
            </a:pPr>
            <a:r>
              <a:rPr lang="zh-CN" altLang="en-US" sz="4400" dirty="0" smtClean="0">
                <a:latin typeface="Songti SC Regular"/>
                <a:cs typeface="Songti SC Regular"/>
              </a:rPr>
              <a:t>宝马</a:t>
            </a:r>
            <a:r>
              <a:rPr lang="en-US" altLang="zh-CN" sz="4400" dirty="0" smtClean="0">
                <a:latin typeface="Songti SC Regular"/>
                <a:cs typeface="Songti SC Regular"/>
              </a:rPr>
              <a:t>——</a:t>
            </a:r>
            <a:r>
              <a:rPr lang="zh-CN" altLang="en-US" sz="4400" dirty="0" smtClean="0">
                <a:latin typeface="Songti SC Regular"/>
                <a:cs typeface="Songti SC Regular"/>
              </a:rPr>
              <a:t>应用铝材每减重</a:t>
            </a:r>
            <a:r>
              <a:rPr lang="en-US" altLang="zh-CN" sz="4400" dirty="0" smtClean="0">
                <a:latin typeface="Songti SC Regular"/>
                <a:cs typeface="Songti SC Regular"/>
              </a:rPr>
              <a:t>1kg</a:t>
            </a:r>
            <a:r>
              <a:rPr lang="zh-CN" altLang="en-US" sz="4400" dirty="0" smtClean="0">
                <a:latin typeface="Songti SC Regular"/>
                <a:cs typeface="Songti SC Regular"/>
              </a:rPr>
              <a:t>，成本增加</a:t>
            </a:r>
            <a:r>
              <a:rPr lang="en-US" altLang="zh-CN" sz="4400" dirty="0" smtClean="0">
                <a:solidFill>
                  <a:srgbClr val="FF0000"/>
                </a:solidFill>
                <a:latin typeface="Songti SC Regular"/>
                <a:cs typeface="Songti SC Regular"/>
              </a:rPr>
              <a:t>5-10</a:t>
            </a:r>
            <a:r>
              <a:rPr lang="zh-CN" altLang="en-US" sz="4400" dirty="0" smtClean="0">
                <a:solidFill>
                  <a:srgbClr val="FF0000"/>
                </a:solidFill>
                <a:latin typeface="Songti SC Regular"/>
                <a:cs typeface="Songti SC Regular"/>
              </a:rPr>
              <a:t>欧元。</a:t>
            </a:r>
            <a:endParaRPr lang="en-US" altLang="zh-CN" sz="4400" dirty="0" smtClean="0">
              <a:solidFill>
                <a:srgbClr val="FF0000"/>
              </a:solidFill>
              <a:latin typeface="Songti SC Regular"/>
              <a:cs typeface="Songti SC Regular"/>
            </a:endParaRPr>
          </a:p>
          <a:p>
            <a:endParaRPr lang="zh-CN" altLang="en-US" dirty="0"/>
          </a:p>
        </p:txBody>
      </p:sp>
      <p:sp>
        <p:nvSpPr>
          <p:cNvPr id="4" name="灯片编号占位符 3"/>
          <p:cNvSpPr>
            <a:spLocks noGrp="1"/>
          </p:cNvSpPr>
          <p:nvPr>
            <p:ph type="sldNum" sz="quarter" idx="10"/>
          </p:nvPr>
        </p:nvSpPr>
        <p:spPr/>
        <p:txBody>
          <a:bodyPr/>
          <a:lstStyle/>
          <a:p>
            <a:fld id="{0EB339CC-A5B3-4C92-8473-520637FFEB6E}" type="slidenum">
              <a:rPr lang="zh-CN" altLang="en-US" smtClean="0"/>
              <a:pPr/>
              <a:t>19</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19163" y="746125"/>
            <a:ext cx="4968875" cy="3725863"/>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720622A-9A98-4C3C-A02E-B0C1808755F8}" type="slidenum">
              <a:rPr lang="en-US" altLang="zh-CN" smtClean="0"/>
              <a:pPr>
                <a:defRPr/>
              </a:pPr>
              <a:t>24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1、</a:t>
            </a:r>
            <a:r>
              <a:rPr lang="zh-CN" altLang="en-US" dirty="0" smtClean="0"/>
              <a:t>纵梁</a:t>
            </a:r>
            <a:r>
              <a:rPr lang="en-US" altLang="zh-CN" dirty="0" smtClean="0"/>
              <a:t>-A</a:t>
            </a:r>
            <a:r>
              <a:rPr lang="zh-CN" altLang="en-US" dirty="0" smtClean="0"/>
              <a:t>柱</a:t>
            </a:r>
            <a:r>
              <a:rPr lang="en-US" altLang="zh-CN" dirty="0" smtClean="0"/>
              <a:t>/</a:t>
            </a:r>
            <a:r>
              <a:rPr lang="zh-CN" altLang="en-US" dirty="0" smtClean="0"/>
              <a:t>纵梁延伸路径的完善：</a:t>
            </a:r>
            <a:r>
              <a:rPr lang="en-US" altLang="zh-CN" dirty="0" smtClean="0"/>
              <a:t>A</a:t>
            </a:r>
            <a:r>
              <a:rPr lang="zh-CN" altLang="en-US" dirty="0" smtClean="0"/>
              <a:t>柱下外板采用了热成型工艺支撑纵梁载荷，实现轻薄减重。纵梁</a:t>
            </a:r>
            <a:r>
              <a:rPr lang="en-US" altLang="zh-CN" dirty="0" smtClean="0"/>
              <a:t>-A</a:t>
            </a:r>
            <a:r>
              <a:rPr lang="zh-CN" altLang="en-US" dirty="0" smtClean="0"/>
              <a:t>柱传力构件采用</a:t>
            </a:r>
            <a:r>
              <a:rPr lang="en-US" altLang="zh-CN" dirty="0" smtClean="0"/>
              <a:t>DP780</a:t>
            </a:r>
            <a:r>
              <a:rPr lang="zh-CN" altLang="en-US" dirty="0" smtClean="0"/>
              <a:t>高强度材料，纵梁延伸件采用热成型工艺。</a:t>
            </a:r>
            <a:endParaRPr lang="en-US" altLang="zh-CN" dirty="0" smtClean="0"/>
          </a:p>
          <a:p>
            <a:r>
              <a:rPr lang="en-US" altLang="zh-CN" dirty="0" smtClean="0"/>
              <a:t>2、Shotgun-A</a:t>
            </a:r>
            <a:r>
              <a:rPr lang="zh-CN" altLang="en-US" dirty="0" smtClean="0"/>
              <a:t>柱上路径完善：</a:t>
            </a:r>
            <a:r>
              <a:rPr lang="en-US" altLang="zh-CN" dirty="0" smtClean="0"/>
              <a:t>A</a:t>
            </a:r>
            <a:r>
              <a:rPr lang="zh-CN" altLang="en-US" dirty="0" smtClean="0"/>
              <a:t>柱上外板采用</a:t>
            </a:r>
            <a:r>
              <a:rPr lang="en-US" altLang="zh-CN" dirty="0" smtClean="0"/>
              <a:t>DP780</a:t>
            </a:r>
            <a:r>
              <a:rPr lang="zh-CN" altLang="en-US" dirty="0" smtClean="0"/>
              <a:t>高强度材料。</a:t>
            </a:r>
            <a:endParaRPr lang="en-US" altLang="zh-CN" dirty="0" smtClean="0"/>
          </a:p>
          <a:p>
            <a:r>
              <a:rPr lang="en-US" altLang="zh-CN" dirty="0" smtClean="0"/>
              <a:t>3、B</a:t>
            </a:r>
            <a:r>
              <a:rPr lang="zh-CN" altLang="en-US" dirty="0" smtClean="0"/>
              <a:t>柱</a:t>
            </a:r>
            <a:r>
              <a:rPr lang="en-US" altLang="zh-CN" dirty="0" smtClean="0"/>
              <a:t>-</a:t>
            </a:r>
            <a:r>
              <a:rPr lang="zh-CN" altLang="en-US" dirty="0" smtClean="0"/>
              <a:t>顶棚</a:t>
            </a:r>
            <a:r>
              <a:rPr lang="en-US" altLang="zh-CN" dirty="0" smtClean="0"/>
              <a:t>/</a:t>
            </a:r>
            <a:r>
              <a:rPr lang="zh-CN" altLang="en-US" dirty="0" smtClean="0"/>
              <a:t>地板横梁路径的完善：</a:t>
            </a:r>
            <a:r>
              <a:rPr lang="en-US" altLang="zh-CN" dirty="0" smtClean="0"/>
              <a:t>B</a:t>
            </a:r>
            <a:r>
              <a:rPr lang="zh-CN" altLang="en-US" dirty="0" smtClean="0"/>
              <a:t>柱采用了热成型工艺，实现轻薄减重。</a:t>
            </a:r>
            <a:endParaRPr lang="zh-CN" altLang="en-US" dirty="0"/>
          </a:p>
        </p:txBody>
      </p:sp>
      <p:sp>
        <p:nvSpPr>
          <p:cNvPr id="4" name="灯片编号占位符 3"/>
          <p:cNvSpPr>
            <a:spLocks noGrp="1"/>
          </p:cNvSpPr>
          <p:nvPr>
            <p:ph type="sldNum" sz="quarter" idx="10"/>
          </p:nvPr>
        </p:nvSpPr>
        <p:spPr/>
        <p:txBody>
          <a:bodyPr/>
          <a:lstStyle/>
          <a:p>
            <a:pPr>
              <a:defRPr/>
            </a:pPr>
            <a:fld id="{8DFC19CB-1CF0-46A6-A409-F49BBE6B8CAA}" type="slidenum">
              <a:rPr lang="en-US" smtClean="0"/>
              <a:pPr>
                <a:defRPr/>
              </a:pPr>
              <a:t>25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8DFC19CB-1CF0-46A6-A409-F49BBE6B8CAA}" type="slidenum">
              <a:rPr lang="en-US" smtClean="0"/>
              <a:pPr>
                <a:defRPr/>
              </a:pPr>
              <a:t>30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p:cNvSpPr>
            <a:spLocks noGrp="1" noRot="1" noChangeAspect="1" noTextEdit="1"/>
          </p:cNvSpPr>
          <p:nvPr>
            <p:ph type="sldImg"/>
          </p:nvPr>
        </p:nvSpPr>
        <p:spPr>
          <a:ln/>
        </p:spPr>
      </p:sp>
      <p:sp>
        <p:nvSpPr>
          <p:cNvPr id="103427" name="备注占位符 2"/>
          <p:cNvSpPr>
            <a:spLocks noGrp="1"/>
          </p:cNvSpPr>
          <p:nvPr>
            <p:ph type="body" idx="1"/>
          </p:nvPr>
        </p:nvSpPr>
        <p:spPr>
          <a:noFill/>
          <a:ln/>
        </p:spPr>
        <p:txBody>
          <a:bodyPr/>
          <a:lstStyle/>
          <a:p>
            <a:endParaRPr kumimoji="0" lang="zh-CN" altLang="en-US" dirty="0" smtClean="0"/>
          </a:p>
        </p:txBody>
      </p:sp>
      <p:sp>
        <p:nvSpPr>
          <p:cNvPr id="103428" name="灯片编号占位符 3"/>
          <p:cNvSpPr>
            <a:spLocks noGrp="1"/>
          </p:cNvSpPr>
          <p:nvPr>
            <p:ph type="sldNum" sz="quarter" idx="5"/>
          </p:nvPr>
        </p:nvSpPr>
        <p:spPr>
          <a:noFill/>
        </p:spPr>
        <p:txBody>
          <a:bodyPr/>
          <a:lstStyle/>
          <a:p>
            <a:fld id="{E9999565-3099-437D-9D1F-089C9ABA0C95}" type="slidenum">
              <a:rPr lang="zh-CN" altLang="en-US">
                <a:ea typeface="宋体" charset="-122"/>
              </a:rPr>
              <a:pPr/>
              <a:t>37</a:t>
            </a:fld>
            <a:endParaRPr lang="en-US" altLang="zh-CN">
              <a:ea typeface="宋体"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EB339CC-A5B3-4C92-8473-520637FFEB6E}" type="slidenum">
              <a:rPr lang="zh-CN" altLang="en-US" smtClean="0"/>
              <a:pPr/>
              <a:t>48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343311" indent="-343311" algn="just" fontAlgn="base">
              <a:buClr>
                <a:srgbClr val="FF3300"/>
              </a:buClr>
              <a:buFont typeface="Wingdings" pitchFamily="2" charset="2"/>
              <a:buChar char="v"/>
              <a:defRPr/>
            </a:pPr>
            <a:r>
              <a:rPr lang="zh-CN" altLang="en-US" sz="1100" b="1" kern="0" dirty="0" smtClean="0">
                <a:solidFill>
                  <a:srgbClr val="000099"/>
                </a:solidFill>
              </a:rPr>
              <a:t>设计</a:t>
            </a:r>
            <a:endParaRPr lang="en-US" altLang="zh-CN" sz="1100" b="1" kern="0" dirty="0" smtClean="0">
              <a:solidFill>
                <a:srgbClr val="000099"/>
              </a:solidFill>
            </a:endParaRPr>
          </a:p>
          <a:p>
            <a:pPr marL="343311" indent="-343311" algn="just" defTabSz="915497">
              <a:buClr>
                <a:schemeClr val="accent6">
                  <a:lumMod val="75000"/>
                </a:schemeClr>
              </a:buClr>
              <a:buFont typeface="Wingdings" pitchFamily="2" charset="2"/>
              <a:buChar char="l"/>
              <a:defRPr/>
            </a:pPr>
            <a:r>
              <a:rPr lang="zh-CN" altLang="zh-CN" sz="1100" dirty="0" smtClean="0"/>
              <a:t>约束条件</a:t>
            </a:r>
            <a:r>
              <a:rPr lang="zh-CN" altLang="en-US" sz="1100" dirty="0" smtClean="0"/>
              <a:t>：</a:t>
            </a:r>
            <a:r>
              <a:rPr lang="zh-CN" altLang="zh-CN" sz="1100" dirty="0" smtClean="0"/>
              <a:t>厚度限制和孔位限制</a:t>
            </a:r>
            <a:r>
              <a:rPr lang="zh-CN" altLang="en-US" sz="1100" dirty="0" smtClean="0"/>
              <a:t>，</a:t>
            </a:r>
            <a:r>
              <a:rPr lang="zh-CN" altLang="zh-CN" sz="1100" dirty="0" smtClean="0"/>
              <a:t>包含车灯、空调、保险杠、水箱</a:t>
            </a:r>
            <a:r>
              <a:rPr lang="zh-CN" altLang="en-US" sz="1100" dirty="0" smtClean="0"/>
              <a:t>以及</a:t>
            </a:r>
            <a:r>
              <a:rPr lang="zh-CN" altLang="zh-CN" sz="1100" dirty="0" smtClean="0"/>
              <a:t>纵梁等安装定位孔</a:t>
            </a:r>
            <a:r>
              <a:rPr lang="zh-CN" altLang="en-US" sz="1100" dirty="0" smtClean="0"/>
              <a:t>。</a:t>
            </a:r>
            <a:endParaRPr lang="zh-CN" altLang="zh-CN" sz="1100" dirty="0" smtClean="0"/>
          </a:p>
          <a:p>
            <a:pPr marL="343311" indent="-343311" algn="just" defTabSz="915497">
              <a:buClr>
                <a:schemeClr val="accent6">
                  <a:lumMod val="75000"/>
                </a:schemeClr>
              </a:buClr>
              <a:buFont typeface="Wingdings" pitchFamily="2" charset="2"/>
              <a:buChar char="l"/>
              <a:defRPr/>
            </a:pPr>
            <a:r>
              <a:rPr lang="zh-CN" altLang="zh-CN" sz="1100" dirty="0" smtClean="0"/>
              <a:t>技术</a:t>
            </a:r>
            <a:r>
              <a:rPr lang="zh-CN" altLang="en-US" sz="1100" dirty="0" smtClean="0"/>
              <a:t>要求</a:t>
            </a:r>
            <a:r>
              <a:rPr lang="zh-CN" altLang="zh-CN" sz="1100" dirty="0" smtClean="0"/>
              <a:t>：中部集中荷载</a:t>
            </a:r>
            <a:r>
              <a:rPr lang="en-US" altLang="zh-CN" sz="1100" dirty="0" smtClean="0"/>
              <a:t>250N</a:t>
            </a:r>
            <a:r>
              <a:rPr lang="zh-CN" altLang="zh-CN" sz="1100" dirty="0" smtClean="0"/>
              <a:t>的作用下，最大应变不大于</a:t>
            </a:r>
            <a:r>
              <a:rPr lang="en-US" altLang="zh-CN" sz="1100" dirty="0" smtClean="0"/>
              <a:t>1mm</a:t>
            </a:r>
            <a:r>
              <a:rPr lang="zh-CN" altLang="zh-CN" sz="1100" dirty="0" smtClean="0"/>
              <a:t>；水箱挂点作为受力点，</a:t>
            </a:r>
            <a:r>
              <a:rPr lang="zh-CN" altLang="en-US" sz="1100" dirty="0" smtClean="0"/>
              <a:t>在</a:t>
            </a:r>
            <a:r>
              <a:rPr lang="en-US" altLang="zh-CN" sz="1100" dirty="0" smtClean="0"/>
              <a:t>5G</a:t>
            </a:r>
            <a:r>
              <a:rPr lang="zh-CN" altLang="zh-CN" sz="1100" dirty="0" smtClean="0"/>
              <a:t>加速度</a:t>
            </a:r>
            <a:r>
              <a:rPr lang="zh-CN" altLang="en-US" sz="1100" dirty="0" smtClean="0"/>
              <a:t>和承</a:t>
            </a:r>
            <a:r>
              <a:rPr lang="zh-CN" altLang="zh-CN" sz="1100" dirty="0" smtClean="0"/>
              <a:t>受</a:t>
            </a:r>
            <a:r>
              <a:rPr lang="en-US" altLang="zh-CN" sz="1100" dirty="0" smtClean="0"/>
              <a:t>250N</a:t>
            </a:r>
            <a:r>
              <a:rPr lang="zh-CN" altLang="zh-CN" sz="1100" dirty="0" smtClean="0"/>
              <a:t>的集中力正上面加载</a:t>
            </a:r>
            <a:r>
              <a:rPr lang="zh-CN" altLang="en-US" sz="1100" dirty="0" smtClean="0"/>
              <a:t>的</a:t>
            </a:r>
            <a:r>
              <a:rPr lang="zh-CN" altLang="zh-CN" sz="1100" dirty="0" smtClean="0"/>
              <a:t>作用下，最大应变不大于</a:t>
            </a:r>
            <a:r>
              <a:rPr lang="en-US" altLang="zh-CN" sz="1100" dirty="0" smtClean="0"/>
              <a:t>3mm</a:t>
            </a:r>
            <a:r>
              <a:rPr lang="zh-CN" altLang="en-US" sz="1100" dirty="0" smtClean="0"/>
              <a:t>。</a:t>
            </a:r>
            <a:endParaRPr lang="en-US" altLang="zh-CN" sz="1100" dirty="0" smtClean="0"/>
          </a:p>
          <a:p>
            <a:pPr marL="343311" indent="-343311" algn="just" defTabSz="915497" fontAlgn="base">
              <a:buClr>
                <a:srgbClr val="FF3300"/>
              </a:buClr>
              <a:buFont typeface="Wingdings" pitchFamily="2" charset="2"/>
              <a:buChar char="v"/>
              <a:defRPr/>
            </a:pPr>
            <a:r>
              <a:rPr lang="zh-CN" altLang="en-US" sz="1100" b="1" kern="0" dirty="0" smtClean="0">
                <a:solidFill>
                  <a:srgbClr val="000099"/>
                </a:solidFill>
              </a:rPr>
              <a:t>分析</a:t>
            </a:r>
            <a:endParaRPr lang="en-US" altLang="zh-CN" sz="1100" b="1" kern="0" dirty="0" smtClean="0">
              <a:solidFill>
                <a:srgbClr val="000099"/>
              </a:solidFill>
            </a:endParaRPr>
          </a:p>
          <a:p>
            <a:pPr marL="343311" indent="-343311" algn="just" defTabSz="915497">
              <a:buClr>
                <a:schemeClr val="accent6">
                  <a:lumMod val="75000"/>
                </a:schemeClr>
              </a:buClr>
              <a:buFont typeface="Wingdings" pitchFamily="2" charset="2"/>
              <a:buChar char="l"/>
              <a:defRPr/>
            </a:pPr>
            <a:r>
              <a:rPr lang="zh-CN" altLang="en-US" sz="1100" dirty="0" smtClean="0"/>
              <a:t>该零件为</a:t>
            </a:r>
            <a:r>
              <a:rPr lang="zh-CN" altLang="zh-CN" sz="1100" dirty="0" smtClean="0"/>
              <a:t>左右对称结构，</a:t>
            </a:r>
            <a:r>
              <a:rPr lang="zh-CN" altLang="en-US" sz="1100" dirty="0" smtClean="0"/>
              <a:t>故</a:t>
            </a:r>
            <a:r>
              <a:rPr lang="zh-CN" altLang="zh-CN" sz="1100" dirty="0" smtClean="0"/>
              <a:t>采用一半</a:t>
            </a:r>
            <a:r>
              <a:rPr lang="zh-CN" altLang="en-US" sz="1100" dirty="0" smtClean="0"/>
              <a:t>零件作为</a:t>
            </a:r>
            <a:r>
              <a:rPr lang="zh-CN" altLang="zh-CN" sz="1100" dirty="0" smtClean="0"/>
              <a:t>计算模型</a:t>
            </a:r>
            <a:r>
              <a:rPr lang="zh-CN" altLang="en-US" sz="1100" dirty="0" smtClean="0"/>
              <a:t>；</a:t>
            </a:r>
            <a:endParaRPr lang="en-US" altLang="zh-CN" sz="1100" dirty="0" smtClean="0"/>
          </a:p>
          <a:p>
            <a:pPr marL="343311" indent="-343311" algn="just" defTabSz="915497">
              <a:buClr>
                <a:schemeClr val="accent6">
                  <a:lumMod val="75000"/>
                </a:schemeClr>
              </a:buClr>
              <a:buFont typeface="Wingdings" pitchFamily="2" charset="2"/>
              <a:buChar char="l"/>
              <a:defRPr/>
            </a:pPr>
            <a:r>
              <a:rPr lang="zh-CN" altLang="zh-CN" sz="1100" dirty="0" smtClean="0"/>
              <a:t>以左右支架四个连接孔和上支架两端为</a:t>
            </a:r>
            <a:r>
              <a:rPr lang="zh-CN" altLang="en-US" sz="1100" dirty="0" smtClean="0"/>
              <a:t>固定点；</a:t>
            </a:r>
            <a:endParaRPr lang="en-US" altLang="zh-CN" sz="1100" dirty="0" smtClean="0"/>
          </a:p>
          <a:p>
            <a:pPr marL="343311" indent="-343311" algn="just">
              <a:buClr>
                <a:schemeClr val="accent6">
                  <a:lumMod val="75000"/>
                </a:schemeClr>
              </a:buClr>
              <a:buFont typeface="Wingdings" pitchFamily="2" charset="2"/>
              <a:buChar char="l"/>
            </a:pPr>
            <a:r>
              <a:rPr lang="zh-CN" altLang="en-US" sz="1100" dirty="0" smtClean="0"/>
              <a:t>依据技术要求设定受力情况：</a:t>
            </a:r>
            <a:r>
              <a:rPr lang="zh-CN" altLang="zh-CN" sz="1100" dirty="0" smtClean="0"/>
              <a:t>在</a:t>
            </a:r>
            <a:r>
              <a:rPr lang="en-US" altLang="zh-CN" sz="1100" dirty="0" smtClean="0"/>
              <a:t>5G</a:t>
            </a:r>
            <a:r>
              <a:rPr lang="zh-CN" altLang="zh-CN" sz="1100" dirty="0" smtClean="0"/>
              <a:t>加速度作用下受</a:t>
            </a:r>
            <a:r>
              <a:rPr lang="en-US" altLang="zh-CN" sz="1100" dirty="0" smtClean="0"/>
              <a:t>250N</a:t>
            </a:r>
            <a:r>
              <a:rPr lang="zh-CN" altLang="zh-CN" sz="1100" dirty="0" smtClean="0"/>
              <a:t>的集中力；单独受到集中力</a:t>
            </a:r>
            <a:r>
              <a:rPr lang="en-US" altLang="zh-CN" sz="1100" dirty="0" smtClean="0"/>
              <a:t>250N</a:t>
            </a:r>
            <a:r>
              <a:rPr lang="zh-CN" altLang="zh-CN" sz="1100" dirty="0" smtClean="0"/>
              <a:t>的作用。</a:t>
            </a:r>
            <a:endParaRPr lang="en-US" altLang="zh-CN" sz="1100" dirty="0" smtClean="0"/>
          </a:p>
          <a:p>
            <a:pPr marL="343311" indent="-343311" algn="just" eaLnBrk="0" fontAlgn="base" hangingPunct="0">
              <a:spcBef>
                <a:spcPct val="30000"/>
              </a:spcBef>
              <a:spcAft>
                <a:spcPct val="0"/>
              </a:spcAft>
              <a:buClr>
                <a:srgbClr val="FF3300"/>
              </a:buClr>
              <a:buFont typeface="Wingdings" pitchFamily="2" charset="2"/>
              <a:buChar char="v"/>
              <a:defRPr/>
            </a:pPr>
            <a:r>
              <a:rPr lang="zh-CN" altLang="en-US" sz="1100" b="1" kern="0" dirty="0" smtClean="0">
                <a:solidFill>
                  <a:srgbClr val="000099"/>
                </a:solidFill>
                <a:latin typeface="Times New Roman" pitchFamily="18" charset="0"/>
                <a:ea typeface="宋体" pitchFamily="2" charset="-122"/>
              </a:rPr>
              <a:t>制造</a:t>
            </a:r>
            <a:endParaRPr lang="en-US" altLang="zh-CN" sz="1100" b="1" kern="0" dirty="0" smtClean="0">
              <a:solidFill>
                <a:srgbClr val="000099"/>
              </a:solidFill>
              <a:latin typeface="Times New Roman" pitchFamily="18" charset="0"/>
              <a:ea typeface="宋体" pitchFamily="2" charset="-122"/>
            </a:endParaRPr>
          </a:p>
          <a:p>
            <a:pPr marL="343311" indent="-343311" algn="just" defTabSz="915497">
              <a:spcBef>
                <a:spcPct val="30000"/>
              </a:spcBef>
              <a:spcAft>
                <a:spcPct val="0"/>
              </a:spcAft>
              <a:buClr>
                <a:schemeClr val="accent6">
                  <a:lumMod val="75000"/>
                </a:schemeClr>
              </a:buClr>
              <a:buFont typeface="Wingdings" pitchFamily="2" charset="2"/>
              <a:buChar char="l"/>
              <a:defRPr/>
            </a:pPr>
            <a:r>
              <a:rPr lang="zh-CN" altLang="en-US" sz="1100" dirty="0" smtClean="0">
                <a:latin typeface="Times New Roman" pitchFamily="18" charset="0"/>
                <a:ea typeface="宋体" pitchFamily="2" charset="-122"/>
              </a:rPr>
              <a:t>工艺：</a:t>
            </a:r>
            <a:r>
              <a:rPr lang="en-US" altLang="zh-CN" sz="1100" dirty="0" smtClean="0">
                <a:latin typeface="Times New Roman" pitchFamily="18" charset="0"/>
                <a:ea typeface="宋体" pitchFamily="2" charset="-122"/>
              </a:rPr>
              <a:t>LFT</a:t>
            </a:r>
            <a:r>
              <a:rPr lang="zh-CN" altLang="zh-CN" sz="1100" dirty="0" smtClean="0">
                <a:latin typeface="Times New Roman" pitchFamily="18" charset="0"/>
                <a:ea typeface="宋体" pitchFamily="2" charset="-122"/>
              </a:rPr>
              <a:t>热压工艺</a:t>
            </a:r>
            <a:endParaRPr lang="en-US" altLang="zh-CN" sz="1100" dirty="0" smtClean="0">
              <a:latin typeface="Times New Roman" pitchFamily="18" charset="0"/>
              <a:ea typeface="宋体" pitchFamily="2" charset="-122"/>
            </a:endParaRPr>
          </a:p>
          <a:p>
            <a:pPr marL="343311" indent="-343311" algn="just" defTabSz="915497">
              <a:spcBef>
                <a:spcPct val="30000"/>
              </a:spcBef>
              <a:spcAft>
                <a:spcPct val="0"/>
              </a:spcAft>
              <a:buClr>
                <a:schemeClr val="accent6">
                  <a:lumMod val="75000"/>
                </a:schemeClr>
              </a:buClr>
              <a:buFont typeface="Wingdings" pitchFamily="2" charset="2"/>
              <a:buChar char="l"/>
              <a:defRPr/>
            </a:pPr>
            <a:r>
              <a:rPr lang="zh-CN" altLang="zh-CN" sz="1100" dirty="0" smtClean="0">
                <a:latin typeface="Times New Roman" pitchFamily="18" charset="0"/>
                <a:ea typeface="宋体" pitchFamily="2" charset="-122"/>
              </a:rPr>
              <a:t>模具</a:t>
            </a:r>
            <a:r>
              <a:rPr lang="zh-CN" altLang="en-US" sz="1100" dirty="0" smtClean="0">
                <a:latin typeface="Times New Roman" pitchFamily="18" charset="0"/>
                <a:ea typeface="宋体" pitchFamily="2" charset="-122"/>
              </a:rPr>
              <a:t>：</a:t>
            </a:r>
            <a:r>
              <a:rPr lang="zh-CN" altLang="zh-CN" sz="1100" dirty="0" smtClean="0">
                <a:latin typeface="Times New Roman" pitchFamily="18" charset="0"/>
                <a:ea typeface="宋体" pitchFamily="2" charset="-122"/>
              </a:rPr>
              <a:t>采用金属模具</a:t>
            </a:r>
            <a:r>
              <a:rPr lang="zh-CN" altLang="en-US" sz="1100" dirty="0" smtClean="0">
                <a:latin typeface="Times New Roman" pitchFamily="18" charset="0"/>
                <a:ea typeface="宋体" pitchFamily="2" charset="-122"/>
              </a:rPr>
              <a:t>，</a:t>
            </a:r>
            <a:r>
              <a:rPr lang="zh-CN" altLang="zh-CN" sz="1100" dirty="0" smtClean="0">
                <a:latin typeface="Times New Roman" pitchFamily="18" charset="0"/>
                <a:ea typeface="宋体" pitchFamily="2" charset="-122"/>
              </a:rPr>
              <a:t>表面经抛光或电镀</a:t>
            </a:r>
            <a:endParaRPr lang="zh-CN" altLang="en-US" sz="1100" dirty="0"/>
          </a:p>
        </p:txBody>
      </p:sp>
      <p:sp>
        <p:nvSpPr>
          <p:cNvPr id="4" name="灯片编号占位符 3"/>
          <p:cNvSpPr>
            <a:spLocks noGrp="1"/>
          </p:cNvSpPr>
          <p:nvPr>
            <p:ph type="sldNum" sz="quarter" idx="10"/>
          </p:nvPr>
        </p:nvSpPr>
        <p:spPr/>
        <p:txBody>
          <a:bodyPr/>
          <a:lstStyle/>
          <a:p>
            <a:pPr>
              <a:defRPr/>
            </a:pPr>
            <a:fld id="{8DFC19CB-1CF0-46A6-A409-F49BBE6B8CAA}" type="slidenum">
              <a:rPr lang="en-US" smtClean="0"/>
              <a:pPr>
                <a:defRPr/>
              </a:pPr>
              <a:t>52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1" dirty="0" smtClean="0">
                <a:latin typeface="Arial" pitchFamily="34" charset="0"/>
                <a:ea typeface="仿宋_GB2312" pitchFamily="49" charset="-122"/>
                <a:cs typeface="Arial" pitchFamily="34" charset="0"/>
              </a:rPr>
              <a:t>真空辅助成型工艺</a:t>
            </a:r>
          </a:p>
        </p:txBody>
      </p:sp>
      <p:sp>
        <p:nvSpPr>
          <p:cNvPr id="4" name="灯片编号占位符 3"/>
          <p:cNvSpPr>
            <a:spLocks noGrp="1"/>
          </p:cNvSpPr>
          <p:nvPr>
            <p:ph type="sldNum" sz="quarter" idx="10"/>
          </p:nvPr>
        </p:nvSpPr>
        <p:spPr/>
        <p:txBody>
          <a:bodyPr/>
          <a:lstStyle/>
          <a:p>
            <a:fld id="{0EB339CC-A5B3-4C92-8473-520637FFEB6E}" type="slidenum">
              <a:rPr lang="zh-CN" altLang="en-US" smtClean="0"/>
              <a:pPr/>
              <a:t>54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22176" y="6376243"/>
            <a:ext cx="2133600" cy="365125"/>
          </a:xfrm>
          <a:prstGeom prst="rect">
            <a:avLst/>
          </a:prstGeom>
        </p:spPr>
        <p:txBody>
          <a:bodyPr/>
          <a:lstStyle>
            <a:lvl1pPr>
              <a:defRPr sz="1600" b="0">
                <a:latin typeface="仿宋_GB2312" pitchFamily="49" charset="-122"/>
                <a:ea typeface="仿宋_GB2312" pitchFamily="49" charset="-122"/>
              </a:defRPr>
            </a:lvl1pPr>
          </a:lstStyle>
          <a:p>
            <a:endParaRPr lang="zh-CN" altLang="en-US" dirty="0"/>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lgn="ctr">
              <a:defRPr sz="1600">
                <a:latin typeface="黑体" pitchFamily="2" charset="-122"/>
                <a:ea typeface="黑体" pitchFamily="2" charset="-122"/>
              </a:defRPr>
            </a:lvl1pPr>
          </a:lstStyle>
          <a:p>
            <a:fld id="{85CE6AA4-3F13-4302-9B3B-67DE76053CB8}" type="slidenum">
              <a:rPr lang="zh-CN" altLang="en-US" smtClean="0"/>
              <a:pPr/>
              <a:t>‹#›</a:t>
            </a:fld>
            <a:endParaRPr lang="zh-CN" altLang="en-US" dirty="0"/>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lvl1pPr>
              <a:defRPr sz="1600">
                <a:latin typeface="黑体" pitchFamily="2" charset="-122"/>
                <a:ea typeface="黑体" pitchFamily="2" charset="-122"/>
              </a:defRPr>
            </a:lvl1pPr>
          </a:lstStyle>
          <a:p>
            <a:r>
              <a:rPr lang="zh-CN" altLang="en-US" smtClean="0"/>
              <a:t>第</a:t>
            </a:r>
            <a:r>
              <a:rPr lang="en-US" altLang="zh-CN" smtClean="0"/>
              <a:t>XX</a:t>
            </a:r>
            <a:r>
              <a:rPr lang="zh-CN" altLang="en-US" smtClean="0"/>
              <a:t>次总裁办公会议</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11" name="页脚占位符 4"/>
          <p:cNvSpPr>
            <a:spLocks noGrp="1"/>
          </p:cNvSpPr>
          <p:nvPr>
            <p:ph type="ftr" sz="quarter" idx="11"/>
          </p:nvPr>
        </p:nvSpPr>
        <p:spPr>
          <a:xfrm>
            <a:off x="3124200" y="6356350"/>
            <a:ext cx="2895600" cy="365125"/>
          </a:xfrm>
          <a:prstGeom prst="rect">
            <a:avLst/>
          </a:prstGeom>
        </p:spPr>
        <p:txBody>
          <a:bodyPr/>
          <a:lstStyle>
            <a:lvl1pPr algn="ctr">
              <a:defRPr sz="1600">
                <a:latin typeface="黑体" pitchFamily="2" charset="-122"/>
                <a:ea typeface="黑体" pitchFamily="2" charset="-122"/>
              </a:defRPr>
            </a:lvl1pPr>
          </a:lstStyle>
          <a:p>
            <a:fld id="{DF2B771B-C00C-4143-A001-60C759376C20}" type="slidenum">
              <a:rPr lang="zh-CN" altLang="en-US" smtClean="0"/>
              <a:pPr/>
              <a:t>‹#›</a:t>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14" name="页脚占位符 4"/>
          <p:cNvSpPr>
            <a:spLocks noGrp="1"/>
          </p:cNvSpPr>
          <p:nvPr>
            <p:ph type="ftr" sz="quarter" idx="11"/>
          </p:nvPr>
        </p:nvSpPr>
        <p:spPr>
          <a:xfrm>
            <a:off x="3124200" y="6356350"/>
            <a:ext cx="2895600" cy="365125"/>
          </a:xfrm>
          <a:prstGeom prst="rect">
            <a:avLst/>
          </a:prstGeom>
        </p:spPr>
        <p:txBody>
          <a:bodyPr/>
          <a:lstStyle>
            <a:lvl1pPr algn="ctr">
              <a:defRPr sz="1600">
                <a:latin typeface="黑体" pitchFamily="2" charset="-122"/>
                <a:ea typeface="黑体" pitchFamily="2" charset="-122"/>
              </a:defRPr>
            </a:lvl1pPr>
          </a:lstStyle>
          <a:p>
            <a:fld id="{5EB9F655-D0B8-40AB-BF36-823E5C14D9B1}" type="slidenum">
              <a:rPr lang="zh-CN" altLang="en-US" smtClean="0"/>
              <a:pPr/>
              <a:t>‹#›</a:t>
            </a:fld>
            <a:endParaRPr lang="zh-CN" altLang="en-US" dirty="0"/>
          </a:p>
        </p:txBody>
      </p:sp>
      <p:sp>
        <p:nvSpPr>
          <p:cNvPr id="15" name="灯片编号占位符 5"/>
          <p:cNvSpPr>
            <a:spLocks noGrp="1"/>
          </p:cNvSpPr>
          <p:nvPr>
            <p:ph type="sldNum" sz="quarter" idx="12"/>
          </p:nvPr>
        </p:nvSpPr>
        <p:spPr>
          <a:xfrm>
            <a:off x="6553200" y="6356350"/>
            <a:ext cx="2133600" cy="365125"/>
          </a:xfrm>
          <a:prstGeom prst="rect">
            <a:avLst/>
          </a:prstGeom>
        </p:spPr>
        <p:txBody>
          <a:bodyPr/>
          <a:lstStyle>
            <a:lvl1pPr>
              <a:defRPr sz="1600">
                <a:latin typeface="黑体" pitchFamily="2" charset="-122"/>
                <a:ea typeface="黑体" pitchFamily="2" charset="-122"/>
              </a:defRPr>
            </a:lvl1pPr>
          </a:lstStyle>
          <a:p>
            <a:r>
              <a:rPr lang="zh-CN" altLang="en-US" smtClean="0"/>
              <a:t>第</a:t>
            </a:r>
            <a:r>
              <a:rPr lang="en-US" altLang="zh-CN" smtClean="0"/>
              <a:t>XX</a:t>
            </a:r>
            <a:r>
              <a:rPr lang="zh-CN" altLang="en-US" smtClean="0"/>
              <a:t>次总裁办公会议</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1" name="日期占位符 3"/>
          <p:cNvSpPr>
            <a:spLocks noGrp="1"/>
          </p:cNvSpPr>
          <p:nvPr>
            <p:ph type="dt" sz="half" idx="10"/>
          </p:nvPr>
        </p:nvSpPr>
        <p:spPr>
          <a:xfrm>
            <a:off x="457200" y="6356350"/>
            <a:ext cx="2133600" cy="365125"/>
          </a:xfrm>
          <a:prstGeom prst="rect">
            <a:avLst/>
          </a:prstGeom>
        </p:spPr>
        <p:txBody>
          <a:bodyPr/>
          <a:lstStyle>
            <a:lvl1pPr>
              <a:defRPr sz="1600">
                <a:latin typeface="黑体" pitchFamily="2" charset="-122"/>
                <a:ea typeface="黑体" pitchFamily="2" charset="-122"/>
              </a:defRPr>
            </a:lvl1pPr>
          </a:lstStyle>
          <a:p>
            <a:endParaRPr lang="zh-CN" altLang="en-US" dirty="0"/>
          </a:p>
        </p:txBody>
      </p:sp>
      <p:sp>
        <p:nvSpPr>
          <p:cNvPr id="12" name="页脚占位符 4"/>
          <p:cNvSpPr>
            <a:spLocks noGrp="1"/>
          </p:cNvSpPr>
          <p:nvPr>
            <p:ph type="ftr" sz="quarter" idx="11"/>
          </p:nvPr>
        </p:nvSpPr>
        <p:spPr>
          <a:xfrm>
            <a:off x="3124200" y="6356350"/>
            <a:ext cx="2895600" cy="365125"/>
          </a:xfrm>
          <a:prstGeom prst="rect">
            <a:avLst/>
          </a:prstGeom>
        </p:spPr>
        <p:txBody>
          <a:bodyPr/>
          <a:lstStyle>
            <a:lvl1pPr algn="ctr">
              <a:defRPr sz="1600">
                <a:latin typeface="黑体" pitchFamily="2" charset="-122"/>
                <a:ea typeface="黑体" pitchFamily="2" charset="-122"/>
              </a:defRPr>
            </a:lvl1pPr>
          </a:lstStyle>
          <a:p>
            <a:fld id="{43617BC7-6A7C-4296-BD3F-FCD1D06A2BE2}" type="slidenum">
              <a:rPr lang="zh-CN" altLang="en-US" smtClean="0"/>
              <a:pPr/>
              <a:t>‹#›</a:t>
            </a:fld>
            <a:endParaRPr lang="zh-CN" altLang="en-US" dirty="0"/>
          </a:p>
        </p:txBody>
      </p:sp>
      <p:sp>
        <p:nvSpPr>
          <p:cNvPr id="13" name="灯片编号占位符 5"/>
          <p:cNvSpPr>
            <a:spLocks noGrp="1"/>
          </p:cNvSpPr>
          <p:nvPr>
            <p:ph type="sldNum" sz="quarter" idx="12"/>
          </p:nvPr>
        </p:nvSpPr>
        <p:spPr>
          <a:xfrm>
            <a:off x="6553200" y="6356350"/>
            <a:ext cx="2133600" cy="365125"/>
          </a:xfrm>
          <a:prstGeom prst="rect">
            <a:avLst/>
          </a:prstGeom>
        </p:spPr>
        <p:txBody>
          <a:bodyPr/>
          <a:lstStyle>
            <a:lvl1pPr>
              <a:defRPr sz="1600">
                <a:latin typeface="黑体" pitchFamily="2" charset="-122"/>
                <a:ea typeface="黑体" pitchFamily="2" charset="-122"/>
              </a:defRPr>
            </a:lvl1pPr>
          </a:lstStyle>
          <a:p>
            <a:r>
              <a:rPr lang="zh-CN" altLang="en-US" smtClean="0"/>
              <a:t>第</a:t>
            </a:r>
            <a:r>
              <a:rPr lang="en-US" altLang="zh-CN" smtClean="0"/>
              <a:t>XX</a:t>
            </a:r>
            <a:r>
              <a:rPr lang="zh-CN" altLang="en-US" smtClean="0"/>
              <a:t>次总裁办公会议</a:t>
            </a:r>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3" name="日期占位符 3"/>
          <p:cNvSpPr>
            <a:spLocks noGrp="1"/>
          </p:cNvSpPr>
          <p:nvPr>
            <p:ph type="dt" sz="half" idx="10"/>
          </p:nvPr>
        </p:nvSpPr>
        <p:spPr>
          <a:xfrm>
            <a:off x="457200" y="6356350"/>
            <a:ext cx="2133600" cy="365125"/>
          </a:xfrm>
          <a:prstGeom prst="rect">
            <a:avLst/>
          </a:prstGeom>
        </p:spPr>
        <p:txBody>
          <a:bodyPr/>
          <a:lstStyle>
            <a:lvl1pPr>
              <a:defRPr sz="1600">
                <a:latin typeface="黑体" pitchFamily="2" charset="-122"/>
                <a:ea typeface="黑体" pitchFamily="2" charset="-122"/>
              </a:defRPr>
            </a:lvl1pPr>
          </a:lstStyle>
          <a:p>
            <a:endParaRPr lang="zh-CN" altLang="en-US" dirty="0"/>
          </a:p>
        </p:txBody>
      </p:sp>
      <p:sp>
        <p:nvSpPr>
          <p:cNvPr id="14" name="页脚占位符 4"/>
          <p:cNvSpPr>
            <a:spLocks noGrp="1"/>
          </p:cNvSpPr>
          <p:nvPr>
            <p:ph type="ftr" sz="quarter" idx="11"/>
          </p:nvPr>
        </p:nvSpPr>
        <p:spPr>
          <a:xfrm>
            <a:off x="3124200" y="6356350"/>
            <a:ext cx="2895600" cy="365125"/>
          </a:xfrm>
          <a:prstGeom prst="rect">
            <a:avLst/>
          </a:prstGeom>
        </p:spPr>
        <p:txBody>
          <a:bodyPr/>
          <a:lstStyle>
            <a:lvl1pPr>
              <a:defRPr sz="1600">
                <a:latin typeface="黑体" pitchFamily="2" charset="-122"/>
                <a:ea typeface="黑体" pitchFamily="2" charset="-122"/>
              </a:defRPr>
            </a:lvl1pPr>
          </a:lstStyle>
          <a:p>
            <a:fld id="{8B11AF62-798E-4151-9F2F-7C87B7D1E1A0}" type="slidenum">
              <a:rPr lang="zh-CN" altLang="en-US" smtClean="0"/>
              <a:pPr/>
              <a:t>‹#›</a:t>
            </a:fld>
            <a:endParaRPr lang="zh-CN" altLang="en-US" dirty="0"/>
          </a:p>
        </p:txBody>
      </p:sp>
      <p:sp>
        <p:nvSpPr>
          <p:cNvPr id="15" name="灯片编号占位符 5"/>
          <p:cNvSpPr>
            <a:spLocks noGrp="1"/>
          </p:cNvSpPr>
          <p:nvPr>
            <p:ph type="sldNum" sz="quarter" idx="12"/>
          </p:nvPr>
        </p:nvSpPr>
        <p:spPr>
          <a:xfrm>
            <a:off x="6553200" y="6356350"/>
            <a:ext cx="2133600" cy="365125"/>
          </a:xfrm>
          <a:prstGeom prst="rect">
            <a:avLst/>
          </a:prstGeom>
        </p:spPr>
        <p:txBody>
          <a:bodyPr/>
          <a:lstStyle>
            <a:lvl1pPr>
              <a:defRPr sz="1600">
                <a:latin typeface="黑体" pitchFamily="2" charset="-122"/>
                <a:ea typeface="黑体" pitchFamily="2" charset="-122"/>
              </a:defRPr>
            </a:lvl1pPr>
          </a:lstStyle>
          <a:p>
            <a:r>
              <a:rPr lang="zh-CN" altLang="en-US" smtClean="0"/>
              <a:t>第</a:t>
            </a:r>
            <a:r>
              <a:rPr lang="en-US" altLang="zh-CN" smtClean="0"/>
              <a:t>XX</a:t>
            </a:r>
            <a:r>
              <a:rPr lang="zh-CN" altLang="en-US" smtClean="0"/>
              <a:t>次总裁办公会议</a:t>
            </a:r>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8" name="日期占位符 3"/>
          <p:cNvSpPr>
            <a:spLocks noGrp="1"/>
          </p:cNvSpPr>
          <p:nvPr>
            <p:ph type="dt" sz="half" idx="10"/>
          </p:nvPr>
        </p:nvSpPr>
        <p:spPr>
          <a:xfrm>
            <a:off x="457200" y="6356350"/>
            <a:ext cx="2133600" cy="365125"/>
          </a:xfrm>
          <a:prstGeom prst="rect">
            <a:avLst/>
          </a:prstGeom>
        </p:spPr>
        <p:txBody>
          <a:bodyPr/>
          <a:lstStyle>
            <a:lvl1pPr>
              <a:defRPr sz="1600">
                <a:latin typeface="黑体" pitchFamily="2" charset="-122"/>
                <a:ea typeface="黑体" pitchFamily="2" charset="-122"/>
              </a:defRPr>
            </a:lvl1pPr>
          </a:lstStyle>
          <a:p>
            <a:endParaRPr lang="zh-CN" altLang="en-US" dirty="0"/>
          </a:p>
        </p:txBody>
      </p:sp>
      <p:sp>
        <p:nvSpPr>
          <p:cNvPr id="9" name="页脚占位符 4"/>
          <p:cNvSpPr>
            <a:spLocks noGrp="1"/>
          </p:cNvSpPr>
          <p:nvPr>
            <p:ph type="ftr" sz="quarter" idx="11"/>
          </p:nvPr>
        </p:nvSpPr>
        <p:spPr>
          <a:xfrm>
            <a:off x="3124200" y="6356350"/>
            <a:ext cx="2895600" cy="365125"/>
          </a:xfrm>
          <a:prstGeom prst="rect">
            <a:avLst/>
          </a:prstGeom>
        </p:spPr>
        <p:txBody>
          <a:bodyPr/>
          <a:lstStyle>
            <a:lvl1pPr>
              <a:defRPr sz="1600">
                <a:latin typeface="黑体" pitchFamily="2" charset="-122"/>
                <a:ea typeface="黑体" pitchFamily="2" charset="-122"/>
              </a:defRPr>
            </a:lvl1pPr>
          </a:lstStyle>
          <a:p>
            <a:fld id="{EE5003AF-4F09-44B7-97C4-99FA5BC13E11}" type="slidenum">
              <a:rPr lang="zh-CN" altLang="en-US" smtClean="0"/>
              <a:pPr/>
              <a:t>‹#›</a:t>
            </a:fld>
            <a:endParaRPr lang="zh-CN" altLang="en-US" dirty="0"/>
          </a:p>
        </p:txBody>
      </p:sp>
      <p:sp>
        <p:nvSpPr>
          <p:cNvPr id="10" name="灯片编号占位符 5"/>
          <p:cNvSpPr>
            <a:spLocks noGrp="1"/>
          </p:cNvSpPr>
          <p:nvPr>
            <p:ph type="sldNum" sz="quarter" idx="12"/>
          </p:nvPr>
        </p:nvSpPr>
        <p:spPr>
          <a:xfrm>
            <a:off x="6553200" y="6356350"/>
            <a:ext cx="2133600" cy="365125"/>
          </a:xfrm>
          <a:prstGeom prst="rect">
            <a:avLst/>
          </a:prstGeom>
        </p:spPr>
        <p:txBody>
          <a:bodyPr/>
          <a:lstStyle>
            <a:lvl1pPr>
              <a:defRPr sz="1600">
                <a:latin typeface="黑体" pitchFamily="2" charset="-122"/>
                <a:ea typeface="黑体" pitchFamily="2" charset="-122"/>
              </a:defRPr>
            </a:lvl1pPr>
          </a:lstStyle>
          <a:p>
            <a:r>
              <a:rPr lang="zh-CN" altLang="en-US" smtClean="0"/>
              <a:t>第</a:t>
            </a:r>
            <a:r>
              <a:rPr lang="en-US" altLang="zh-CN" smtClean="0"/>
              <a:t>XX</a:t>
            </a:r>
            <a:r>
              <a:rPr lang="zh-CN" altLang="en-US" smtClean="0"/>
              <a:t>次总裁办公会议</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8" name="日期占位符 3"/>
          <p:cNvSpPr>
            <a:spLocks noGrp="1"/>
          </p:cNvSpPr>
          <p:nvPr>
            <p:ph type="dt" sz="half" idx="10"/>
          </p:nvPr>
        </p:nvSpPr>
        <p:spPr>
          <a:xfrm>
            <a:off x="457200" y="6356350"/>
            <a:ext cx="2133600" cy="365125"/>
          </a:xfrm>
          <a:prstGeom prst="rect">
            <a:avLst/>
          </a:prstGeom>
        </p:spPr>
        <p:txBody>
          <a:bodyPr/>
          <a:lstStyle>
            <a:lvl1pPr>
              <a:defRPr sz="1600">
                <a:latin typeface="黑体" pitchFamily="2" charset="-122"/>
                <a:ea typeface="黑体" pitchFamily="2" charset="-122"/>
              </a:defRPr>
            </a:lvl1pPr>
          </a:lstStyle>
          <a:p>
            <a:endParaRPr lang="zh-CN" altLang="en-US" dirty="0"/>
          </a:p>
        </p:txBody>
      </p:sp>
      <p:sp>
        <p:nvSpPr>
          <p:cNvPr id="9" name="页脚占位符 4"/>
          <p:cNvSpPr>
            <a:spLocks noGrp="1"/>
          </p:cNvSpPr>
          <p:nvPr>
            <p:ph type="ftr" sz="quarter" idx="11"/>
          </p:nvPr>
        </p:nvSpPr>
        <p:spPr>
          <a:xfrm>
            <a:off x="3124200" y="6356350"/>
            <a:ext cx="2895600" cy="365125"/>
          </a:xfrm>
          <a:prstGeom prst="rect">
            <a:avLst/>
          </a:prstGeom>
        </p:spPr>
        <p:txBody>
          <a:bodyPr/>
          <a:lstStyle>
            <a:lvl1pPr>
              <a:defRPr sz="1600">
                <a:latin typeface="黑体" pitchFamily="2" charset="-122"/>
                <a:ea typeface="黑体" pitchFamily="2" charset="-122"/>
              </a:defRPr>
            </a:lvl1pPr>
          </a:lstStyle>
          <a:p>
            <a:fld id="{30BAEB02-5276-40E0-93AB-3A26C5635A7C}" type="slidenum">
              <a:rPr lang="zh-CN" altLang="en-US" smtClean="0"/>
              <a:pPr/>
              <a:t>‹#›</a:t>
            </a:fld>
            <a:endParaRPr lang="zh-CN" altLang="en-US" dirty="0"/>
          </a:p>
        </p:txBody>
      </p:sp>
      <p:sp>
        <p:nvSpPr>
          <p:cNvPr id="10" name="灯片编号占位符 5"/>
          <p:cNvSpPr>
            <a:spLocks noGrp="1"/>
          </p:cNvSpPr>
          <p:nvPr>
            <p:ph type="sldNum" sz="quarter" idx="12"/>
          </p:nvPr>
        </p:nvSpPr>
        <p:spPr>
          <a:xfrm>
            <a:off x="6553200" y="6356350"/>
            <a:ext cx="2133600" cy="365125"/>
          </a:xfrm>
          <a:prstGeom prst="rect">
            <a:avLst/>
          </a:prstGeom>
        </p:spPr>
        <p:txBody>
          <a:bodyPr/>
          <a:lstStyle>
            <a:lvl1pPr>
              <a:defRPr sz="1600">
                <a:latin typeface="黑体" pitchFamily="2" charset="-122"/>
                <a:ea typeface="黑体" pitchFamily="2" charset="-122"/>
              </a:defRPr>
            </a:lvl1pPr>
          </a:lstStyle>
          <a:p>
            <a:r>
              <a:rPr lang="zh-CN" altLang="en-US" smtClean="0"/>
              <a:t>第</a:t>
            </a:r>
            <a:r>
              <a:rPr lang="en-US" altLang="zh-CN" smtClean="0"/>
              <a:t>XX</a:t>
            </a:r>
            <a:r>
              <a:rPr lang="zh-CN" altLang="en-US" smtClean="0"/>
              <a:t>次总裁办公会议</a:t>
            </a:r>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a:xfrm>
            <a:off x="457200" y="6356350"/>
            <a:ext cx="2133600" cy="365125"/>
          </a:xfrm>
          <a:prstGeom prst="rect">
            <a:avLst/>
          </a:prstGeom>
        </p:spPr>
        <p:txBody>
          <a:bodyPr/>
          <a:lstStyle>
            <a:lvl1pPr>
              <a:defRPr sz="1600">
                <a:latin typeface="黑体" pitchFamily="2" charset="-122"/>
                <a:ea typeface="黑体" pitchFamily="2" charset="-122"/>
              </a:defRPr>
            </a:lvl1pPr>
          </a:lstStyle>
          <a:p>
            <a:endParaRPr lang="zh-CN" altLang="en-US" dirty="0"/>
          </a:p>
        </p:txBody>
      </p:sp>
      <p:sp>
        <p:nvSpPr>
          <p:cNvPr id="8" name="页脚占位符 4"/>
          <p:cNvSpPr>
            <a:spLocks noGrp="1"/>
          </p:cNvSpPr>
          <p:nvPr>
            <p:ph type="ftr" sz="quarter" idx="11"/>
          </p:nvPr>
        </p:nvSpPr>
        <p:spPr>
          <a:xfrm>
            <a:off x="3124200" y="6356350"/>
            <a:ext cx="2895600" cy="365125"/>
          </a:xfrm>
          <a:prstGeom prst="rect">
            <a:avLst/>
          </a:prstGeom>
        </p:spPr>
        <p:txBody>
          <a:bodyPr/>
          <a:lstStyle>
            <a:lvl1pPr>
              <a:defRPr sz="1600">
                <a:latin typeface="黑体" pitchFamily="2" charset="-122"/>
                <a:ea typeface="黑体" pitchFamily="2" charset="-122"/>
              </a:defRPr>
            </a:lvl1pPr>
          </a:lstStyle>
          <a:p>
            <a:fld id="{CF6B7150-88E1-402C-A27B-67CBCE972EB4}" type="slidenum">
              <a:rPr lang="zh-CN" altLang="en-US" smtClean="0"/>
              <a:pPr/>
              <a:t>‹#›</a:t>
            </a:fld>
            <a:endParaRPr lang="zh-CN" altLang="en-US" dirty="0"/>
          </a:p>
        </p:txBody>
      </p:sp>
      <p:sp>
        <p:nvSpPr>
          <p:cNvPr id="9" name="灯片编号占位符 5"/>
          <p:cNvSpPr>
            <a:spLocks noGrp="1"/>
          </p:cNvSpPr>
          <p:nvPr>
            <p:ph type="sldNum" sz="quarter" idx="12"/>
          </p:nvPr>
        </p:nvSpPr>
        <p:spPr>
          <a:xfrm>
            <a:off x="6553200" y="6356350"/>
            <a:ext cx="2133600" cy="365125"/>
          </a:xfrm>
          <a:prstGeom prst="rect">
            <a:avLst/>
          </a:prstGeom>
        </p:spPr>
        <p:txBody>
          <a:bodyPr/>
          <a:lstStyle>
            <a:lvl1pPr>
              <a:defRPr sz="1600">
                <a:latin typeface="黑体" pitchFamily="2" charset="-122"/>
                <a:ea typeface="黑体" pitchFamily="2" charset="-122"/>
              </a:defRPr>
            </a:lvl1pPr>
          </a:lstStyle>
          <a:p>
            <a:r>
              <a:rPr lang="zh-CN" altLang="en-US" smtClean="0"/>
              <a:t>第</a:t>
            </a:r>
            <a:r>
              <a:rPr lang="en-US" altLang="zh-CN" smtClean="0"/>
              <a:t>XX</a:t>
            </a:r>
            <a:r>
              <a:rPr lang="zh-CN" altLang="en-US" smtClean="0"/>
              <a:t>次总裁办公会议</a:t>
            </a:r>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a:xfrm>
            <a:off x="457200" y="6356350"/>
            <a:ext cx="2133600" cy="365125"/>
          </a:xfrm>
          <a:prstGeom prst="rect">
            <a:avLst/>
          </a:prstGeom>
        </p:spPr>
        <p:txBody>
          <a:bodyPr/>
          <a:lstStyle>
            <a:lvl1pPr>
              <a:defRPr sz="1600">
                <a:latin typeface="黑体" pitchFamily="2" charset="-122"/>
                <a:ea typeface="黑体" pitchFamily="2" charset="-122"/>
              </a:defRPr>
            </a:lvl1pPr>
          </a:lstStyle>
          <a:p>
            <a:endParaRPr lang="zh-CN" altLang="en-US" dirty="0"/>
          </a:p>
        </p:txBody>
      </p:sp>
      <p:sp>
        <p:nvSpPr>
          <p:cNvPr id="8" name="页脚占位符 4"/>
          <p:cNvSpPr>
            <a:spLocks noGrp="1"/>
          </p:cNvSpPr>
          <p:nvPr>
            <p:ph type="ftr" sz="quarter" idx="11"/>
          </p:nvPr>
        </p:nvSpPr>
        <p:spPr>
          <a:xfrm>
            <a:off x="3124200" y="6356350"/>
            <a:ext cx="2895600" cy="365125"/>
          </a:xfrm>
          <a:prstGeom prst="rect">
            <a:avLst/>
          </a:prstGeom>
        </p:spPr>
        <p:txBody>
          <a:bodyPr/>
          <a:lstStyle>
            <a:lvl1pPr>
              <a:defRPr sz="1600">
                <a:latin typeface="黑体" pitchFamily="2" charset="-122"/>
                <a:ea typeface="黑体" pitchFamily="2" charset="-122"/>
              </a:defRPr>
            </a:lvl1pPr>
          </a:lstStyle>
          <a:p>
            <a:fld id="{E9A4161D-300D-497C-8AFA-1C5BE3235618}" type="slidenum">
              <a:rPr lang="zh-CN" altLang="en-US" smtClean="0"/>
              <a:pPr/>
              <a:t>‹#›</a:t>
            </a:fld>
            <a:endParaRPr lang="zh-CN" altLang="en-US" dirty="0"/>
          </a:p>
        </p:txBody>
      </p:sp>
      <p:sp>
        <p:nvSpPr>
          <p:cNvPr id="9" name="灯片编号占位符 5"/>
          <p:cNvSpPr>
            <a:spLocks noGrp="1"/>
          </p:cNvSpPr>
          <p:nvPr>
            <p:ph type="sldNum" sz="quarter" idx="12"/>
          </p:nvPr>
        </p:nvSpPr>
        <p:spPr>
          <a:xfrm>
            <a:off x="6553200" y="6356350"/>
            <a:ext cx="2133600" cy="365125"/>
          </a:xfrm>
          <a:prstGeom prst="rect">
            <a:avLst/>
          </a:prstGeom>
        </p:spPr>
        <p:txBody>
          <a:bodyPr/>
          <a:lstStyle>
            <a:lvl1pPr>
              <a:defRPr sz="1600">
                <a:latin typeface="黑体" pitchFamily="2" charset="-122"/>
                <a:ea typeface="黑体" pitchFamily="2" charset="-122"/>
              </a:defRPr>
            </a:lvl1pPr>
          </a:lstStyle>
          <a:p>
            <a:r>
              <a:rPr lang="zh-CN" altLang="en-US" smtClean="0"/>
              <a:t>第</a:t>
            </a:r>
            <a:r>
              <a:rPr lang="en-US" altLang="zh-CN" smtClean="0"/>
              <a:t>XX</a:t>
            </a:r>
            <a:r>
              <a:rPr lang="zh-CN" altLang="en-US" smtClean="0"/>
              <a:t>次总裁办公会议</a:t>
            </a:r>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页脚占位符 4"/>
          <p:cNvSpPr>
            <a:spLocks noGrp="1"/>
          </p:cNvSpPr>
          <p:nvPr>
            <p:ph type="ftr" sz="quarter" idx="10"/>
          </p:nvPr>
        </p:nvSpPr>
        <p:spPr/>
        <p:txBody>
          <a:bodyPr/>
          <a:lstStyle>
            <a:lvl1pPr>
              <a:defRPr/>
            </a:lvl1pPr>
          </a:lstStyle>
          <a:p>
            <a:pPr>
              <a:defRPr/>
            </a:pPr>
            <a:fld id="{B51C291A-CD01-49A5-8980-51418FFA6A48}" type="slidenum">
              <a:rPr lang="zh-CN" altLang="en-US"/>
              <a:pPr>
                <a:defRPr/>
              </a:pPr>
              <a:t>‹#›</a:t>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457200" y="1588"/>
            <a:ext cx="8229600" cy="792162"/>
          </a:xfrm>
        </p:spPr>
        <p:txBody>
          <a:bodyPr/>
          <a:lstStyle>
            <a:lvl1pPr>
              <a:defRPr/>
            </a:lvl1pPr>
          </a:lstStyle>
          <a:p>
            <a:r>
              <a:rPr lang="en-US" dirty="0" smtClean="0"/>
              <a:t>Click to edit Master title style</a:t>
            </a:r>
            <a:endParaRPr lang="en-US" dirty="0"/>
          </a:p>
        </p:txBody>
      </p:sp>
      <p:sp>
        <p:nvSpPr>
          <p:cNvPr id="7" name="Text Placeholder 2"/>
          <p:cNvSpPr>
            <a:spLocks noGrp="1"/>
          </p:cNvSpPr>
          <p:nvPr>
            <p:ph idx="1"/>
          </p:nvPr>
        </p:nvSpPr>
        <p:spPr bwMode="auto">
          <a:xfrm>
            <a:off x="457200" y="1052513"/>
            <a:ext cx="8229600" cy="5073650"/>
          </a:xfrm>
          <a:prstGeom prst="rect">
            <a:avLst/>
          </a:prstGeom>
          <a:noFill/>
          <a:ln w="9525">
            <a:noFill/>
            <a:miter lim="800000"/>
            <a:headEnd/>
            <a:tailEnd/>
          </a:ln>
        </p:spPr>
        <p:txBody>
          <a:bodyPr/>
          <a:lstStyle/>
          <a:p>
            <a:pPr lvl="0"/>
            <a:r>
              <a:rPr lang="en-US" altLang="zh-CN" noProof="0" dirty="0" smtClean="0"/>
              <a:t>Click to edit Master text styles</a:t>
            </a:r>
          </a:p>
          <a:p>
            <a:pPr lvl="1"/>
            <a:r>
              <a:rPr lang="en-US" altLang="zh-CN" noProof="0" dirty="0" smtClean="0"/>
              <a:t>Second level</a:t>
            </a:r>
          </a:p>
          <a:p>
            <a:pPr lvl="2"/>
            <a:r>
              <a:rPr lang="en-US" altLang="zh-CN" noProof="0" dirty="0" smtClean="0"/>
              <a:t>Third level</a:t>
            </a:r>
          </a:p>
          <a:p>
            <a:pPr lvl="3"/>
            <a:r>
              <a:rPr lang="en-US" altLang="zh-CN" noProof="0" dirty="0" smtClean="0"/>
              <a:t>Fourth level</a:t>
            </a:r>
          </a:p>
          <a:p>
            <a:pPr lvl="4"/>
            <a:r>
              <a:rPr lang="en-US" altLang="zh-CN" noProof="0" dirty="0" smtClean="0"/>
              <a:t>Fifth level</a:t>
            </a:r>
          </a:p>
        </p:txBody>
      </p:sp>
      <p:sp>
        <p:nvSpPr>
          <p:cNvPr id="4" name="Date Placeholder 3"/>
          <p:cNvSpPr>
            <a:spLocks noGrp="1"/>
          </p:cNvSpPr>
          <p:nvPr>
            <p:ph type="dt" sz="half" idx="10"/>
          </p:nvPr>
        </p:nvSpPr>
        <p:spPr>
          <a:xfrm>
            <a:off x="457200" y="6356351"/>
            <a:ext cx="2133600" cy="365125"/>
          </a:xfrm>
          <a:prstGeom prst="rect">
            <a:avLst/>
          </a:prstGeom>
        </p:spPr>
        <p:txBody>
          <a:bodyPr lIns="91406" tIns="45703" rIns="91406" bIns="45703"/>
          <a:lstStyle>
            <a:lvl1pPr>
              <a:defRPr/>
            </a:lvl1pPr>
          </a:lstStyle>
          <a:p>
            <a:pPr>
              <a:defRPr/>
            </a:pPr>
            <a:fld id="{F89CE2DF-1965-45BB-9D87-88184FDF26EB}" type="datetime1">
              <a:rPr lang="en-US" altLang="zh-CN"/>
              <a:pPr>
                <a:defRPr/>
              </a:pPr>
              <a:t>8/19/2014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6948488" y="255588"/>
            <a:ext cx="2133600" cy="365125"/>
          </a:xfrm>
          <a:prstGeom prst="rect">
            <a:avLst/>
          </a:prstGeom>
        </p:spPr>
        <p:txBody>
          <a:bodyPr lIns="91406" tIns="45703" rIns="91406" bIns="45703"/>
          <a:lstStyle>
            <a:lvl1pPr>
              <a:defRPr/>
            </a:lvl1pPr>
          </a:lstStyle>
          <a:p>
            <a:pPr>
              <a:defRPr/>
            </a:pPr>
            <a:fld id="{741436E7-93F6-4178-B31F-DB4E017693A2}" type="slidenum">
              <a:rPr/>
              <a:pPr>
                <a:defRPr/>
              </a:pPr>
              <a:t>‹#›</a:t>
            </a:fld>
            <a:endParaRPr lang="en-US" altLang="zh-CN"/>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9" name="页脚占位符 4"/>
          <p:cNvSpPr>
            <a:spLocks noGrp="1"/>
          </p:cNvSpPr>
          <p:nvPr>
            <p:ph type="ftr" sz="quarter" idx="3"/>
          </p:nvPr>
        </p:nvSpPr>
        <p:spPr>
          <a:xfrm>
            <a:off x="3124200" y="6382476"/>
            <a:ext cx="2895600" cy="365125"/>
          </a:xfrm>
          <a:prstGeom prst="rect">
            <a:avLst/>
          </a:prstGeom>
        </p:spPr>
        <p:txBody>
          <a:bodyPr/>
          <a:lstStyle>
            <a:lvl1pPr algn="ctr">
              <a:defRPr sz="1600">
                <a:latin typeface="黑体" pitchFamily="2" charset="-122"/>
                <a:ea typeface="黑体" pitchFamily="2" charset="-122"/>
              </a:defRPr>
            </a:lvl1pPr>
          </a:lstStyle>
          <a:p>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
        <p:nvSpPr>
          <p:cNvPr id="9" name="页脚占位符 4"/>
          <p:cNvSpPr>
            <a:spLocks noGrp="1"/>
          </p:cNvSpPr>
          <p:nvPr>
            <p:ph type="ftr" sz="quarter" idx="3"/>
          </p:nvPr>
        </p:nvSpPr>
        <p:spPr>
          <a:xfrm>
            <a:off x="3124200" y="6382476"/>
            <a:ext cx="2895600" cy="365125"/>
          </a:xfrm>
          <a:prstGeom prst="rect">
            <a:avLst/>
          </a:prstGeom>
        </p:spPr>
        <p:txBody>
          <a:bodyPr/>
          <a:lstStyle>
            <a:lvl1pPr algn="ctr">
              <a:defRPr sz="1600">
                <a:latin typeface="黑体" pitchFamily="2" charset="-122"/>
                <a:ea typeface="黑体" pitchFamily="2" charset="-122"/>
              </a:defRPr>
            </a:lvl1pPr>
          </a:lstStyle>
          <a:p>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8" name="Rectangle 10"/>
          <p:cNvSpPr>
            <a:spLocks noChangeArrowheads="1"/>
          </p:cNvSpPr>
          <p:nvPr/>
        </p:nvSpPr>
        <p:spPr bwMode="auto">
          <a:xfrm rot="10800000" flipV="1">
            <a:off x="1281905" y="821575"/>
            <a:ext cx="7826599" cy="87144"/>
          </a:xfrm>
          <a:prstGeom prst="rect">
            <a:avLst/>
          </a:prstGeom>
          <a:gradFill flip="none" rotWithShape="1">
            <a:gsLst>
              <a:gs pos="100000">
                <a:schemeClr val="bg1"/>
              </a:gs>
              <a:gs pos="53000">
                <a:srgbClr val="627BA6"/>
              </a:gs>
              <a:gs pos="0">
                <a:srgbClr val="000066"/>
              </a:gs>
            </a:gsLst>
            <a:lin ang="0" scaled="0"/>
            <a:tileRect/>
          </a:gradFill>
          <a:ln w="28575" algn="ctr">
            <a:noFill/>
            <a:miter lim="800000"/>
            <a:headEnd/>
            <a:tailEnd/>
          </a:ln>
          <a:effectLst/>
        </p:spPr>
        <p:txBody>
          <a:bodyPr wrap="none" lIns="72214" tIns="36107" rIns="72214" bIns="36107" anchor="ctr"/>
          <a:lstStyle/>
          <a:p>
            <a:pPr defTabSz="722137" fontAlgn="auto">
              <a:spcBef>
                <a:spcPts val="0"/>
              </a:spcBef>
              <a:spcAft>
                <a:spcPts val="0"/>
              </a:spcAft>
              <a:defRPr/>
            </a:pPr>
            <a:endParaRPr lang="zh-CN" altLang="en-US" dirty="0">
              <a:ln>
                <a:solidFill>
                  <a:srgbClr val="002060"/>
                </a:solidFill>
              </a:ln>
              <a:solidFill>
                <a:srgbClr val="002060"/>
              </a:solidFill>
              <a:latin typeface="+mn-lt"/>
              <a:ea typeface="微软雅黑" pitchFamily="34" charset="-122"/>
              <a:cs typeface="Arial" pitchFamily="34" charset="0"/>
            </a:endParaRPr>
          </a:p>
        </p:txBody>
      </p:sp>
      <p:sp>
        <p:nvSpPr>
          <p:cNvPr id="12" name="页脚占位符 4"/>
          <p:cNvSpPr>
            <a:spLocks noGrp="1"/>
          </p:cNvSpPr>
          <p:nvPr>
            <p:ph type="ftr" sz="quarter" idx="3"/>
          </p:nvPr>
        </p:nvSpPr>
        <p:spPr>
          <a:xfrm>
            <a:off x="3124200" y="6356350"/>
            <a:ext cx="2895600" cy="365125"/>
          </a:xfrm>
          <a:prstGeom prst="rect">
            <a:avLst/>
          </a:prstGeom>
        </p:spPr>
        <p:txBody>
          <a:bodyPr/>
          <a:lstStyle>
            <a:lvl1pPr algn="ctr">
              <a:defRPr sz="1600" b="1">
                <a:latin typeface="仿宋_GB2312" pitchFamily="49" charset="-122"/>
                <a:ea typeface="仿宋_GB2312" pitchFamily="49" charset="-122"/>
              </a:defRPr>
            </a:lvl1pPr>
          </a:lstStyle>
          <a:p>
            <a:fld id="{C8A1DCB1-49A0-4284-AA5A-83A002FDEE54}" type="slidenum">
              <a:rPr lang="zh-CN" altLang="en-US" smtClean="0"/>
              <a:pPr/>
              <a:t>‹#›</a:t>
            </a:fld>
            <a:endParaRPr lang="zh-CN" altLang="en-US" dirty="0"/>
          </a:p>
        </p:txBody>
      </p:sp>
      <p:pic>
        <p:nvPicPr>
          <p:cNvPr id="11" name="图片 10" descr="logo.jpg"/>
          <p:cNvPicPr>
            <a:picLocks noChangeAspect="1"/>
          </p:cNvPicPr>
          <p:nvPr/>
        </p:nvPicPr>
        <p:blipFill>
          <a:blip r:embed="rId15" cstate="print"/>
          <a:stretch>
            <a:fillRect/>
          </a:stretch>
        </p:blipFill>
        <p:spPr>
          <a:xfrm>
            <a:off x="251520" y="188640"/>
            <a:ext cx="792088" cy="79208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7" r:id="rId7"/>
    <p:sldLayoutId id="2147483658" r:id="rId8"/>
    <p:sldLayoutId id="2147483659" r:id="rId9"/>
    <p:sldLayoutId id="2147483660" r:id="rId10"/>
    <p:sldLayoutId id="2147483662" r:id="rId11"/>
    <p:sldLayoutId id="2147483668" r:id="rId12"/>
    <p:sldLayoutId id="2147483674"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Microsoft_Office_Word_97_-_2003___1.doc"/><Relationship Id="rId5" Type="http://schemas.openxmlformats.org/officeDocument/2006/relationships/hyperlink" Target="file:///E:\vw-17-01-05\egm-acea-eucar_175mb\eucar-conference%202004\egm-acea-eucar\eucar-conference%202004\f%25C3%25BCr-palmquist-slc\4____slc\1_SLC%20final\6______slc-earpa\1511\users\evkaese\Eigene%20Dateien\WT-Leitung\Schreiber\Vortr%25C3%25A4ge\EUGENEX%20London%20040302\Roadmap%20Leichtmetalle.ppt" TargetMode="Externa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hyperlink" Target="http://car.autohome.com.cn/photo/10561/14/1687879.html" TargetMode="External"/><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autohome.com.cn/img/?img=newspic/2014/4/29/2014042910195998009.jpg" TargetMode="External"/><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6.jpeg"/></Relationships>
</file>

<file path=ppt/slides/_rels/slide1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jpeg"/><Relationship Id="rId7" Type="http://schemas.openxmlformats.org/officeDocument/2006/relationships/hyperlink" Target="http://price.pcauto.com.cn/cars/image/983410-1.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2.jpeg"/></Relationships>
</file>

<file path=ppt/slides/_rels/slide15.xml.rels><?xml version="1.0" encoding="UTF-8" standalone="yes"?>
<Relationships xmlns="http://schemas.openxmlformats.org/package/2006/relationships"><Relationship Id="rId8" Type="http://schemas.openxmlformats.org/officeDocument/2006/relationships/hyperlink" Target="http://www.newmaker.com/news_93236.html" TargetMode="External"/><Relationship Id="rId3" Type="http://schemas.openxmlformats.org/officeDocument/2006/relationships/image" Target="../media/image23.png"/><Relationship Id="rId7" Type="http://schemas.openxmlformats.org/officeDocument/2006/relationships/hyperlink" Target="http://auto.sohu.com/2003/11/25/02/article216020215.s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i.gasgoo.com/upload/ubb/201161311235.jpg" TargetMode="Externa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www.superlightcar.com/" TargetMode="Externa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diagramQuickStyle" Target="../diagrams/quickStyle1.xml"/><Relationship Id="rId12" Type="http://schemas.openxmlformats.org/officeDocument/2006/relationships/image" Target="../media/image41.pn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40.png"/><Relationship Id="rId5" Type="http://schemas.openxmlformats.org/officeDocument/2006/relationships/diagramData" Target="../diagrams/data1.xml"/><Relationship Id="rId10" Type="http://schemas.openxmlformats.org/officeDocument/2006/relationships/image" Target="../media/image39.jpeg"/><Relationship Id="rId4" Type="http://schemas.openxmlformats.org/officeDocument/2006/relationships/image" Target="../media/image38.png"/><Relationship Id="rId9" Type="http://schemas.microsoft.com/office/2007/relationships/diagramDrawing" Target="../diagrams/drawing1.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wmf"/></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image" Target="../media/image82.jpeg"/></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Microsoft_Office_Excel_97-2003____2.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Microsoft_Office_Excel_97-2003____3.xls"/><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Microsoft_Office_Excel_97-2003____4.xls"/></Relationships>
</file>

<file path=ppt/slides/_rels/slide4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png"/><Relationship Id="rId18" Type="http://schemas.openxmlformats.org/officeDocument/2006/relationships/image" Target="../media/image108.jpeg"/><Relationship Id="rId3" Type="http://schemas.openxmlformats.org/officeDocument/2006/relationships/image" Target="../media/image93.png"/><Relationship Id="rId21" Type="http://schemas.openxmlformats.org/officeDocument/2006/relationships/image" Target="../media/image111.jpeg"/><Relationship Id="rId7" Type="http://schemas.openxmlformats.org/officeDocument/2006/relationships/image" Target="../media/image97.png"/><Relationship Id="rId12" Type="http://schemas.openxmlformats.org/officeDocument/2006/relationships/image" Target="../media/image102.png"/><Relationship Id="rId17" Type="http://schemas.openxmlformats.org/officeDocument/2006/relationships/image" Target="../media/image107.png"/><Relationship Id="rId2" Type="http://schemas.openxmlformats.org/officeDocument/2006/relationships/image" Target="../media/image92.png"/><Relationship Id="rId16" Type="http://schemas.openxmlformats.org/officeDocument/2006/relationships/image" Target="../media/image106.png"/><Relationship Id="rId20" Type="http://schemas.openxmlformats.org/officeDocument/2006/relationships/image" Target="../media/image110.jpeg"/><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image" Target="../media/image101.png"/><Relationship Id="rId24" Type="http://schemas.openxmlformats.org/officeDocument/2006/relationships/image" Target="../media/image114.png"/><Relationship Id="rId5" Type="http://schemas.openxmlformats.org/officeDocument/2006/relationships/image" Target="../media/image95.png"/><Relationship Id="rId15" Type="http://schemas.openxmlformats.org/officeDocument/2006/relationships/image" Target="../media/image105.png"/><Relationship Id="rId23" Type="http://schemas.openxmlformats.org/officeDocument/2006/relationships/image" Target="../media/image113.jpeg"/><Relationship Id="rId10" Type="http://schemas.openxmlformats.org/officeDocument/2006/relationships/image" Target="../media/image100.png"/><Relationship Id="rId19" Type="http://schemas.openxmlformats.org/officeDocument/2006/relationships/image" Target="../media/image109.jpeg"/><Relationship Id="rId4" Type="http://schemas.openxmlformats.org/officeDocument/2006/relationships/image" Target="../media/image94.png"/><Relationship Id="rId9" Type="http://schemas.openxmlformats.org/officeDocument/2006/relationships/image" Target="../media/image99.png"/><Relationship Id="rId14" Type="http://schemas.openxmlformats.org/officeDocument/2006/relationships/image" Target="../media/image104.png"/><Relationship Id="rId22" Type="http://schemas.openxmlformats.org/officeDocument/2006/relationships/image" Target="../media/image11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4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22.png"/></Relationships>
</file>

<file path=ppt/slides/_rels/slide4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127.jpeg"/><Relationship Id="rId7" Type="http://schemas.openxmlformats.org/officeDocument/2006/relationships/image" Target="../media/image131.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30.jpeg"/><Relationship Id="rId5" Type="http://schemas.openxmlformats.org/officeDocument/2006/relationships/image" Target="../media/image129.png"/><Relationship Id="rId4" Type="http://schemas.openxmlformats.org/officeDocument/2006/relationships/image" Target="../media/image128.png"/></Relationships>
</file>

<file path=ppt/slides/_rels/slide4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2.xml"/><Relationship Id="rId5" Type="http://schemas.openxmlformats.org/officeDocument/2006/relationships/image" Target="../media/image135.png"/><Relationship Id="rId4" Type="http://schemas.openxmlformats.org/officeDocument/2006/relationships/image" Target="../media/image134.png"/></Relationships>
</file>

<file path=ppt/slides/_rels/slide50.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8" Type="http://schemas.openxmlformats.org/officeDocument/2006/relationships/image" Target="../media/image143.jpeg"/><Relationship Id="rId3" Type="http://schemas.openxmlformats.org/officeDocument/2006/relationships/image" Target="../media/image138.jpeg"/><Relationship Id="rId7" Type="http://schemas.openxmlformats.org/officeDocument/2006/relationships/image" Target="../media/image142.jpeg"/><Relationship Id="rId12" Type="http://schemas.openxmlformats.org/officeDocument/2006/relationships/image" Target="../media/image147.jpeg"/><Relationship Id="rId2" Type="http://schemas.openxmlformats.org/officeDocument/2006/relationships/image" Target="../media/image137.jpeg"/><Relationship Id="rId1" Type="http://schemas.openxmlformats.org/officeDocument/2006/relationships/slideLayout" Target="../slideLayouts/slideLayout2.xml"/><Relationship Id="rId6" Type="http://schemas.openxmlformats.org/officeDocument/2006/relationships/image" Target="../media/image141.jpeg"/><Relationship Id="rId11" Type="http://schemas.openxmlformats.org/officeDocument/2006/relationships/image" Target="../media/image146.jpeg"/><Relationship Id="rId5" Type="http://schemas.openxmlformats.org/officeDocument/2006/relationships/image" Target="../media/image140.jpeg"/><Relationship Id="rId10" Type="http://schemas.openxmlformats.org/officeDocument/2006/relationships/image" Target="../media/image145.jpeg"/><Relationship Id="rId4" Type="http://schemas.openxmlformats.org/officeDocument/2006/relationships/image" Target="../media/image139.jpeg"/><Relationship Id="rId9" Type="http://schemas.openxmlformats.org/officeDocument/2006/relationships/image" Target="../media/image144.jpeg"/></Relationships>
</file>

<file path=ppt/slides/_rels/slide52.xml.rels><?xml version="1.0" encoding="UTF-8" standalone="yes"?>
<Relationships xmlns="http://schemas.openxmlformats.org/package/2006/relationships"><Relationship Id="rId8" Type="http://schemas.openxmlformats.org/officeDocument/2006/relationships/image" Target="../media/image153.jpeg"/><Relationship Id="rId3" Type="http://schemas.openxmlformats.org/officeDocument/2006/relationships/image" Target="../media/image148.jpeg"/><Relationship Id="rId7" Type="http://schemas.openxmlformats.org/officeDocument/2006/relationships/image" Target="../media/image15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1.jpeg"/><Relationship Id="rId11" Type="http://schemas.openxmlformats.org/officeDocument/2006/relationships/image" Target="../media/image156.jpeg"/><Relationship Id="rId5" Type="http://schemas.openxmlformats.org/officeDocument/2006/relationships/image" Target="../media/image150.jpeg"/><Relationship Id="rId10" Type="http://schemas.openxmlformats.org/officeDocument/2006/relationships/image" Target="../media/image155.jpeg"/><Relationship Id="rId4" Type="http://schemas.openxmlformats.org/officeDocument/2006/relationships/image" Target="../media/image149.jpeg"/><Relationship Id="rId9" Type="http://schemas.openxmlformats.org/officeDocument/2006/relationships/image" Target="../media/image154.jpeg"/></Relationships>
</file>

<file path=ppt/slides/_rels/slide5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0.png"/></Relationships>
</file>

<file path=ppt/slides/_rels/slide55.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323528" y="1916832"/>
            <a:ext cx="8462963" cy="1138719"/>
          </a:xfrm>
          <a:prstGeom prst="rect">
            <a:avLst/>
          </a:prstGeom>
          <a:noFill/>
          <a:ln w="9525">
            <a:noFill/>
            <a:miter lim="800000"/>
            <a:headEnd/>
            <a:tailEnd/>
          </a:ln>
        </p:spPr>
        <p:txBody>
          <a:bodyPr wrap="square" lIns="91377" tIns="45693" rIns="91377" bIns="45693">
            <a:spAutoFit/>
          </a:bodyPr>
          <a:lstStyle/>
          <a:p>
            <a:pPr algn="ctr" rtl="1"/>
            <a:r>
              <a:rPr kumimoji="1" lang="zh-CN" altLang="en-US" sz="4000" b="1" dirty="0" smtClean="0">
                <a:solidFill>
                  <a:srgbClr val="C00000"/>
                </a:solidFill>
                <a:latin typeface="仿宋_GB2312" pitchFamily="49" charset="-122"/>
                <a:ea typeface="仿宋_GB2312" pitchFamily="49" charset="-122"/>
              </a:rPr>
              <a:t>全球汽车轻量化技术应用及发展</a:t>
            </a:r>
            <a:endParaRPr kumimoji="1" lang="en-US" altLang="zh-CN" sz="4000" b="1" dirty="0" smtClean="0">
              <a:solidFill>
                <a:srgbClr val="C00000"/>
              </a:solidFill>
              <a:latin typeface="仿宋_GB2312" pitchFamily="49" charset="-122"/>
              <a:ea typeface="仿宋_GB2312" pitchFamily="49" charset="-122"/>
            </a:endParaRPr>
          </a:p>
          <a:p>
            <a:pPr algn="ctr" rtl="1"/>
            <a:endParaRPr kumimoji="1" lang="zh-CN" altLang="en-US" sz="2800" b="1" dirty="0">
              <a:latin typeface="仿宋_GB2312" pitchFamily="49" charset="-122"/>
              <a:ea typeface="仿宋_GB2312" pitchFamily="49" charset="-122"/>
            </a:endParaRPr>
          </a:p>
        </p:txBody>
      </p:sp>
      <p:sp>
        <p:nvSpPr>
          <p:cNvPr id="27" name="TextBox 26"/>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1</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25" name="TextBox 24"/>
          <p:cNvSpPr txBox="1"/>
          <p:nvPr/>
        </p:nvSpPr>
        <p:spPr>
          <a:xfrm>
            <a:off x="1907704" y="3356992"/>
            <a:ext cx="5400600" cy="2185214"/>
          </a:xfrm>
          <a:prstGeom prst="rect">
            <a:avLst/>
          </a:prstGeom>
          <a:noFill/>
        </p:spPr>
        <p:txBody>
          <a:bodyPr wrap="square" rtlCol="0">
            <a:spAutoFit/>
          </a:bodyPr>
          <a:lstStyle/>
          <a:p>
            <a:pPr algn="ctr"/>
            <a:r>
              <a:rPr kumimoji="1" lang="zh-CN" altLang="en-US" sz="2800" b="1" dirty="0" smtClean="0">
                <a:latin typeface="仿宋_GB2312" pitchFamily="49" charset="-122"/>
                <a:ea typeface="仿宋_GB2312" pitchFamily="49" charset="-122"/>
              </a:rPr>
              <a:t>上海汽车集团股份有限公司</a:t>
            </a:r>
            <a:endParaRPr lang="en-US" altLang="zh-CN" sz="2400" b="1" kern="0" dirty="0" smtClean="0">
              <a:solidFill>
                <a:prstClr val="black"/>
              </a:solidFill>
              <a:latin typeface="Arial" pitchFamily="34" charset="0"/>
              <a:ea typeface="仿宋_GB2312"/>
              <a:cs typeface="Arial" pitchFamily="34" charset="0"/>
            </a:endParaRPr>
          </a:p>
          <a:p>
            <a:pPr algn="ctr"/>
            <a:endParaRPr kumimoji="1" lang="en-US" altLang="zh-CN" sz="2400" b="1" dirty="0" smtClean="0">
              <a:latin typeface="仿宋_GB2312" pitchFamily="49" charset="-122"/>
              <a:ea typeface="仿宋_GB2312" pitchFamily="49" charset="-122"/>
            </a:endParaRPr>
          </a:p>
          <a:p>
            <a:pPr algn="ctr"/>
            <a:r>
              <a:rPr lang="zh-CN" altLang="en-US" sz="2800" b="1" kern="0" dirty="0" smtClean="0">
                <a:solidFill>
                  <a:prstClr val="black"/>
                </a:solidFill>
                <a:latin typeface="Arial" pitchFamily="34" charset="0"/>
                <a:ea typeface="仿宋_GB2312"/>
                <a:cs typeface="Arial" pitchFamily="34" charset="0"/>
              </a:rPr>
              <a:t>凌天钧</a:t>
            </a:r>
            <a:endParaRPr lang="en-US" altLang="zh-CN" sz="2800" b="1" kern="0" dirty="0" smtClean="0">
              <a:solidFill>
                <a:prstClr val="black"/>
              </a:solidFill>
              <a:latin typeface="Arial" pitchFamily="34" charset="0"/>
              <a:ea typeface="仿宋_GB2312"/>
              <a:cs typeface="Arial" pitchFamily="34" charset="0"/>
            </a:endParaRPr>
          </a:p>
          <a:p>
            <a:pPr algn="ctr"/>
            <a:endParaRPr lang="en-US" altLang="zh-CN" sz="2800" b="1" kern="0" dirty="0" smtClean="0">
              <a:solidFill>
                <a:prstClr val="black"/>
              </a:solidFill>
              <a:latin typeface="Arial" pitchFamily="34" charset="0"/>
              <a:ea typeface="仿宋_GB2312"/>
              <a:cs typeface="Arial" pitchFamily="34" charset="0"/>
            </a:endParaRPr>
          </a:p>
          <a:p>
            <a:pPr algn="ctr"/>
            <a:r>
              <a:rPr lang="en-US" altLang="zh-CN" sz="2800" kern="0" dirty="0" smtClean="0">
                <a:solidFill>
                  <a:prstClr val="black"/>
                </a:solidFill>
                <a:latin typeface="Arial" pitchFamily="34" charset="0"/>
                <a:ea typeface="仿宋_GB2312"/>
                <a:cs typeface="Arial" pitchFamily="34" charset="0"/>
              </a:rPr>
              <a:t>2014.08.20</a:t>
            </a:r>
            <a:endParaRPr lang="en-US" altLang="zh-CN" sz="2000" kern="0" dirty="0" smtClean="0">
              <a:solidFill>
                <a:prstClr val="black"/>
              </a:solidFill>
              <a:latin typeface="Arial" pitchFamily="34" charset="0"/>
              <a:ea typeface="仿宋_GB2312"/>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19672" y="1340768"/>
            <a:ext cx="6431026" cy="4764787"/>
          </a:xfrm>
        </p:spPr>
        <p:txBody>
          <a:bodyPr>
            <a:normAutofit/>
          </a:bodyPr>
          <a:lstStyle/>
          <a:p>
            <a:pPr>
              <a:lnSpc>
                <a:spcPct val="150000"/>
              </a:lnSpc>
              <a:buNone/>
            </a:pPr>
            <a:r>
              <a:rPr lang="zh-CN" altLang="en-US" sz="2800" b="1" dirty="0" smtClean="0">
                <a:latin typeface="仿宋_GB2312" pitchFamily="49" charset="-122"/>
                <a:ea typeface="仿宋_GB2312" pitchFamily="49" charset="-122"/>
              </a:rPr>
              <a:t>一、</a:t>
            </a:r>
            <a:r>
              <a:rPr lang="zh-CN" altLang="en-US" sz="2800" b="1" dirty="0" smtClean="0">
                <a:solidFill>
                  <a:srgbClr val="000000"/>
                </a:solidFill>
                <a:latin typeface="Times New Roman" pitchFamily="18" charset="0"/>
                <a:ea typeface="仿宋_GB2312" pitchFamily="49" charset="-122"/>
              </a:rPr>
              <a:t>全球汽车工业面临的形势</a:t>
            </a:r>
            <a:endParaRPr lang="en-US" altLang="zh-CN" sz="2800" b="1" dirty="0" smtClean="0">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二、汽车轻量化技术整体发展现状</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三、结构优化设计技术应用介绍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四、先进制造工艺技术应用介绍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五、材料替代技术应用介绍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endParaRPr lang="zh-CN" altLang="en-US" sz="2400" b="1" dirty="0">
              <a:latin typeface="仿宋_GB2312" pitchFamily="49" charset="-122"/>
              <a:ea typeface="仿宋_GB2312" pitchFamily="49" charset="-122"/>
            </a:endParaRPr>
          </a:p>
        </p:txBody>
      </p:sp>
      <p:sp>
        <p:nvSpPr>
          <p:cNvPr id="4"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800" b="1" dirty="0" smtClean="0">
                <a:solidFill>
                  <a:srgbClr val="000000"/>
                </a:solidFill>
                <a:latin typeface="Arial" pitchFamily="34" charset="0"/>
                <a:ea typeface="仿宋_GB2312" pitchFamily="49" charset="-122"/>
                <a:cs typeface="Arial" pitchFamily="34" charset="0"/>
              </a:rPr>
              <a:t>目  录</a:t>
            </a:r>
            <a:endParaRPr lang="en-US" altLang="zh-CN" sz="2800" b="1" dirty="0" smtClean="0">
              <a:solidFill>
                <a:srgbClr val="000000"/>
              </a:solidFill>
              <a:latin typeface="Arial" pitchFamily="34" charset="0"/>
              <a:ea typeface="仿宋_GB2312" pitchFamily="49" charset="-122"/>
              <a:cs typeface="Arial" pitchFamily="34" charset="0"/>
            </a:endParaRPr>
          </a:p>
        </p:txBody>
      </p:sp>
      <p:sp>
        <p:nvSpPr>
          <p:cNvPr id="5" name="TextBox 4"/>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8"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300" b="1" dirty="0" smtClean="0">
                <a:latin typeface="+mn-lt"/>
                <a:ea typeface="仿宋_GB2312" pitchFamily="49" charset="-122"/>
              </a:rPr>
              <a:t>一、全球</a:t>
            </a:r>
            <a:r>
              <a:rPr lang="zh-CN" altLang="en-US" sz="2400" b="1" dirty="0" smtClean="0">
                <a:solidFill>
                  <a:srgbClr val="000000"/>
                </a:solidFill>
                <a:latin typeface="Times New Roman" pitchFamily="18" charset="0"/>
                <a:ea typeface="仿宋_GB2312" pitchFamily="49" charset="-122"/>
              </a:rPr>
              <a:t>汽车工业面临的形势</a:t>
            </a:r>
            <a:r>
              <a:rPr lang="en-US" altLang="zh-CN" sz="2400" b="1" dirty="0" smtClean="0">
                <a:solidFill>
                  <a:srgbClr val="000000"/>
                </a:solidFill>
                <a:latin typeface="Times New Roman" pitchFamily="18" charset="0"/>
                <a:ea typeface="仿宋_GB2312" pitchFamily="49" charset="-122"/>
              </a:rPr>
              <a:t>-1</a:t>
            </a:r>
            <a:endParaRPr lang="en-US" altLang="zh-CN" sz="2200" b="1" dirty="0" smtClean="0">
              <a:solidFill>
                <a:srgbClr val="000000"/>
              </a:solidFill>
              <a:latin typeface="Arial" pitchFamily="34" charset="0"/>
              <a:ea typeface="仿宋_GB2312" pitchFamily="49" charset="-122"/>
              <a:cs typeface="Arial" pitchFamily="34" charset="0"/>
            </a:endParaRPr>
          </a:p>
        </p:txBody>
      </p:sp>
      <p:sp>
        <p:nvSpPr>
          <p:cNvPr id="19" name="AutoShape 7"/>
          <p:cNvSpPr>
            <a:spLocks noChangeArrowheads="1"/>
          </p:cNvSpPr>
          <p:nvPr/>
        </p:nvSpPr>
        <p:spPr bwMode="auto">
          <a:xfrm>
            <a:off x="486228" y="3736887"/>
            <a:ext cx="3317875" cy="2365813"/>
          </a:xfrm>
          <a:prstGeom prst="homePlate">
            <a:avLst>
              <a:gd name="adj" fmla="val 12214"/>
            </a:avLst>
          </a:prstGeom>
          <a:solidFill>
            <a:schemeClr val="bg1">
              <a:lumMod val="85000"/>
            </a:schemeClr>
          </a:solidFill>
          <a:ln w="6350">
            <a:noFill/>
            <a:miter lim="800000"/>
            <a:headEnd/>
            <a:tailEnd/>
          </a:ln>
          <a:scene3d>
            <a:camera prst="orthographicFront"/>
            <a:lightRig rig="threePt" dir="t"/>
          </a:scene3d>
          <a:sp3d>
            <a:bevelT/>
          </a:sp3d>
        </p:spPr>
        <p:txBody>
          <a:bodyPr wrap="none" lIns="0" tIns="0" rIns="0" bIns="0" anchor="ctr"/>
          <a:lstStyle/>
          <a:p>
            <a:pPr algn="just">
              <a:spcBef>
                <a:spcPct val="20000"/>
              </a:spcBef>
              <a:defRPr/>
            </a:pPr>
            <a:endParaRPr lang="zh-CN" altLang="zh-CN" sz="2000" b="1" dirty="0">
              <a:latin typeface="Arial" pitchFamily="34" charset="0"/>
              <a:ea typeface="仿宋_GB2312" pitchFamily="49" charset="-122"/>
              <a:cs typeface="Arial" pitchFamily="34" charset="0"/>
            </a:endParaRPr>
          </a:p>
        </p:txBody>
      </p:sp>
      <p:sp>
        <p:nvSpPr>
          <p:cNvPr id="20" name="Rectangle 8"/>
          <p:cNvSpPr>
            <a:spLocks noChangeArrowheads="1"/>
          </p:cNvSpPr>
          <p:nvPr/>
        </p:nvSpPr>
        <p:spPr bwMode="auto">
          <a:xfrm>
            <a:off x="575128" y="3883456"/>
            <a:ext cx="2777671" cy="1545808"/>
          </a:xfrm>
          <a:prstGeom prst="rect">
            <a:avLst/>
          </a:prstGeom>
          <a:noFill/>
          <a:ln w="6350">
            <a:noFill/>
            <a:miter lim="800000"/>
            <a:headEnd/>
            <a:tailEnd/>
          </a:ln>
        </p:spPr>
        <p:txBody>
          <a:bodyPr wrap="square" lIns="0" tIns="0" rIns="0" bIns="0">
            <a:spAutoFit/>
          </a:bodyPr>
          <a:lstStyle/>
          <a:p>
            <a:pPr marL="190500" lvl="1" indent="-188913" algn="ctr" defTabSz="330200" eaLnBrk="0" hangingPunct="0">
              <a:lnSpc>
                <a:spcPct val="120000"/>
              </a:lnSpc>
              <a:spcBef>
                <a:spcPct val="25000"/>
              </a:spcBef>
              <a:buClr>
                <a:srgbClr val="000099"/>
              </a:buClr>
              <a:buSzPct val="75000"/>
              <a:tabLst>
                <a:tab pos="8521700" algn="r"/>
              </a:tabLst>
              <a:defRPr/>
            </a:pPr>
            <a:r>
              <a:rPr lang="zh-CN" altLang="en-US" sz="1600" b="1" dirty="0" smtClean="0">
                <a:latin typeface="Arial" pitchFamily="34" charset="0"/>
                <a:ea typeface="仿宋_GB2312" pitchFamily="49" charset="-122"/>
                <a:cs typeface="Arial" pitchFamily="34" charset="0"/>
              </a:rPr>
              <a:t>能源  </a:t>
            </a:r>
            <a:r>
              <a:rPr lang="en-US" altLang="zh-CN" sz="1600" b="1" dirty="0" smtClean="0">
                <a:latin typeface="Arial" pitchFamily="34" charset="0"/>
                <a:ea typeface="仿宋_GB2312" pitchFamily="49" charset="-122"/>
                <a:cs typeface="Arial" pitchFamily="34" charset="0"/>
              </a:rPr>
              <a:t>Energy</a:t>
            </a:r>
          </a:p>
          <a:p>
            <a:pPr marL="190500" lvl="1" indent="-188913" defTabSz="330200" eaLnBrk="0" hangingPunct="0">
              <a:lnSpc>
                <a:spcPct val="150000"/>
              </a:lnSpc>
              <a:spcBef>
                <a:spcPct val="25000"/>
              </a:spcBef>
              <a:buClr>
                <a:srgbClr val="000099"/>
              </a:buClr>
              <a:buSzPct val="75000"/>
              <a:buFont typeface="Wingdings" pitchFamily="2" charset="2"/>
              <a:buChar char="Ø"/>
              <a:tabLst>
                <a:tab pos="8521700" algn="r"/>
              </a:tabLst>
              <a:defRPr/>
            </a:pPr>
            <a:r>
              <a:rPr lang="zh-CN" altLang="en-US" sz="1300" b="1" dirty="0" smtClean="0">
                <a:latin typeface="Arial" pitchFamily="34" charset="0"/>
                <a:ea typeface="仿宋_GB2312" pitchFamily="49" charset="-122"/>
                <a:cs typeface="Arial" pitchFamily="34" charset="0"/>
              </a:rPr>
              <a:t>中国汽车保有量不断增长，汽车燃油消耗量不断上升，预计</a:t>
            </a:r>
            <a:r>
              <a:rPr lang="en-US" altLang="zh-CN" sz="1300" b="1" dirty="0" smtClean="0">
                <a:latin typeface="Arial" pitchFamily="34" charset="0"/>
                <a:ea typeface="仿宋_GB2312" pitchFamily="49" charset="-122"/>
                <a:cs typeface="Arial" pitchFamily="34" charset="0"/>
              </a:rPr>
              <a:t>2020</a:t>
            </a:r>
            <a:r>
              <a:rPr lang="zh-CN" altLang="en-US" sz="1300" b="1" dirty="0" smtClean="0">
                <a:latin typeface="Arial" pitchFamily="34" charset="0"/>
                <a:ea typeface="仿宋_GB2312" pitchFamily="49" charset="-122"/>
                <a:cs typeface="Arial" pitchFamily="34" charset="0"/>
              </a:rPr>
              <a:t>年将达</a:t>
            </a:r>
            <a:r>
              <a:rPr lang="en-US" altLang="zh-CN" sz="1300" b="1" dirty="0" smtClean="0">
                <a:latin typeface="Arial" pitchFamily="34" charset="0"/>
                <a:ea typeface="仿宋_GB2312" pitchFamily="49" charset="-122"/>
                <a:cs typeface="Arial" pitchFamily="34" charset="0"/>
              </a:rPr>
              <a:t>2.5</a:t>
            </a:r>
            <a:r>
              <a:rPr lang="zh-CN" altLang="en-US" sz="1300" b="1" dirty="0" smtClean="0">
                <a:latin typeface="Arial" pitchFamily="34" charset="0"/>
                <a:ea typeface="仿宋_GB2312" pitchFamily="49" charset="-122"/>
                <a:cs typeface="Arial" pitchFamily="34" charset="0"/>
              </a:rPr>
              <a:t>亿吨，石油对外依存度不断提高，预计</a:t>
            </a:r>
            <a:r>
              <a:rPr lang="en-US" altLang="zh-CN" sz="1300" b="1" dirty="0" smtClean="0">
                <a:latin typeface="Arial" pitchFamily="34" charset="0"/>
                <a:ea typeface="仿宋_GB2312" pitchFamily="49" charset="-122"/>
                <a:cs typeface="Arial" pitchFamily="34" charset="0"/>
              </a:rPr>
              <a:t>2030</a:t>
            </a:r>
            <a:r>
              <a:rPr lang="zh-CN" altLang="en-US" sz="1300" b="1" dirty="0" smtClean="0">
                <a:latin typeface="Arial" pitchFamily="34" charset="0"/>
                <a:ea typeface="仿宋_GB2312" pitchFamily="49" charset="-122"/>
                <a:cs typeface="Arial" pitchFamily="34" charset="0"/>
              </a:rPr>
              <a:t>年将达</a:t>
            </a:r>
            <a:r>
              <a:rPr lang="en-US" altLang="zh-CN" sz="1300" b="1" dirty="0" smtClean="0">
                <a:latin typeface="Arial" pitchFamily="34" charset="0"/>
                <a:ea typeface="仿宋_GB2312" pitchFamily="49" charset="-122"/>
                <a:cs typeface="Arial" pitchFamily="34" charset="0"/>
              </a:rPr>
              <a:t>70%</a:t>
            </a:r>
            <a:endParaRPr lang="en-US" altLang="zh-CN" sz="1200" b="1" dirty="0" smtClean="0">
              <a:latin typeface="Arial" pitchFamily="34" charset="0"/>
              <a:ea typeface="仿宋_GB2312" pitchFamily="49" charset="-122"/>
              <a:cs typeface="Arial" pitchFamily="34" charset="0"/>
            </a:endParaRPr>
          </a:p>
        </p:txBody>
      </p:sp>
      <p:sp>
        <p:nvSpPr>
          <p:cNvPr id="21" name="AutoShape 10"/>
          <p:cNvSpPr>
            <a:spLocks noChangeArrowheads="1"/>
          </p:cNvSpPr>
          <p:nvPr/>
        </p:nvSpPr>
        <p:spPr bwMode="auto">
          <a:xfrm flipH="1">
            <a:off x="5380491" y="3772811"/>
            <a:ext cx="3319462" cy="2322267"/>
          </a:xfrm>
          <a:prstGeom prst="homePlate">
            <a:avLst>
              <a:gd name="adj" fmla="val 12149"/>
            </a:avLst>
          </a:prstGeom>
          <a:solidFill>
            <a:schemeClr val="bg1">
              <a:lumMod val="85000"/>
            </a:schemeClr>
          </a:solidFill>
          <a:ln w="6350">
            <a:noFill/>
            <a:miter lim="800000"/>
            <a:headEnd/>
            <a:tailEnd/>
          </a:ln>
          <a:scene3d>
            <a:camera prst="orthographicFront"/>
            <a:lightRig rig="threePt" dir="t"/>
          </a:scene3d>
          <a:sp3d>
            <a:bevelT/>
          </a:sp3d>
        </p:spPr>
        <p:txBody>
          <a:bodyPr wrap="none" lIns="0" tIns="0" rIns="0" bIns="0" anchor="ctr"/>
          <a:lstStyle/>
          <a:p>
            <a:pPr algn="just">
              <a:spcBef>
                <a:spcPct val="20000"/>
              </a:spcBef>
              <a:defRPr/>
            </a:pPr>
            <a:endParaRPr lang="zh-CN" altLang="zh-CN" sz="2000" b="1">
              <a:latin typeface="Arial" pitchFamily="34" charset="0"/>
              <a:ea typeface="仿宋_GB2312" pitchFamily="49" charset="-122"/>
              <a:cs typeface="Arial" pitchFamily="34" charset="0"/>
            </a:endParaRPr>
          </a:p>
        </p:txBody>
      </p:sp>
      <p:sp>
        <p:nvSpPr>
          <p:cNvPr id="22" name="Rectangle 11"/>
          <p:cNvSpPr>
            <a:spLocks noChangeArrowheads="1"/>
          </p:cNvSpPr>
          <p:nvPr/>
        </p:nvSpPr>
        <p:spPr bwMode="auto">
          <a:xfrm flipH="1">
            <a:off x="5863769" y="3903442"/>
            <a:ext cx="2598059" cy="2157514"/>
          </a:xfrm>
          <a:prstGeom prst="rect">
            <a:avLst/>
          </a:prstGeom>
          <a:noFill/>
          <a:ln w="6350">
            <a:noFill/>
            <a:miter lim="800000"/>
            <a:headEnd/>
            <a:tailEnd/>
          </a:ln>
        </p:spPr>
        <p:txBody>
          <a:bodyPr wrap="square" lIns="0" tIns="0" rIns="0" bIns="0">
            <a:spAutoFit/>
          </a:bodyPr>
          <a:lstStyle/>
          <a:p>
            <a:pPr marL="190500" lvl="1" indent="-188913" algn="ctr" defTabSz="330200" eaLnBrk="0" hangingPunct="0">
              <a:spcBef>
                <a:spcPct val="25000"/>
              </a:spcBef>
              <a:buClr>
                <a:srgbClr val="000099"/>
              </a:buClr>
              <a:buSzPct val="75000"/>
              <a:tabLst>
                <a:tab pos="8521700" algn="r"/>
              </a:tabLst>
              <a:defRPr/>
            </a:pPr>
            <a:r>
              <a:rPr lang="zh-CN" altLang="en-US" sz="1600" b="1" dirty="0" smtClean="0">
                <a:latin typeface="Arial" pitchFamily="34" charset="0"/>
                <a:ea typeface="仿宋_GB2312" pitchFamily="49" charset="-122"/>
                <a:cs typeface="Arial" pitchFamily="34" charset="0"/>
              </a:rPr>
              <a:t>环境  </a:t>
            </a:r>
            <a:r>
              <a:rPr lang="en-US" altLang="zh-CN" sz="1600" b="1" dirty="0" smtClean="0">
                <a:latin typeface="Arial" pitchFamily="34" charset="0"/>
                <a:ea typeface="仿宋_GB2312" pitchFamily="49" charset="-122"/>
                <a:cs typeface="Arial" pitchFamily="34" charset="0"/>
              </a:rPr>
              <a:t>Environment</a:t>
            </a:r>
          </a:p>
          <a:p>
            <a:pPr marL="190500" lvl="1" indent="-188913" defTabSz="330200" eaLnBrk="0" hangingPunct="0">
              <a:lnSpc>
                <a:spcPct val="120000"/>
              </a:lnSpc>
              <a:spcBef>
                <a:spcPct val="25000"/>
              </a:spcBef>
              <a:buClr>
                <a:srgbClr val="000099"/>
              </a:buClr>
              <a:buSzPct val="75000"/>
              <a:buFont typeface="Wingdings" pitchFamily="2" charset="2"/>
              <a:buChar char="Ø"/>
              <a:tabLst>
                <a:tab pos="8521700" algn="r"/>
              </a:tabLst>
              <a:defRPr/>
            </a:pPr>
            <a:r>
              <a:rPr lang="en-US" altLang="zh-CN" sz="1200" b="1" dirty="0" smtClean="0">
                <a:latin typeface="Arial" pitchFamily="34" charset="0"/>
                <a:ea typeface="仿宋_GB2312" pitchFamily="49" charset="-122"/>
                <a:cs typeface="Arial" pitchFamily="34" charset="0"/>
              </a:rPr>
              <a:t>2009</a:t>
            </a:r>
            <a:r>
              <a:rPr lang="zh-CN" altLang="en-US" sz="1200" b="1" dirty="0" smtClean="0">
                <a:latin typeface="Arial" pitchFamily="34" charset="0"/>
                <a:ea typeface="仿宋_GB2312" pitchFamily="49" charset="-122"/>
                <a:cs typeface="Arial" pitchFamily="34" charset="0"/>
              </a:rPr>
              <a:t>年，中国道路交通部门能源消耗导致的</a:t>
            </a:r>
            <a:r>
              <a:rPr lang="en-US" altLang="zh-CN" sz="1200" b="1" dirty="0" smtClean="0">
                <a:latin typeface="Arial" pitchFamily="34" charset="0"/>
                <a:ea typeface="仿宋_GB2312" pitchFamily="49" charset="-122"/>
                <a:cs typeface="Arial" pitchFamily="34" charset="0"/>
              </a:rPr>
              <a:t>CO2</a:t>
            </a:r>
            <a:r>
              <a:rPr lang="zh-CN" altLang="en-US" sz="1200" b="1" dirty="0" smtClean="0">
                <a:latin typeface="Arial" pitchFamily="34" charset="0"/>
                <a:ea typeface="仿宋_GB2312" pitchFamily="49" charset="-122"/>
                <a:cs typeface="Arial" pitchFamily="34" charset="0"/>
              </a:rPr>
              <a:t>排放量约为</a:t>
            </a:r>
            <a:r>
              <a:rPr lang="en-US" altLang="zh-CN" sz="1200" b="1" dirty="0" smtClean="0">
                <a:latin typeface="Arial" pitchFamily="34" charset="0"/>
                <a:ea typeface="仿宋_GB2312" pitchFamily="49" charset="-122"/>
                <a:cs typeface="Arial" pitchFamily="34" charset="0"/>
              </a:rPr>
              <a:t>4</a:t>
            </a:r>
            <a:r>
              <a:rPr lang="zh-CN" altLang="en-US" sz="1200" b="1" dirty="0" smtClean="0">
                <a:latin typeface="Arial" pitchFamily="34" charset="0"/>
                <a:ea typeface="仿宋_GB2312" pitchFamily="49" charset="-122"/>
                <a:cs typeface="Arial" pitchFamily="34" charset="0"/>
              </a:rPr>
              <a:t>亿吨，占全国</a:t>
            </a:r>
            <a:r>
              <a:rPr lang="en-US" altLang="zh-CN" sz="1200" b="1" dirty="0" smtClean="0">
                <a:latin typeface="Arial" pitchFamily="34" charset="0"/>
                <a:ea typeface="仿宋_GB2312" pitchFamily="49" charset="-122"/>
                <a:cs typeface="Arial" pitchFamily="34" charset="0"/>
              </a:rPr>
              <a:t>CO2</a:t>
            </a:r>
            <a:r>
              <a:rPr lang="zh-CN" altLang="en-US" sz="1200" b="1" dirty="0" smtClean="0">
                <a:latin typeface="Arial" pitchFamily="34" charset="0"/>
                <a:ea typeface="仿宋_GB2312" pitchFamily="49" charset="-122"/>
                <a:cs typeface="Arial" pitchFamily="34" charset="0"/>
              </a:rPr>
              <a:t>排放总量的</a:t>
            </a:r>
            <a:r>
              <a:rPr lang="en-US" altLang="zh-CN" sz="1200" b="1" dirty="0" smtClean="0">
                <a:latin typeface="Arial" pitchFamily="34" charset="0"/>
                <a:ea typeface="仿宋_GB2312" pitchFamily="49" charset="-122"/>
                <a:cs typeface="Arial" pitchFamily="34" charset="0"/>
              </a:rPr>
              <a:t>8%</a:t>
            </a:r>
            <a:r>
              <a:rPr lang="zh-CN" altLang="en-US" sz="1200" b="1" dirty="0" smtClean="0">
                <a:latin typeface="Arial" pitchFamily="34" charset="0"/>
                <a:ea typeface="仿宋_GB2312" pitchFamily="49" charset="-122"/>
                <a:cs typeface="Arial" pitchFamily="34" charset="0"/>
              </a:rPr>
              <a:t>。</a:t>
            </a:r>
          </a:p>
          <a:p>
            <a:pPr marL="190500" lvl="1" indent="-188913" defTabSz="330200" eaLnBrk="0" hangingPunct="0">
              <a:lnSpc>
                <a:spcPct val="120000"/>
              </a:lnSpc>
              <a:spcBef>
                <a:spcPct val="25000"/>
              </a:spcBef>
              <a:buClr>
                <a:srgbClr val="000099"/>
              </a:buClr>
              <a:buSzPct val="75000"/>
              <a:buFont typeface="Wingdings" pitchFamily="2" charset="2"/>
              <a:buChar char="Ø"/>
              <a:tabLst>
                <a:tab pos="8521700" algn="r"/>
              </a:tabLst>
              <a:defRPr/>
            </a:pPr>
            <a:r>
              <a:rPr lang="zh-CN" altLang="en-US" sz="1200" b="1" dirty="0" smtClean="0">
                <a:latin typeface="Arial" pitchFamily="34" charset="0"/>
                <a:ea typeface="仿宋_GB2312" pitchFamily="49" charset="-122"/>
                <a:cs typeface="Arial" pitchFamily="34" charset="0"/>
              </a:rPr>
              <a:t>我国政府承诺到</a:t>
            </a:r>
            <a:r>
              <a:rPr lang="en-US" altLang="zh-CN" sz="1200" b="1" dirty="0" smtClean="0">
                <a:latin typeface="Arial" pitchFamily="34" charset="0"/>
                <a:ea typeface="仿宋_GB2312" pitchFamily="49" charset="-122"/>
                <a:cs typeface="Arial" pitchFamily="34" charset="0"/>
              </a:rPr>
              <a:t>2020</a:t>
            </a:r>
            <a:r>
              <a:rPr lang="zh-CN" altLang="en-US" sz="1200" b="1" dirty="0" smtClean="0">
                <a:latin typeface="Arial" pitchFamily="34" charset="0"/>
                <a:ea typeface="仿宋_GB2312" pitchFamily="49" charset="-122"/>
                <a:cs typeface="Arial" pitchFamily="34" charset="0"/>
              </a:rPr>
              <a:t>年中国单位</a:t>
            </a:r>
            <a:r>
              <a:rPr lang="en-US" altLang="zh-CN" sz="1200" b="1" dirty="0" smtClean="0">
                <a:latin typeface="Arial" pitchFamily="34" charset="0"/>
                <a:ea typeface="仿宋_GB2312" pitchFamily="49" charset="-122"/>
                <a:cs typeface="Arial" pitchFamily="34" charset="0"/>
              </a:rPr>
              <a:t>GDP CO2</a:t>
            </a:r>
            <a:r>
              <a:rPr lang="zh-CN" altLang="en-US" sz="1200" b="1" dirty="0" smtClean="0">
                <a:latin typeface="Arial" pitchFamily="34" charset="0"/>
                <a:ea typeface="仿宋_GB2312" pitchFamily="49" charset="-122"/>
                <a:cs typeface="Arial" pitchFamily="34" charset="0"/>
              </a:rPr>
              <a:t>排放比</a:t>
            </a:r>
            <a:r>
              <a:rPr lang="en-US" altLang="zh-CN" sz="1200" b="1" dirty="0" smtClean="0">
                <a:latin typeface="Arial" pitchFamily="34" charset="0"/>
                <a:ea typeface="仿宋_GB2312" pitchFamily="49" charset="-122"/>
                <a:cs typeface="Arial" pitchFamily="34" charset="0"/>
              </a:rPr>
              <a:t>2005</a:t>
            </a:r>
            <a:r>
              <a:rPr lang="zh-CN" altLang="en-US" sz="1200" b="1" dirty="0" smtClean="0">
                <a:latin typeface="Arial" pitchFamily="34" charset="0"/>
                <a:ea typeface="仿宋_GB2312" pitchFamily="49" charset="-122"/>
                <a:cs typeface="Arial" pitchFamily="34" charset="0"/>
              </a:rPr>
              <a:t>年下降</a:t>
            </a:r>
            <a:r>
              <a:rPr lang="en-US" altLang="zh-CN" sz="1200" b="1" dirty="0" smtClean="0">
                <a:latin typeface="Arial" pitchFamily="34" charset="0"/>
                <a:ea typeface="仿宋_GB2312" pitchFamily="49" charset="-122"/>
                <a:cs typeface="Arial" pitchFamily="34" charset="0"/>
              </a:rPr>
              <a:t>40% ~ 45%</a:t>
            </a:r>
            <a:r>
              <a:rPr lang="zh-CN" altLang="en-US" sz="1200" b="1" dirty="0" smtClean="0">
                <a:latin typeface="Arial" pitchFamily="34" charset="0"/>
                <a:ea typeface="仿宋_GB2312" pitchFamily="49" charset="-122"/>
                <a:cs typeface="Arial" pitchFamily="34" charset="0"/>
              </a:rPr>
              <a:t>。</a:t>
            </a:r>
          </a:p>
          <a:p>
            <a:pPr marL="190500" lvl="1" indent="-188913" defTabSz="330200" eaLnBrk="0" hangingPunct="0">
              <a:lnSpc>
                <a:spcPct val="120000"/>
              </a:lnSpc>
              <a:spcBef>
                <a:spcPct val="25000"/>
              </a:spcBef>
              <a:buClr>
                <a:srgbClr val="000099"/>
              </a:buClr>
              <a:buSzPct val="75000"/>
              <a:buFont typeface="Wingdings" pitchFamily="2" charset="2"/>
              <a:buChar char="Ø"/>
              <a:tabLst>
                <a:tab pos="8521700" algn="r"/>
              </a:tabLst>
              <a:defRPr/>
            </a:pPr>
            <a:r>
              <a:rPr lang="zh-CN" altLang="en-US" sz="1200" b="1" dirty="0" smtClean="0">
                <a:latin typeface="Arial" pitchFamily="34" charset="0"/>
                <a:ea typeface="仿宋_GB2312" pitchFamily="49" charset="-122"/>
                <a:cs typeface="Arial" pitchFamily="34" charset="0"/>
              </a:rPr>
              <a:t>城市大气中</a:t>
            </a:r>
            <a:r>
              <a:rPr lang="en-US" altLang="zh-CN" sz="1200" b="1" dirty="0" smtClean="0">
                <a:latin typeface="Arial" pitchFamily="34" charset="0"/>
                <a:ea typeface="仿宋_GB2312" pitchFamily="49" charset="-122"/>
                <a:cs typeface="Arial" pitchFamily="34" charset="0"/>
              </a:rPr>
              <a:t>82% CO</a:t>
            </a:r>
            <a:r>
              <a:rPr lang="zh-CN" altLang="en-US" sz="1200" b="1" dirty="0" smtClean="0">
                <a:latin typeface="Arial" pitchFamily="34" charset="0"/>
                <a:ea typeface="仿宋_GB2312" pitchFamily="49" charset="-122"/>
                <a:cs typeface="Arial" pitchFamily="34" charset="0"/>
              </a:rPr>
              <a:t>、 </a:t>
            </a:r>
            <a:r>
              <a:rPr lang="en-US" altLang="zh-CN" sz="1200" b="1" dirty="0" smtClean="0">
                <a:latin typeface="Arial" pitchFamily="34" charset="0"/>
                <a:ea typeface="仿宋_GB2312" pitchFamily="49" charset="-122"/>
                <a:cs typeface="Arial" pitchFamily="34" charset="0"/>
              </a:rPr>
              <a:t>48% NOX</a:t>
            </a:r>
            <a:r>
              <a:rPr lang="zh-CN" altLang="en-US" sz="1200" b="1" dirty="0" smtClean="0">
                <a:latin typeface="Arial" pitchFamily="34" charset="0"/>
                <a:ea typeface="仿宋_GB2312" pitchFamily="49" charset="-122"/>
                <a:cs typeface="Arial" pitchFamily="34" charset="0"/>
              </a:rPr>
              <a:t>、 </a:t>
            </a:r>
            <a:r>
              <a:rPr lang="en-US" altLang="zh-CN" sz="1200" b="1" dirty="0" smtClean="0">
                <a:latin typeface="Arial" pitchFamily="34" charset="0"/>
                <a:ea typeface="仿宋_GB2312" pitchFamily="49" charset="-122"/>
                <a:cs typeface="Arial" pitchFamily="34" charset="0"/>
              </a:rPr>
              <a:t>58% HC</a:t>
            </a:r>
            <a:r>
              <a:rPr lang="zh-CN" altLang="en-US" sz="1200" b="1" dirty="0" smtClean="0">
                <a:latin typeface="Arial" pitchFamily="34" charset="0"/>
                <a:ea typeface="仿宋_GB2312" pitchFamily="49" charset="-122"/>
                <a:cs typeface="Arial" pitchFamily="34" charset="0"/>
              </a:rPr>
              <a:t>和</a:t>
            </a:r>
            <a:r>
              <a:rPr lang="en-US" altLang="zh-CN" sz="1200" b="1" dirty="0" smtClean="0">
                <a:latin typeface="Arial" pitchFamily="34" charset="0"/>
                <a:ea typeface="仿宋_GB2312" pitchFamily="49" charset="-122"/>
                <a:cs typeface="Arial" pitchFamily="34" charset="0"/>
              </a:rPr>
              <a:t>8%</a:t>
            </a:r>
            <a:r>
              <a:rPr lang="zh-CN" altLang="en-US" sz="1200" b="1" dirty="0" smtClean="0">
                <a:latin typeface="Arial" pitchFamily="34" charset="0"/>
                <a:ea typeface="仿宋_GB2312" pitchFamily="49" charset="-122"/>
                <a:cs typeface="Arial" pitchFamily="34" charset="0"/>
              </a:rPr>
              <a:t>微粒来自汽车尾气。</a:t>
            </a:r>
          </a:p>
        </p:txBody>
      </p:sp>
      <p:pic>
        <p:nvPicPr>
          <p:cNvPr id="23" name="Picture 13" descr="xin_541103130943500242993"/>
          <p:cNvPicPr>
            <a:picLocks noChangeAspect="1" noChangeArrowheads="1"/>
          </p:cNvPicPr>
          <p:nvPr/>
        </p:nvPicPr>
        <p:blipFill>
          <a:blip r:embed="rId2" cstate="print"/>
          <a:srcRect/>
          <a:stretch>
            <a:fillRect/>
          </a:stretch>
        </p:blipFill>
        <p:spPr bwMode="auto">
          <a:xfrm>
            <a:off x="3826328" y="4295788"/>
            <a:ext cx="1524000" cy="990600"/>
          </a:xfrm>
          <a:prstGeom prst="rect">
            <a:avLst/>
          </a:prstGeom>
          <a:noFill/>
          <a:ln w="9525">
            <a:noFill/>
            <a:miter lim="800000"/>
            <a:headEnd/>
            <a:tailEnd/>
          </a:ln>
        </p:spPr>
      </p:pic>
      <p:sp>
        <p:nvSpPr>
          <p:cNvPr id="24" name="Rectangle 3"/>
          <p:cNvSpPr>
            <a:spLocks noChangeArrowheads="1"/>
          </p:cNvSpPr>
          <p:nvPr/>
        </p:nvSpPr>
        <p:spPr bwMode="auto">
          <a:xfrm>
            <a:off x="203198" y="1016000"/>
            <a:ext cx="8752114" cy="2555876"/>
          </a:xfrm>
          <a:prstGeom prst="rect">
            <a:avLst/>
          </a:prstGeom>
          <a:noFill/>
          <a:ln w="12700">
            <a:noFill/>
            <a:prstDash val="dash"/>
            <a:miter lim="800000"/>
            <a:headEnd/>
            <a:tailEnd/>
          </a:ln>
        </p:spPr>
        <p:txBody>
          <a:bodyPr lIns="92075" tIns="46038" rIns="92075" bIns="46038"/>
          <a:lstStyle/>
          <a:p>
            <a:pPr marL="227013" indent="-227013" algn="just">
              <a:lnSpc>
                <a:spcPts val="3800"/>
              </a:lnSpc>
              <a:buClr>
                <a:srgbClr val="1363AA"/>
              </a:buClr>
              <a:buSzPct val="75000"/>
              <a:buFont typeface="Wingdings" pitchFamily="2" charset="2"/>
              <a:buChar char="Ø"/>
            </a:pPr>
            <a:r>
              <a:rPr lang="zh-CN" altLang="en-US" sz="1800" b="1" dirty="0">
                <a:latin typeface="Arial" pitchFamily="34" charset="0"/>
                <a:ea typeface="仿宋_GB2312" pitchFamily="49" charset="-122"/>
                <a:cs typeface="Arial" pitchFamily="34" charset="0"/>
              </a:rPr>
              <a:t>能源和环境正成为世界汽车产业发展的两大重要影响因素</a:t>
            </a:r>
            <a:r>
              <a:rPr lang="zh-CN" altLang="en-US" sz="1800" b="1" dirty="0" smtClean="0">
                <a:latin typeface="Arial" pitchFamily="34" charset="0"/>
                <a:ea typeface="仿宋_GB2312" pitchFamily="49" charset="-122"/>
                <a:cs typeface="Arial" pitchFamily="34" charset="0"/>
              </a:rPr>
              <a:t>。</a:t>
            </a:r>
            <a:endParaRPr lang="en-US" altLang="zh-CN" sz="1400" b="1" dirty="0" smtClean="0">
              <a:latin typeface="Arial" pitchFamily="34" charset="0"/>
              <a:ea typeface="仿宋_GB2312" pitchFamily="49" charset="-122"/>
              <a:cs typeface="Arial" pitchFamily="34" charset="0"/>
            </a:endParaRPr>
          </a:p>
          <a:p>
            <a:pPr marL="227013" indent="-227013" algn="just">
              <a:lnSpc>
                <a:spcPts val="3800"/>
              </a:lnSpc>
              <a:buClr>
                <a:srgbClr val="1363AA"/>
              </a:buClr>
              <a:buSzPct val="75000"/>
              <a:buFont typeface="Wingdings" pitchFamily="2" charset="2"/>
              <a:buChar char="Ø"/>
            </a:pPr>
            <a:r>
              <a:rPr lang="zh-CN" altLang="en-US" sz="1800" b="1" dirty="0" smtClean="0">
                <a:latin typeface="Arial" pitchFamily="34" charset="0"/>
                <a:ea typeface="仿宋_GB2312" pitchFamily="49" charset="-122"/>
                <a:cs typeface="Arial" pitchFamily="34" charset="0"/>
              </a:rPr>
              <a:t>汽</a:t>
            </a:r>
            <a:r>
              <a:rPr lang="zh-CN" altLang="en-US" sz="1800" b="1" dirty="0">
                <a:latin typeface="Arial" pitchFamily="34" charset="0"/>
                <a:ea typeface="仿宋_GB2312" pitchFamily="49" charset="-122"/>
                <a:cs typeface="Arial" pitchFamily="34" charset="0"/>
              </a:rPr>
              <a:t>车保有量不断增长，汽车燃油消耗量也不断上升，能源安全已成为行业发展的制约因素</a:t>
            </a:r>
            <a:r>
              <a:rPr lang="zh-CN" altLang="en-US" sz="1800" b="1" dirty="0" smtClean="0">
                <a:latin typeface="Arial" pitchFamily="34" charset="0"/>
                <a:ea typeface="仿宋_GB2312" pitchFamily="49" charset="-122"/>
                <a:cs typeface="Arial" pitchFamily="34" charset="0"/>
              </a:rPr>
              <a:t>。</a:t>
            </a:r>
            <a:endParaRPr lang="en-US" altLang="zh-CN" sz="1400" b="1" dirty="0" smtClean="0">
              <a:latin typeface="Arial" pitchFamily="34" charset="0"/>
              <a:ea typeface="仿宋_GB2312" pitchFamily="49" charset="-122"/>
              <a:cs typeface="Arial" pitchFamily="34" charset="0"/>
            </a:endParaRPr>
          </a:p>
          <a:p>
            <a:pPr marL="227013" indent="-227013" algn="just">
              <a:lnSpc>
                <a:spcPts val="3800"/>
              </a:lnSpc>
              <a:buClr>
                <a:srgbClr val="1363AA"/>
              </a:buClr>
              <a:buSzPct val="75000"/>
              <a:buFont typeface="Wingdings" pitchFamily="2" charset="2"/>
              <a:buChar char="Ø"/>
            </a:pPr>
            <a:r>
              <a:rPr lang="zh-CN" altLang="en-US" sz="1800" b="1" dirty="0" smtClean="0">
                <a:latin typeface="Arial" pitchFamily="34" charset="0"/>
                <a:ea typeface="仿宋_GB2312" pitchFamily="49" charset="-122"/>
                <a:cs typeface="Arial" pitchFamily="34" charset="0"/>
              </a:rPr>
              <a:t>汽</a:t>
            </a:r>
            <a:r>
              <a:rPr lang="zh-CN" altLang="en-US" sz="1800" b="1" dirty="0">
                <a:latin typeface="Arial" pitchFamily="34" charset="0"/>
                <a:ea typeface="仿宋_GB2312" pitchFamily="49" charset="-122"/>
                <a:cs typeface="Arial" pitchFamily="34" charset="0"/>
              </a:rPr>
              <a:t>车尾气已成为</a:t>
            </a:r>
            <a:r>
              <a:rPr lang="en-US" altLang="zh-CN" sz="1800" b="1" dirty="0">
                <a:latin typeface="Arial" pitchFamily="34" charset="0"/>
                <a:ea typeface="仿宋_GB2312" pitchFamily="49" charset="-122"/>
                <a:cs typeface="Arial" pitchFamily="34" charset="0"/>
              </a:rPr>
              <a:t>CO</a:t>
            </a:r>
            <a:r>
              <a:rPr lang="en-US" altLang="zh-CN" sz="1800" b="1" baseline="-25000" dirty="0">
                <a:latin typeface="Arial" pitchFamily="34" charset="0"/>
                <a:ea typeface="仿宋_GB2312" pitchFamily="49" charset="-122"/>
                <a:cs typeface="Arial" pitchFamily="34" charset="0"/>
              </a:rPr>
              <a:t>2</a:t>
            </a:r>
            <a:r>
              <a:rPr lang="zh-CN" altLang="en-US" sz="1800" b="1" dirty="0">
                <a:latin typeface="Arial" pitchFamily="34" charset="0"/>
                <a:ea typeface="仿宋_GB2312" pitchFamily="49" charset="-122"/>
                <a:cs typeface="Arial" pitchFamily="34" charset="0"/>
              </a:rPr>
              <a:t>和城市大气污染物排放的主要来源之一，严重影响环境，并危害人类身体健康，汽车产业发展面临严峻的环保压力</a:t>
            </a:r>
            <a:r>
              <a:rPr lang="zh-CN" altLang="en-US" sz="1800" b="1" dirty="0" smtClean="0">
                <a:latin typeface="Arial" pitchFamily="34" charset="0"/>
                <a:ea typeface="仿宋_GB2312" pitchFamily="49" charset="-122"/>
                <a:cs typeface="Arial" pitchFamily="34" charset="0"/>
              </a:rPr>
              <a:t>。</a:t>
            </a:r>
            <a:endParaRPr lang="en-US" altLang="zh-CN" sz="1400" b="1" dirty="0">
              <a:latin typeface="Arial" pitchFamily="34" charset="0"/>
              <a:ea typeface="仿宋_GB2312" pitchFamily="49" charset="-122"/>
              <a:cs typeface="Arial" pitchFamily="34" charset="0"/>
            </a:endParaRPr>
          </a:p>
        </p:txBody>
      </p:sp>
      <p:sp>
        <p:nvSpPr>
          <p:cNvPr id="10" name="矩形 9"/>
          <p:cNvSpPr/>
          <p:nvPr/>
        </p:nvSpPr>
        <p:spPr>
          <a:xfrm>
            <a:off x="472993" y="6143644"/>
            <a:ext cx="8242411" cy="276999"/>
          </a:xfrm>
          <a:prstGeom prst="rect">
            <a:avLst/>
          </a:prstGeom>
        </p:spPr>
        <p:txBody>
          <a:bodyPr wrap="square">
            <a:spAutoFit/>
          </a:bodyPr>
          <a:lstStyle/>
          <a:p>
            <a:pPr algn="r"/>
            <a:r>
              <a:rPr lang="zh-CN" altLang="en-US" sz="1200" kern="0" dirty="0" smtClean="0">
                <a:latin typeface="Times New Roman" pitchFamily="18" charset="0"/>
                <a:ea typeface="+mn-ea"/>
                <a:cs typeface="Times New Roman" pitchFamily="18" charset="0"/>
              </a:rPr>
              <a:t>资料来源：</a:t>
            </a:r>
            <a:r>
              <a:rPr lang="en-US" altLang="zh-CN" sz="1200" kern="0" dirty="0" smtClean="0">
                <a:latin typeface="Times New Roman" pitchFamily="18" charset="0"/>
                <a:ea typeface="+mn-ea"/>
                <a:cs typeface="Times New Roman" pitchFamily="18" charset="0"/>
              </a:rPr>
              <a:t>《2011</a:t>
            </a:r>
            <a:r>
              <a:rPr lang="zh-CN" altLang="en-US" sz="1200" kern="0" dirty="0" smtClean="0">
                <a:latin typeface="Times New Roman" pitchFamily="18" charset="0"/>
                <a:ea typeface="+mn-ea"/>
                <a:cs typeface="Times New Roman" pitchFamily="18" charset="0"/>
              </a:rPr>
              <a:t>年国内外油气行业发展报告</a:t>
            </a:r>
            <a:r>
              <a:rPr lang="en-US" altLang="zh-CN" sz="1200" kern="0" dirty="0" smtClean="0">
                <a:latin typeface="Times New Roman" pitchFamily="18" charset="0"/>
                <a:ea typeface="+mn-ea"/>
                <a:cs typeface="Times New Roman" pitchFamily="18" charset="0"/>
              </a:rPr>
              <a:t>》</a:t>
            </a:r>
            <a:endParaRPr lang="zh-CN" altLang="en-US" sz="1200" kern="0" dirty="0" smtClean="0">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标题 1"/>
          <p:cNvSpPr>
            <a:spLocks/>
          </p:cNvSpPr>
          <p:nvPr/>
        </p:nvSpPr>
        <p:spPr bwMode="auto">
          <a:xfrm>
            <a:off x="385525" y="1078447"/>
            <a:ext cx="8743543" cy="626334"/>
          </a:xfrm>
          <a:prstGeom prst="rect">
            <a:avLst/>
          </a:prstGeom>
          <a:noFill/>
          <a:ln w="9525">
            <a:noFill/>
            <a:miter lim="800000"/>
            <a:headEnd/>
            <a:tailEnd/>
          </a:ln>
        </p:spPr>
        <p:txBody>
          <a:bodyPr lIns="80147" tIns="40074" rIns="80147" bIns="40074"/>
          <a:lstStyle/>
          <a:p>
            <a:pPr defTabSz="914179" eaLnBrk="0" hangingPunct="0"/>
            <a:endParaRPr lang="zh-CN" altLang="en-US" sz="2500" b="1" dirty="0">
              <a:solidFill>
                <a:schemeClr val="accent2"/>
              </a:solidFill>
              <a:latin typeface="黑体" pitchFamily="49" charset="-122"/>
              <a:ea typeface="黑体" pitchFamily="49" charset="-122"/>
            </a:endParaRPr>
          </a:p>
        </p:txBody>
      </p:sp>
      <p:sp>
        <p:nvSpPr>
          <p:cNvPr id="6149" name="Rectangle 3"/>
          <p:cNvSpPr>
            <a:spLocks noChangeArrowheads="1"/>
          </p:cNvSpPr>
          <p:nvPr/>
        </p:nvSpPr>
        <p:spPr bwMode="auto">
          <a:xfrm>
            <a:off x="394519" y="928670"/>
            <a:ext cx="8463761" cy="3253727"/>
          </a:xfrm>
          <a:prstGeom prst="rect">
            <a:avLst/>
          </a:prstGeom>
          <a:noFill/>
          <a:ln w="9525">
            <a:noFill/>
            <a:miter lim="800000"/>
            <a:headEnd/>
            <a:tailEnd/>
          </a:ln>
        </p:spPr>
        <p:txBody>
          <a:bodyPr lIns="80147" tIns="40074" rIns="80147" bIns="40074"/>
          <a:lstStyle/>
          <a:p>
            <a:pPr defTabSz="399345">
              <a:lnSpc>
                <a:spcPct val="150000"/>
              </a:lnSpc>
              <a:buSzPct val="80000"/>
            </a:pPr>
            <a:r>
              <a:rPr lang="zh-CN" altLang="en-US" sz="2000" b="1" dirty="0" smtClean="0">
                <a:solidFill>
                  <a:schemeClr val="accent2"/>
                </a:solidFill>
                <a:latin typeface="Arial" pitchFamily="34" charset="0"/>
                <a:ea typeface="仿宋_GB2312" pitchFamily="49" charset="-122"/>
                <a:cs typeface="Arial" pitchFamily="34" charset="0"/>
              </a:rPr>
              <a:t>能源安全：</a:t>
            </a:r>
            <a:r>
              <a:rPr lang="zh-CN" altLang="en-US" sz="2000" b="1" dirty="0" smtClean="0">
                <a:solidFill>
                  <a:schemeClr val="tx2"/>
                </a:solidFill>
                <a:latin typeface="Arial" pitchFamily="34" charset="0"/>
                <a:ea typeface="仿宋_GB2312" pitchFamily="49" charset="-122"/>
                <a:cs typeface="Arial" pitchFamily="34" charset="0"/>
              </a:rPr>
              <a:t>减少能源使用需求，发展可持续交通</a:t>
            </a:r>
            <a:endParaRPr lang="zh-CN" altLang="en-US" sz="2000" b="1" dirty="0">
              <a:latin typeface="Arial" pitchFamily="34" charset="0"/>
              <a:ea typeface="仿宋_GB2312" pitchFamily="49" charset="-122"/>
              <a:cs typeface="Arial" pitchFamily="34" charset="0"/>
            </a:endParaRPr>
          </a:p>
          <a:p>
            <a:pPr marL="0" lvl="1" defTabSz="399345">
              <a:lnSpc>
                <a:spcPct val="150000"/>
              </a:lnSpc>
              <a:buSzPct val="80000"/>
              <a:buFont typeface="Wingdings" pitchFamily="2" charset="2"/>
              <a:buChar char="l"/>
            </a:pPr>
            <a:r>
              <a:rPr lang="en-US" altLang="zh-CN" sz="2000" b="1" dirty="0" smtClean="0">
                <a:solidFill>
                  <a:srgbClr val="FF0000"/>
                </a:solidFill>
                <a:latin typeface="Arial" pitchFamily="34" charset="0"/>
                <a:ea typeface="仿宋_GB2312" pitchFamily="49" charset="-122"/>
                <a:cs typeface="Arial" pitchFamily="34" charset="0"/>
              </a:rPr>
              <a:t>2013</a:t>
            </a:r>
            <a:r>
              <a:rPr lang="zh-CN" altLang="en-US" sz="2000" b="1" dirty="0" smtClean="0">
                <a:solidFill>
                  <a:srgbClr val="FF0000"/>
                </a:solidFill>
                <a:latin typeface="Arial" pitchFamily="34" charset="0"/>
                <a:ea typeface="仿宋_GB2312" pitchFamily="49" charset="-122"/>
                <a:cs typeface="Arial" pitchFamily="34" charset="0"/>
              </a:rPr>
              <a:t>年底</a:t>
            </a:r>
            <a:r>
              <a:rPr lang="zh-CN" altLang="en-US" sz="2000" b="1" dirty="0">
                <a:solidFill>
                  <a:srgbClr val="FF0000"/>
                </a:solidFill>
                <a:latin typeface="Arial" pitchFamily="34" charset="0"/>
                <a:ea typeface="仿宋_GB2312" pitchFamily="49" charset="-122"/>
                <a:cs typeface="Arial" pitchFamily="34" charset="0"/>
              </a:rPr>
              <a:t>，我国汽车保有量超过了</a:t>
            </a:r>
            <a:r>
              <a:rPr lang="en-US" altLang="zh-CN" sz="2000" b="1" dirty="0" smtClean="0">
                <a:solidFill>
                  <a:srgbClr val="FF0000"/>
                </a:solidFill>
                <a:latin typeface="Arial" pitchFamily="34" charset="0"/>
                <a:ea typeface="仿宋_GB2312" pitchFamily="49" charset="-122"/>
                <a:cs typeface="Arial" pitchFamily="34" charset="0"/>
              </a:rPr>
              <a:t>1.3</a:t>
            </a:r>
            <a:r>
              <a:rPr lang="zh-CN" altLang="en-US" sz="2000" b="1" dirty="0" smtClean="0">
                <a:solidFill>
                  <a:srgbClr val="FF0000"/>
                </a:solidFill>
                <a:latin typeface="Arial" pitchFamily="34" charset="0"/>
                <a:ea typeface="仿宋_GB2312" pitchFamily="49" charset="-122"/>
                <a:cs typeface="Arial" pitchFamily="34" charset="0"/>
              </a:rPr>
              <a:t>亿</a:t>
            </a:r>
            <a:r>
              <a:rPr lang="zh-CN" altLang="en-US" sz="2000" b="1" dirty="0">
                <a:solidFill>
                  <a:srgbClr val="FF0000"/>
                </a:solidFill>
                <a:latin typeface="Arial" pitchFamily="34" charset="0"/>
                <a:ea typeface="仿宋_GB2312" pitchFamily="49" charset="-122"/>
                <a:cs typeface="Arial" pitchFamily="34" charset="0"/>
              </a:rPr>
              <a:t>辆；</a:t>
            </a:r>
          </a:p>
          <a:p>
            <a:pPr marL="0" lvl="1" defTabSz="399345">
              <a:lnSpc>
                <a:spcPct val="150000"/>
              </a:lnSpc>
              <a:buSzPct val="80000"/>
              <a:buFont typeface="Wingdings" pitchFamily="2" charset="2"/>
              <a:buChar char="l"/>
            </a:pPr>
            <a:r>
              <a:rPr lang="zh-CN" altLang="en-US" sz="2000" b="1" dirty="0">
                <a:latin typeface="Arial" pitchFamily="34" charset="0"/>
                <a:ea typeface="仿宋_GB2312" pitchFamily="49" charset="-122"/>
                <a:cs typeface="Arial" pitchFamily="34" charset="0"/>
              </a:rPr>
              <a:t>据预测，</a:t>
            </a:r>
            <a:r>
              <a:rPr lang="en-US" altLang="zh-CN" sz="2000" b="1" dirty="0">
                <a:latin typeface="Arial" pitchFamily="34" charset="0"/>
                <a:ea typeface="仿宋_GB2312" pitchFamily="49" charset="-122"/>
                <a:cs typeface="Arial" pitchFamily="34" charset="0"/>
              </a:rPr>
              <a:t>2021</a:t>
            </a:r>
            <a:r>
              <a:rPr lang="zh-CN" altLang="en-US" sz="2000" b="1" dirty="0">
                <a:latin typeface="Arial" pitchFamily="34" charset="0"/>
                <a:ea typeface="仿宋_GB2312" pitchFamily="49" charset="-122"/>
                <a:cs typeface="Arial" pitchFamily="34" charset="0"/>
              </a:rPr>
              <a:t>年我国汽车保有量将达到</a:t>
            </a:r>
            <a:r>
              <a:rPr lang="en-US" altLang="zh-CN" sz="2000" b="1" dirty="0" smtClean="0">
                <a:latin typeface="Arial" pitchFamily="34" charset="0"/>
                <a:ea typeface="仿宋_GB2312" pitchFamily="49" charset="-122"/>
                <a:cs typeface="Arial" pitchFamily="34" charset="0"/>
              </a:rPr>
              <a:t>2.8</a:t>
            </a:r>
            <a:r>
              <a:rPr lang="zh-CN" altLang="en-US" sz="2000" b="1" dirty="0" smtClean="0">
                <a:latin typeface="Arial" pitchFamily="34" charset="0"/>
                <a:ea typeface="仿宋_GB2312" pitchFamily="49" charset="-122"/>
                <a:cs typeface="Arial" pitchFamily="34" charset="0"/>
              </a:rPr>
              <a:t>亿</a:t>
            </a:r>
            <a:r>
              <a:rPr lang="zh-CN" altLang="en-US" sz="2000" b="1" dirty="0">
                <a:latin typeface="Arial" pitchFamily="34" charset="0"/>
                <a:ea typeface="仿宋_GB2312" pitchFamily="49" charset="-122"/>
                <a:cs typeface="Arial" pitchFamily="34" charset="0"/>
              </a:rPr>
              <a:t>辆；</a:t>
            </a:r>
          </a:p>
          <a:p>
            <a:pPr marL="0" lvl="1" defTabSz="399345">
              <a:lnSpc>
                <a:spcPct val="150000"/>
              </a:lnSpc>
              <a:buSzPct val="80000"/>
              <a:buFont typeface="Wingdings" pitchFamily="2" charset="2"/>
              <a:buChar char="l"/>
            </a:pPr>
            <a:r>
              <a:rPr lang="zh-CN" altLang="en-US" sz="2000" b="1" dirty="0" smtClean="0">
                <a:latin typeface="Arial" pitchFamily="34" charset="0"/>
                <a:ea typeface="仿宋_GB2312" pitchFamily="49" charset="-122"/>
                <a:cs typeface="Arial" pitchFamily="34" charset="0"/>
              </a:rPr>
              <a:t>按当前油耗水平，</a:t>
            </a:r>
            <a:r>
              <a:rPr lang="en-US" altLang="zh-CN" sz="2000" b="1" dirty="0" smtClean="0">
                <a:latin typeface="Arial" pitchFamily="34" charset="0"/>
                <a:ea typeface="仿宋_GB2312" pitchFamily="49" charset="-122"/>
                <a:cs typeface="Arial" pitchFamily="34" charset="0"/>
              </a:rPr>
              <a:t>2021</a:t>
            </a:r>
            <a:r>
              <a:rPr lang="zh-CN" altLang="en-US" sz="2000" b="1" dirty="0" smtClean="0">
                <a:latin typeface="Arial" pitchFamily="34" charset="0"/>
                <a:ea typeface="仿宋_GB2312" pitchFamily="49" charset="-122"/>
                <a:cs typeface="Arial" pitchFamily="34" charset="0"/>
              </a:rPr>
              <a:t>年我国汽车油耗将</a:t>
            </a:r>
            <a:r>
              <a:rPr lang="zh-CN" altLang="en-US" sz="2000" b="1" dirty="0">
                <a:latin typeface="Arial" pitchFamily="34" charset="0"/>
                <a:ea typeface="仿宋_GB2312" pitchFamily="49" charset="-122"/>
                <a:cs typeface="Arial" pitchFamily="34" charset="0"/>
              </a:rPr>
              <a:t>超过</a:t>
            </a:r>
            <a:r>
              <a:rPr lang="en-US" altLang="zh-CN" sz="2000" b="1" dirty="0">
                <a:latin typeface="Arial" pitchFamily="34" charset="0"/>
                <a:ea typeface="仿宋_GB2312" pitchFamily="49" charset="-122"/>
                <a:cs typeface="Arial" pitchFamily="34" charset="0"/>
              </a:rPr>
              <a:t>5</a:t>
            </a:r>
            <a:r>
              <a:rPr lang="zh-CN" altLang="en-US" sz="2000" b="1" dirty="0">
                <a:latin typeface="Arial" pitchFamily="34" charset="0"/>
                <a:ea typeface="仿宋_GB2312" pitchFamily="49" charset="-122"/>
                <a:cs typeface="Arial" pitchFamily="34" charset="0"/>
              </a:rPr>
              <a:t>亿吨</a:t>
            </a:r>
            <a:r>
              <a:rPr lang="zh-CN" altLang="en-US" sz="2000" b="1" dirty="0" smtClean="0">
                <a:latin typeface="Arial" pitchFamily="34" charset="0"/>
                <a:ea typeface="仿宋_GB2312" pitchFamily="49" charset="-122"/>
                <a:cs typeface="Arial" pitchFamily="34" charset="0"/>
              </a:rPr>
              <a:t>！甚至</a:t>
            </a:r>
            <a:r>
              <a:rPr lang="zh-CN" altLang="en-US" sz="2000" b="1" dirty="0">
                <a:latin typeface="Arial" pitchFamily="34" charset="0"/>
                <a:ea typeface="仿宋_GB2312" pitchFamily="49" charset="-122"/>
                <a:cs typeface="Arial" pitchFamily="34" charset="0"/>
              </a:rPr>
              <a:t>超过了</a:t>
            </a:r>
            <a:r>
              <a:rPr lang="en-US" altLang="zh-CN" sz="2000" b="1" dirty="0">
                <a:latin typeface="Arial" pitchFamily="34" charset="0"/>
                <a:ea typeface="仿宋_GB2312" pitchFamily="49" charset="-122"/>
                <a:cs typeface="Arial" pitchFamily="34" charset="0"/>
              </a:rPr>
              <a:t>2010</a:t>
            </a:r>
            <a:r>
              <a:rPr lang="zh-CN" altLang="en-US" sz="2000" b="1" dirty="0">
                <a:latin typeface="Arial" pitchFamily="34" charset="0"/>
                <a:ea typeface="仿宋_GB2312" pitchFamily="49" charset="-122"/>
                <a:cs typeface="Arial" pitchFamily="34" charset="0"/>
              </a:rPr>
              <a:t>年我国石油消耗总量</a:t>
            </a:r>
            <a:r>
              <a:rPr lang="zh-CN" altLang="en-US" sz="2000" b="1" dirty="0" smtClean="0">
                <a:latin typeface="Arial" pitchFamily="34" charset="0"/>
                <a:ea typeface="仿宋_GB2312" pitchFamily="49" charset="-122"/>
                <a:cs typeface="Arial" pitchFamily="34" charset="0"/>
              </a:rPr>
              <a:t>；</a:t>
            </a:r>
            <a:endParaRPr lang="zh-CN" altLang="en-US" sz="2000" b="1" dirty="0">
              <a:latin typeface="Arial" pitchFamily="34" charset="0"/>
              <a:ea typeface="仿宋_GB2312" pitchFamily="49" charset="-122"/>
              <a:cs typeface="Arial" pitchFamily="34" charset="0"/>
            </a:endParaRPr>
          </a:p>
          <a:p>
            <a:pPr marL="0" lvl="1" defTabSz="399345">
              <a:lnSpc>
                <a:spcPct val="150000"/>
              </a:lnSpc>
              <a:buSzPct val="80000"/>
              <a:buFont typeface="Wingdings" pitchFamily="2" charset="2"/>
              <a:buChar char="l"/>
            </a:pPr>
            <a:r>
              <a:rPr lang="zh-CN" altLang="en-US" sz="2000" b="1" dirty="0" smtClean="0">
                <a:latin typeface="Arial" pitchFamily="34" charset="0"/>
                <a:ea typeface="仿宋_GB2312" pitchFamily="49" charset="-122"/>
                <a:cs typeface="Arial" pitchFamily="34" charset="0"/>
              </a:rPr>
              <a:t>我国目前石油</a:t>
            </a:r>
            <a:r>
              <a:rPr lang="zh-CN" altLang="zh-CN" sz="2000" b="1" dirty="0" smtClean="0">
                <a:latin typeface="Arial" pitchFamily="34" charset="0"/>
                <a:ea typeface="仿宋_GB2312" pitchFamily="49" charset="-122"/>
                <a:cs typeface="Arial" pitchFamily="34" charset="0"/>
              </a:rPr>
              <a:t>对外依存度已</a:t>
            </a:r>
            <a:r>
              <a:rPr lang="zh-CN" altLang="en-US" sz="2000" b="1" dirty="0" smtClean="0">
                <a:latin typeface="Arial" pitchFamily="34" charset="0"/>
                <a:ea typeface="仿宋_GB2312" pitchFamily="49" charset="-122"/>
                <a:cs typeface="Arial" pitchFamily="34" charset="0"/>
              </a:rPr>
              <a:t>达</a:t>
            </a:r>
            <a:r>
              <a:rPr lang="en-US" altLang="zh-CN" sz="2000" b="1" dirty="0" smtClean="0">
                <a:latin typeface="Arial" pitchFamily="34" charset="0"/>
                <a:ea typeface="仿宋_GB2312" pitchFamily="49" charset="-122"/>
                <a:cs typeface="Arial" pitchFamily="34" charset="0"/>
              </a:rPr>
              <a:t>56.2%</a:t>
            </a:r>
            <a:r>
              <a:rPr lang="zh-CN" altLang="zh-CN" sz="2000" b="1" dirty="0" smtClean="0">
                <a:latin typeface="Arial" pitchFamily="34" charset="0"/>
                <a:ea typeface="仿宋_GB2312" pitchFamily="49" charset="-122"/>
                <a:cs typeface="Arial" pitchFamily="34" charset="0"/>
              </a:rPr>
              <a:t>。</a:t>
            </a:r>
            <a:r>
              <a:rPr lang="zh-CN" altLang="en-US" sz="2000" b="1" dirty="0" smtClean="0">
                <a:latin typeface="Arial" pitchFamily="34" charset="0"/>
                <a:ea typeface="仿宋_GB2312" pitchFamily="49" charset="-122"/>
                <a:cs typeface="Arial" pitchFamily="34" charset="0"/>
              </a:rPr>
              <a:t>预计</a:t>
            </a:r>
            <a:r>
              <a:rPr lang="en-US" altLang="zh-CN" sz="2000" b="1" dirty="0" smtClean="0">
                <a:latin typeface="Arial" pitchFamily="34" charset="0"/>
                <a:ea typeface="仿宋_GB2312" pitchFamily="49" charset="-122"/>
                <a:cs typeface="Arial" pitchFamily="34" charset="0"/>
              </a:rPr>
              <a:t>2030</a:t>
            </a:r>
            <a:r>
              <a:rPr lang="zh-CN" altLang="en-US" sz="2000" b="1" dirty="0" smtClean="0">
                <a:latin typeface="Arial" pitchFamily="34" charset="0"/>
                <a:ea typeface="仿宋_GB2312" pitchFamily="49" charset="-122"/>
                <a:cs typeface="Arial" pitchFamily="34" charset="0"/>
              </a:rPr>
              <a:t>年将达</a:t>
            </a:r>
            <a:r>
              <a:rPr lang="en-US" altLang="zh-CN" sz="2000" b="1" dirty="0" smtClean="0">
                <a:latin typeface="Arial" pitchFamily="34" charset="0"/>
                <a:ea typeface="仿宋_GB2312" pitchFamily="49" charset="-122"/>
                <a:cs typeface="Arial" pitchFamily="34" charset="0"/>
              </a:rPr>
              <a:t>70%</a:t>
            </a:r>
            <a:r>
              <a:rPr lang="zh-CN" altLang="en-US" sz="2000" b="1" dirty="0" smtClean="0">
                <a:latin typeface="Arial" pitchFamily="34" charset="0"/>
                <a:ea typeface="仿宋_GB2312" pitchFamily="49" charset="-122"/>
                <a:cs typeface="Arial" pitchFamily="34" charset="0"/>
              </a:rPr>
              <a:t>；石油需求预计</a:t>
            </a:r>
            <a:r>
              <a:rPr lang="en-US" altLang="zh-CN" sz="2000" b="1" dirty="0" smtClean="0">
                <a:latin typeface="Arial" pitchFamily="34" charset="0"/>
                <a:ea typeface="仿宋_GB2312" pitchFamily="49" charset="-122"/>
                <a:cs typeface="Arial" pitchFamily="34" charset="0"/>
              </a:rPr>
              <a:t>2020</a:t>
            </a:r>
            <a:r>
              <a:rPr lang="zh-CN" altLang="en-US" sz="2000" b="1" dirty="0" smtClean="0">
                <a:latin typeface="Arial" pitchFamily="34" charset="0"/>
                <a:ea typeface="仿宋_GB2312" pitchFamily="49" charset="-122"/>
                <a:cs typeface="Arial" pitchFamily="34" charset="0"/>
              </a:rPr>
              <a:t>年将达</a:t>
            </a:r>
            <a:r>
              <a:rPr lang="en-US" altLang="zh-CN" sz="2000" b="1" dirty="0" smtClean="0">
                <a:latin typeface="Arial" pitchFamily="34" charset="0"/>
                <a:ea typeface="仿宋_GB2312" pitchFamily="49" charset="-122"/>
                <a:cs typeface="Arial" pitchFamily="34" charset="0"/>
              </a:rPr>
              <a:t>2.5</a:t>
            </a:r>
            <a:r>
              <a:rPr lang="zh-CN" altLang="en-US" sz="2000" b="1" dirty="0" smtClean="0">
                <a:latin typeface="Arial" pitchFamily="34" charset="0"/>
                <a:ea typeface="仿宋_GB2312" pitchFamily="49" charset="-122"/>
                <a:cs typeface="Arial" pitchFamily="34" charset="0"/>
              </a:rPr>
              <a:t>亿吨。</a:t>
            </a:r>
          </a:p>
        </p:txBody>
      </p:sp>
      <p:graphicFrame>
        <p:nvGraphicFramePr>
          <p:cNvPr id="405560" name="Group 56"/>
          <p:cNvGraphicFramePr>
            <a:graphicFrameLocks noGrp="1"/>
          </p:cNvGraphicFramePr>
          <p:nvPr/>
        </p:nvGraphicFramePr>
        <p:xfrm>
          <a:off x="428594" y="4509120"/>
          <a:ext cx="8270967" cy="1893402"/>
        </p:xfrm>
        <a:graphic>
          <a:graphicData uri="http://schemas.openxmlformats.org/drawingml/2006/table">
            <a:tbl>
              <a:tblPr/>
              <a:tblGrid>
                <a:gridCol w="1700269"/>
                <a:gridCol w="1110899"/>
                <a:gridCol w="1110899"/>
                <a:gridCol w="986524"/>
                <a:gridCol w="1024683"/>
                <a:gridCol w="1168847"/>
                <a:gridCol w="1168846"/>
              </a:tblGrid>
              <a:tr h="417556">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Arial" pitchFamily="34" charset="0"/>
                          <a:ea typeface="仿宋_GB2312" pitchFamily="49" charset="-122"/>
                          <a:cs typeface="Arial" pitchFamily="34" charset="0"/>
                        </a:rPr>
                        <a:t>方 法</a:t>
                      </a:r>
                      <a:endParaRPr kumimoji="0" lang="zh-CN" altLang="en-US" sz="1600" b="0" i="0" u="none" strike="noStrike" cap="none" normalizeH="0" baseline="0" dirty="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Arial" pitchFamily="34" charset="0"/>
                          <a:ea typeface="仿宋_GB2312" pitchFamily="49" charset="-122"/>
                          <a:cs typeface="Arial" pitchFamily="34" charset="0"/>
                        </a:rPr>
                        <a:t>千人汽车拥有量（辆）</a:t>
                      </a:r>
                      <a:endParaRPr kumimoji="0" lang="zh-CN" altLang="en-US" sz="1600" b="0" i="0" u="none" strike="noStrike" cap="none" normalizeH="0" baseline="0" dirty="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Arial" pitchFamily="34" charset="0"/>
                          <a:ea typeface="仿宋_GB2312" pitchFamily="49" charset="-122"/>
                          <a:cs typeface="Arial" pitchFamily="34" charset="0"/>
                        </a:rPr>
                        <a:t>总保有量（亿辆）</a:t>
                      </a:r>
                      <a:endParaRPr kumimoji="0" lang="zh-CN" altLang="en-US" sz="1600" b="0" i="0" u="none" strike="noStrike" cap="none" normalizeH="0" baseline="0" dirty="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Arial" pitchFamily="34" charset="0"/>
                          <a:ea typeface="仿宋_GB2312" pitchFamily="49" charset="-122"/>
                          <a:cs typeface="Arial" pitchFamily="34" charset="0"/>
                        </a:rPr>
                        <a:t>年产销规模（万辆）</a:t>
                      </a:r>
                      <a:endParaRPr kumimoji="0" lang="zh-CN" altLang="en-US" sz="1600" b="0" i="0" u="none" strike="noStrike" cap="none" normalizeH="0" baseline="0" dirty="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c hMerge="1">
                  <a:txBody>
                    <a:bodyPr/>
                    <a:lstStyle/>
                    <a:p>
                      <a:endParaRPr lang="zh-CN" altLang="en-US"/>
                    </a:p>
                  </a:txBody>
                  <a:tcPr/>
                </a:tc>
              </a:tr>
              <a:tr h="306688">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bg1"/>
                          </a:solidFill>
                          <a:effectLst/>
                          <a:latin typeface="Arial" pitchFamily="34" charset="0"/>
                          <a:ea typeface="仿宋_GB2312" pitchFamily="49" charset="-122"/>
                          <a:cs typeface="Arial" pitchFamily="34" charset="0"/>
                        </a:rPr>
                        <a:t>2015</a:t>
                      </a:r>
                      <a:endParaRPr kumimoji="0" lang="zh-CN" altLang="zh-CN" sz="1600" b="0" i="0" u="none" strike="noStrike" cap="none" normalizeH="0" baseline="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bg1"/>
                          </a:solidFill>
                          <a:effectLst/>
                          <a:latin typeface="Arial" pitchFamily="34" charset="0"/>
                          <a:ea typeface="仿宋_GB2312" pitchFamily="49" charset="-122"/>
                          <a:cs typeface="Arial" pitchFamily="34" charset="0"/>
                        </a:rPr>
                        <a:t>2021</a:t>
                      </a:r>
                      <a:endParaRPr kumimoji="0" lang="zh-CN" altLang="zh-CN" sz="1600" b="0" i="0" u="none" strike="noStrike" cap="none" normalizeH="0" baseline="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bg1"/>
                          </a:solidFill>
                          <a:effectLst/>
                          <a:latin typeface="Arial" pitchFamily="34" charset="0"/>
                          <a:ea typeface="仿宋_GB2312" pitchFamily="49" charset="-122"/>
                          <a:cs typeface="Arial" pitchFamily="34" charset="0"/>
                        </a:rPr>
                        <a:t>2015</a:t>
                      </a:r>
                      <a:endParaRPr kumimoji="0" lang="zh-CN" altLang="zh-CN" sz="1600" b="0" i="0" u="none" strike="noStrike" cap="none" normalizeH="0" baseline="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bg1"/>
                          </a:solidFill>
                          <a:effectLst/>
                          <a:latin typeface="Arial" pitchFamily="34" charset="0"/>
                          <a:ea typeface="仿宋_GB2312" pitchFamily="49" charset="-122"/>
                          <a:cs typeface="Arial" pitchFamily="34" charset="0"/>
                        </a:rPr>
                        <a:t>2021</a:t>
                      </a:r>
                      <a:endParaRPr kumimoji="0" lang="zh-CN" altLang="zh-CN" sz="1600" b="0" i="0" u="none" strike="noStrike" cap="none" normalizeH="0" baseline="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bg1"/>
                          </a:solidFill>
                          <a:effectLst/>
                          <a:latin typeface="Arial" pitchFamily="34" charset="0"/>
                          <a:ea typeface="仿宋_GB2312" pitchFamily="49" charset="-122"/>
                          <a:cs typeface="Arial" pitchFamily="34" charset="0"/>
                        </a:rPr>
                        <a:t>2015</a:t>
                      </a:r>
                      <a:endParaRPr kumimoji="0" lang="zh-CN" altLang="zh-CN" sz="1600" b="0" i="0" u="none" strike="noStrike" cap="none" normalizeH="0" baseline="0" dirty="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bg1"/>
                          </a:solidFill>
                          <a:effectLst/>
                          <a:latin typeface="Arial" pitchFamily="34" charset="0"/>
                          <a:ea typeface="仿宋_GB2312" pitchFamily="49" charset="-122"/>
                          <a:cs typeface="Arial" pitchFamily="34" charset="0"/>
                        </a:rPr>
                        <a:t>2021</a:t>
                      </a:r>
                      <a:endParaRPr kumimoji="0" lang="zh-CN" altLang="zh-CN" sz="1600" b="0" i="0" u="none" strike="noStrike" cap="none" normalizeH="0" baseline="0" dirty="0" smtClean="0">
                        <a:ln>
                          <a:noFill/>
                        </a:ln>
                        <a:solidFill>
                          <a:schemeClr val="bg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66"/>
                    </a:solidFill>
                  </a:tcPr>
                </a:tc>
              </a:tr>
              <a:tr h="3844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国际经验推算</a:t>
                      </a: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117-119</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210-215</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1.5-1.6</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2.9-3.0</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2600-2700</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3900-4000</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r>
              <a:tr h="39163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国内经验推算</a:t>
                      </a:r>
                      <a:endParaRPr kumimoji="0" lang="en-US"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100-104</a:t>
                      </a:r>
                      <a:endParaRPr kumimoji="0" lang="zh-CN"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205-208</a:t>
                      </a:r>
                      <a:endParaRPr kumimoji="0" lang="zh-CN"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1.4-1.5</a:t>
                      </a:r>
                      <a:endParaRPr kumimoji="0" lang="zh-CN"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2.7-2.8</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2400-2500</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3700-3800</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r>
              <a:tr h="39307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Logistic</a:t>
                      </a:r>
                      <a:r>
                        <a:rPr kumimoji="0" lang="zh-CN" altLang="en-US"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模型</a:t>
                      </a: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114</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rPr>
                        <a:t>216</a:t>
                      </a:r>
                      <a:endParaRPr kumimoji="0" lang="zh-CN" altLang="zh-CN" sz="1600" b="1" i="0" u="none" strike="noStrike" cap="none" normalizeH="0" baseline="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1.5-1.6</a:t>
                      </a:r>
                      <a:endParaRPr kumimoji="0" lang="zh-CN"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2.9-3.0</a:t>
                      </a:r>
                      <a:endParaRPr kumimoji="0" lang="zh-CN" altLang="zh-CN"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endParaRP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a:t>
                      </a: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a:t>
                      </a:r>
                    </a:p>
                  </a:txBody>
                  <a:tcPr marL="58643" marR="5864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E8F1"/>
                    </a:solidFill>
                  </a:tcPr>
                </a:tc>
              </a:tr>
            </a:tbl>
          </a:graphicData>
        </a:graphic>
      </p:graphicFrame>
      <p:sp>
        <p:nvSpPr>
          <p:cNvPr id="6196" name="Rectangle 2"/>
          <p:cNvSpPr txBox="1">
            <a:spLocks noChangeArrowheads="1"/>
          </p:cNvSpPr>
          <p:nvPr/>
        </p:nvSpPr>
        <p:spPr bwMode="auto">
          <a:xfrm>
            <a:off x="1115616" y="4111863"/>
            <a:ext cx="7037188" cy="388707"/>
          </a:xfrm>
          <a:prstGeom prst="rect">
            <a:avLst/>
          </a:prstGeom>
          <a:noFill/>
          <a:ln w="9525">
            <a:noFill/>
            <a:miter lim="800000"/>
            <a:headEnd/>
            <a:tailEnd/>
          </a:ln>
        </p:spPr>
        <p:txBody>
          <a:bodyPr lIns="80147" tIns="40074" rIns="80147" bIns="40074" anchor="ctr">
            <a:spAutoFit/>
          </a:bodyPr>
          <a:lstStyle/>
          <a:p>
            <a:pPr algn="ctr"/>
            <a:r>
              <a:rPr lang="zh-CN" altLang="en-US" sz="2000" b="1" dirty="0">
                <a:solidFill>
                  <a:schemeClr val="accent2"/>
                </a:solidFill>
                <a:latin typeface="仿宋_GB2312" pitchFamily="49" charset="-122"/>
                <a:ea typeface="仿宋_GB2312" pitchFamily="49" charset="-122"/>
              </a:rPr>
              <a:t>中国汽车需求中长期预测</a:t>
            </a:r>
          </a:p>
        </p:txBody>
      </p:sp>
      <p:sp>
        <p:nvSpPr>
          <p:cNvPr id="9" name="TextBox 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7"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300" b="1" dirty="0" smtClean="0">
                <a:latin typeface="+mn-lt"/>
                <a:ea typeface="仿宋_GB2312" pitchFamily="49" charset="-122"/>
              </a:rPr>
              <a:t>一、</a:t>
            </a:r>
            <a:r>
              <a:rPr lang="zh-CN" altLang="en-US" sz="2400" b="1" dirty="0" smtClean="0">
                <a:ea typeface="仿宋_GB2312" pitchFamily="49" charset="-122"/>
              </a:rPr>
              <a:t>全球</a:t>
            </a:r>
            <a:r>
              <a:rPr lang="zh-CN" altLang="en-US" sz="2400" b="1" dirty="0" smtClean="0">
                <a:solidFill>
                  <a:srgbClr val="000000"/>
                </a:solidFill>
                <a:latin typeface="Times New Roman" pitchFamily="18" charset="0"/>
                <a:ea typeface="仿宋_GB2312" pitchFamily="49" charset="-122"/>
              </a:rPr>
              <a:t>汽车工业面临的形势</a:t>
            </a:r>
            <a:r>
              <a:rPr lang="en-US" altLang="zh-CN" sz="2400" b="1" dirty="0" smtClean="0">
                <a:solidFill>
                  <a:srgbClr val="000000"/>
                </a:solidFill>
                <a:latin typeface="Times New Roman" pitchFamily="18" charset="0"/>
                <a:ea typeface="仿宋_GB2312" pitchFamily="49" charset="-122"/>
              </a:rPr>
              <a:t>-2</a:t>
            </a:r>
            <a:endParaRPr lang="en-US" altLang="zh-CN" sz="2200" b="1" dirty="0" smtClean="0">
              <a:solidFill>
                <a:srgbClr val="000000"/>
              </a:solidFill>
              <a:latin typeface="Arial" pitchFamily="34" charset="0"/>
              <a:ea typeface="仿宋_GB2312" pitchFamily="49" charset="-122"/>
              <a:cs typeface="Arial"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标题 1"/>
          <p:cNvSpPr>
            <a:spLocks/>
          </p:cNvSpPr>
          <p:nvPr/>
        </p:nvSpPr>
        <p:spPr bwMode="auto">
          <a:xfrm>
            <a:off x="385525" y="1078447"/>
            <a:ext cx="8743543" cy="626334"/>
          </a:xfrm>
          <a:prstGeom prst="rect">
            <a:avLst/>
          </a:prstGeom>
          <a:noFill/>
          <a:ln w="9525">
            <a:noFill/>
            <a:miter lim="800000"/>
            <a:headEnd/>
            <a:tailEnd/>
          </a:ln>
        </p:spPr>
        <p:txBody>
          <a:bodyPr lIns="80147" tIns="40074" rIns="80147" bIns="40074"/>
          <a:lstStyle/>
          <a:p>
            <a:pPr defTabSz="914179" eaLnBrk="0" hangingPunct="0"/>
            <a:endParaRPr lang="zh-CN" altLang="en-US" sz="2500" b="1" dirty="0">
              <a:solidFill>
                <a:schemeClr val="accent2"/>
              </a:solidFill>
              <a:latin typeface="黑体" pitchFamily="49" charset="-122"/>
              <a:ea typeface="黑体" pitchFamily="49" charset="-122"/>
            </a:endParaRPr>
          </a:p>
        </p:txBody>
      </p:sp>
      <p:sp>
        <p:nvSpPr>
          <p:cNvPr id="5126" name="Rectangle 3"/>
          <p:cNvSpPr>
            <a:spLocks noChangeArrowheads="1"/>
          </p:cNvSpPr>
          <p:nvPr/>
        </p:nvSpPr>
        <p:spPr bwMode="auto">
          <a:xfrm>
            <a:off x="428596" y="928670"/>
            <a:ext cx="8358246" cy="2786082"/>
          </a:xfrm>
          <a:prstGeom prst="rect">
            <a:avLst/>
          </a:prstGeom>
          <a:noFill/>
          <a:ln w="9525">
            <a:noFill/>
            <a:miter lim="800000"/>
            <a:headEnd/>
            <a:tailEnd/>
          </a:ln>
        </p:spPr>
        <p:txBody>
          <a:bodyPr lIns="80147" tIns="40074" rIns="80147" bIns="40074"/>
          <a:lstStyle/>
          <a:p>
            <a:pPr defTabSz="399345">
              <a:lnSpc>
                <a:spcPct val="150000"/>
              </a:lnSpc>
              <a:buSzPct val="80000"/>
            </a:pPr>
            <a:r>
              <a:rPr lang="zh-CN" altLang="en-US" sz="2000" b="1" dirty="0" smtClean="0">
                <a:solidFill>
                  <a:schemeClr val="accent2"/>
                </a:solidFill>
                <a:latin typeface="Arial" pitchFamily="34" charset="0"/>
                <a:ea typeface="仿宋_GB2312" pitchFamily="49" charset="-122"/>
                <a:cs typeface="Arial" pitchFamily="34" charset="0"/>
              </a:rPr>
              <a:t>环境保护：</a:t>
            </a:r>
            <a:r>
              <a:rPr lang="zh-CN" altLang="en-US" sz="2000" b="1" dirty="0" smtClean="0">
                <a:solidFill>
                  <a:schemeClr val="tx2"/>
                </a:solidFill>
                <a:latin typeface="Arial" pitchFamily="34" charset="0"/>
                <a:ea typeface="仿宋_GB2312" pitchFamily="49" charset="-122"/>
                <a:cs typeface="Arial" pitchFamily="34" charset="0"/>
              </a:rPr>
              <a:t>到</a:t>
            </a:r>
            <a:r>
              <a:rPr lang="en-US" altLang="zh-CN" sz="2000" b="1" dirty="0">
                <a:solidFill>
                  <a:schemeClr val="tx2"/>
                </a:solidFill>
                <a:latin typeface="Arial" pitchFamily="34" charset="0"/>
                <a:ea typeface="仿宋_GB2312" pitchFamily="49" charset="-122"/>
                <a:cs typeface="Arial" pitchFamily="34" charset="0"/>
              </a:rPr>
              <a:t>2050</a:t>
            </a:r>
            <a:r>
              <a:rPr lang="zh-CN" altLang="en-US" sz="2000" b="1" dirty="0">
                <a:solidFill>
                  <a:schemeClr val="tx2"/>
                </a:solidFill>
                <a:latin typeface="Arial" pitchFamily="34" charset="0"/>
                <a:ea typeface="仿宋_GB2312" pitchFamily="49" charset="-122"/>
                <a:cs typeface="Arial" pitchFamily="34" charset="0"/>
              </a:rPr>
              <a:t>年全球排放</a:t>
            </a:r>
            <a:r>
              <a:rPr lang="zh-CN" altLang="en-US" sz="2000" b="1" dirty="0" smtClean="0">
                <a:solidFill>
                  <a:schemeClr val="tx2"/>
                </a:solidFill>
                <a:latin typeface="Arial" pitchFamily="34" charset="0"/>
                <a:ea typeface="仿宋_GB2312" pitchFamily="49" charset="-122"/>
                <a:cs typeface="Arial" pitchFamily="34" charset="0"/>
              </a:rPr>
              <a:t>总量需降低</a:t>
            </a:r>
            <a:r>
              <a:rPr lang="en-US" altLang="zh-CN" sz="2000" b="1" dirty="0">
                <a:solidFill>
                  <a:schemeClr val="tx2"/>
                </a:solidFill>
                <a:latin typeface="Arial" pitchFamily="34" charset="0"/>
                <a:ea typeface="仿宋_GB2312" pitchFamily="49" charset="-122"/>
                <a:cs typeface="Arial" pitchFamily="34" charset="0"/>
              </a:rPr>
              <a:t>50</a:t>
            </a:r>
            <a:r>
              <a:rPr lang="en-US" altLang="zh-CN" sz="2000" b="1" dirty="0" smtClean="0">
                <a:solidFill>
                  <a:schemeClr val="tx2"/>
                </a:solidFill>
                <a:latin typeface="Arial" pitchFamily="34" charset="0"/>
                <a:ea typeface="仿宋_GB2312" pitchFamily="49" charset="-122"/>
                <a:cs typeface="Arial" pitchFamily="34" charset="0"/>
              </a:rPr>
              <a:t>%</a:t>
            </a:r>
            <a:endParaRPr lang="en-US" altLang="zh-CN" sz="2000" b="1" dirty="0" smtClean="0">
              <a:solidFill>
                <a:schemeClr val="accent2"/>
              </a:solidFill>
              <a:latin typeface="Arial" pitchFamily="34" charset="0"/>
              <a:ea typeface="仿宋_GB2312" pitchFamily="49" charset="-122"/>
              <a:cs typeface="Arial" pitchFamily="34" charset="0"/>
            </a:endParaRPr>
          </a:p>
          <a:p>
            <a:pPr marL="0" lvl="1" defTabSz="399345">
              <a:lnSpc>
                <a:spcPct val="150000"/>
              </a:lnSpc>
              <a:buSzPct val="80000"/>
              <a:buFont typeface="Wingdings" pitchFamily="2" charset="2"/>
              <a:buChar char="l"/>
            </a:pPr>
            <a:r>
              <a:rPr lang="en-US" altLang="zh-CN" sz="2000" b="1" dirty="0" smtClean="0">
                <a:latin typeface="Arial" pitchFamily="34" charset="0"/>
                <a:ea typeface="仿宋_GB2312" pitchFamily="49" charset="-122"/>
                <a:cs typeface="Arial" pitchFamily="34" charset="0"/>
              </a:rPr>
              <a:t>2010</a:t>
            </a:r>
            <a:r>
              <a:rPr lang="zh-CN" altLang="en-US" sz="2000" b="1" dirty="0">
                <a:latin typeface="Arial" pitchFamily="34" charset="0"/>
                <a:ea typeface="仿宋_GB2312" pitchFamily="49" charset="-122"/>
                <a:cs typeface="Arial" pitchFamily="34" charset="0"/>
              </a:rPr>
              <a:t>年，全球有约</a:t>
            </a:r>
            <a:r>
              <a:rPr lang="en-US" altLang="zh-CN" sz="2000" b="1" dirty="0">
                <a:latin typeface="Arial" pitchFamily="34" charset="0"/>
                <a:ea typeface="仿宋_GB2312" pitchFamily="49" charset="-122"/>
                <a:cs typeface="Arial" pitchFamily="34" charset="0"/>
              </a:rPr>
              <a:t>8.5</a:t>
            </a:r>
            <a:r>
              <a:rPr lang="zh-CN" altLang="en-US" sz="2000" b="1" dirty="0">
                <a:latin typeface="Arial" pitchFamily="34" charset="0"/>
                <a:ea typeface="仿宋_GB2312" pitchFamily="49" charset="-122"/>
                <a:cs typeface="Arial" pitchFamily="34" charset="0"/>
              </a:rPr>
              <a:t>亿辆</a:t>
            </a:r>
            <a:r>
              <a:rPr lang="zh-CN" altLang="en-US" sz="2000" b="1" dirty="0" smtClean="0">
                <a:latin typeface="Arial" pitchFamily="34" charset="0"/>
                <a:ea typeface="仿宋_GB2312" pitchFamily="49" charset="-122"/>
                <a:cs typeface="Arial" pitchFamily="34" charset="0"/>
              </a:rPr>
              <a:t>汽车</a:t>
            </a:r>
            <a:r>
              <a:rPr lang="en-US" altLang="zh-CN" sz="2000" b="1" dirty="0" smtClean="0">
                <a:latin typeface="Arial" pitchFamily="34" charset="0"/>
                <a:ea typeface="仿宋_GB2312" pitchFamily="49" charset="-122"/>
                <a:cs typeface="Arial" pitchFamily="34" charset="0"/>
              </a:rPr>
              <a:t>,</a:t>
            </a:r>
            <a:r>
              <a:rPr lang="zh-CN" altLang="en-GB" sz="2000" b="1" dirty="0" smtClean="0">
                <a:latin typeface="Arial" pitchFamily="34" charset="0"/>
                <a:ea typeface="仿宋_GB2312" pitchFamily="49" charset="-122"/>
                <a:cs typeface="Arial" pitchFamily="34" charset="0"/>
              </a:rPr>
              <a:t>消耗</a:t>
            </a:r>
            <a:r>
              <a:rPr lang="zh-CN" altLang="en-GB" sz="2000" b="1" dirty="0">
                <a:latin typeface="Arial" pitchFamily="34" charset="0"/>
                <a:ea typeface="仿宋_GB2312" pitchFamily="49" charset="-122"/>
                <a:cs typeface="Arial" pitchFamily="34" charset="0"/>
              </a:rPr>
              <a:t>了约</a:t>
            </a:r>
            <a:r>
              <a:rPr lang="en-GB" altLang="zh-CN" sz="2000" b="1" dirty="0">
                <a:latin typeface="Arial" pitchFamily="34" charset="0"/>
                <a:ea typeface="仿宋_GB2312" pitchFamily="49" charset="-122"/>
                <a:cs typeface="Arial" pitchFamily="34" charset="0"/>
              </a:rPr>
              <a:t>55%</a:t>
            </a:r>
            <a:r>
              <a:rPr lang="zh-CN" altLang="en-GB" sz="2000" b="1" dirty="0">
                <a:latin typeface="Arial" pitchFamily="34" charset="0"/>
                <a:ea typeface="仿宋_GB2312" pitchFamily="49" charset="-122"/>
                <a:cs typeface="Arial" pitchFamily="34" charset="0"/>
              </a:rPr>
              <a:t>的原油</a:t>
            </a:r>
            <a:r>
              <a:rPr lang="zh-CN" altLang="en-GB" sz="2000" b="1" dirty="0" smtClean="0">
                <a:latin typeface="Arial" pitchFamily="34" charset="0"/>
                <a:ea typeface="仿宋_GB2312" pitchFamily="49" charset="-122"/>
                <a:cs typeface="Arial" pitchFamily="34" charset="0"/>
              </a:rPr>
              <a:t>产量</a:t>
            </a:r>
            <a:r>
              <a:rPr lang="en-US" altLang="zh-CN" sz="2000" b="1" dirty="0" smtClean="0">
                <a:latin typeface="Arial" pitchFamily="34" charset="0"/>
                <a:ea typeface="仿宋_GB2312" pitchFamily="49" charset="-122"/>
                <a:cs typeface="Arial" pitchFamily="34" charset="0"/>
              </a:rPr>
              <a:t>,</a:t>
            </a:r>
            <a:r>
              <a:rPr lang="zh-CN" altLang="en-GB" sz="2000" b="1" dirty="0" smtClean="0">
                <a:latin typeface="Arial" pitchFamily="34" charset="0"/>
                <a:ea typeface="仿宋_GB2312" pitchFamily="49" charset="-122"/>
                <a:cs typeface="Arial" pitchFamily="34" charset="0"/>
              </a:rPr>
              <a:t>其</a:t>
            </a:r>
            <a:r>
              <a:rPr lang="en-GB" altLang="zh-CN" sz="2000" b="1" dirty="0">
                <a:latin typeface="Arial" pitchFamily="34" charset="0"/>
                <a:ea typeface="仿宋_GB2312" pitchFamily="49" charset="-122"/>
                <a:cs typeface="Arial" pitchFamily="34" charset="0"/>
              </a:rPr>
              <a:t>CO</a:t>
            </a:r>
            <a:r>
              <a:rPr lang="en-GB" altLang="zh-CN" sz="2000" b="1" baseline="-25000" dirty="0">
                <a:latin typeface="Arial" pitchFamily="34" charset="0"/>
                <a:ea typeface="仿宋_GB2312" pitchFamily="49" charset="-122"/>
                <a:cs typeface="Arial" pitchFamily="34" charset="0"/>
              </a:rPr>
              <a:t>2</a:t>
            </a:r>
            <a:r>
              <a:rPr lang="zh-CN" altLang="en-GB" sz="2000" b="1" dirty="0">
                <a:latin typeface="Arial" pitchFamily="34" charset="0"/>
                <a:ea typeface="仿宋_GB2312" pitchFamily="49" charset="-122"/>
                <a:cs typeface="Arial" pitchFamily="34" charset="0"/>
              </a:rPr>
              <a:t>排放量占到了全球总排放量的</a:t>
            </a:r>
            <a:r>
              <a:rPr lang="en-GB" altLang="zh-CN" sz="2000" b="1" dirty="0">
                <a:latin typeface="Arial" pitchFamily="34" charset="0"/>
                <a:ea typeface="仿宋_GB2312" pitchFamily="49" charset="-122"/>
                <a:cs typeface="Arial" pitchFamily="34" charset="0"/>
              </a:rPr>
              <a:t>15%</a:t>
            </a:r>
            <a:r>
              <a:rPr lang="zh-CN" altLang="en-GB" sz="2000" b="1" dirty="0">
                <a:latin typeface="Arial" pitchFamily="34" charset="0"/>
                <a:ea typeface="仿宋_GB2312" pitchFamily="49" charset="-122"/>
                <a:cs typeface="Arial" pitchFamily="34" charset="0"/>
              </a:rPr>
              <a:t>；</a:t>
            </a:r>
          </a:p>
          <a:p>
            <a:pPr marL="0" lvl="1" defTabSz="399345">
              <a:lnSpc>
                <a:spcPct val="150000"/>
              </a:lnSpc>
              <a:buSzPct val="80000"/>
              <a:buFont typeface="Wingdings" pitchFamily="2" charset="2"/>
              <a:buChar char="l"/>
            </a:pPr>
            <a:r>
              <a:rPr lang="zh-CN" altLang="en-GB" sz="2000" b="1" dirty="0">
                <a:latin typeface="Arial" pitchFamily="34" charset="0"/>
                <a:ea typeface="仿宋_GB2312" pitchFamily="49" charset="-122"/>
                <a:cs typeface="Arial" pitchFamily="34" charset="0"/>
              </a:rPr>
              <a:t>到</a:t>
            </a:r>
            <a:r>
              <a:rPr lang="en-GB" altLang="zh-CN" sz="2000" b="1" dirty="0">
                <a:latin typeface="Arial" pitchFamily="34" charset="0"/>
                <a:ea typeface="仿宋_GB2312" pitchFamily="49" charset="-122"/>
                <a:cs typeface="Arial" pitchFamily="34" charset="0"/>
              </a:rPr>
              <a:t>2050</a:t>
            </a:r>
            <a:r>
              <a:rPr lang="zh-CN" altLang="en-GB" sz="2000" b="1" dirty="0">
                <a:latin typeface="Arial" pitchFamily="34" charset="0"/>
                <a:ea typeface="仿宋_GB2312" pitchFamily="49" charset="-122"/>
                <a:cs typeface="Arial" pitchFamily="34" charset="0"/>
              </a:rPr>
              <a:t>年</a:t>
            </a:r>
            <a:r>
              <a:rPr lang="zh-CN" altLang="en-GB" sz="2000" b="1" dirty="0" smtClean="0">
                <a:latin typeface="Arial" pitchFamily="34" charset="0"/>
                <a:ea typeface="仿宋_GB2312" pitchFamily="49" charset="-122"/>
                <a:cs typeface="Arial" pitchFamily="34" charset="0"/>
              </a:rPr>
              <a:t>，</a:t>
            </a:r>
            <a:r>
              <a:rPr lang="zh-CN" altLang="en-US" sz="2000" b="1" dirty="0" smtClean="0">
                <a:latin typeface="Arial" pitchFamily="34" charset="0"/>
                <a:ea typeface="仿宋_GB2312" pitchFamily="49" charset="-122"/>
                <a:cs typeface="Arial" pitchFamily="34" charset="0"/>
              </a:rPr>
              <a:t>预期</a:t>
            </a:r>
            <a:r>
              <a:rPr lang="zh-CN" altLang="en-GB" sz="2000" b="1" dirty="0" smtClean="0">
                <a:latin typeface="Arial" pitchFamily="34" charset="0"/>
                <a:ea typeface="仿宋_GB2312" pitchFamily="49" charset="-122"/>
                <a:cs typeface="Arial" pitchFamily="34" charset="0"/>
              </a:rPr>
              <a:t>全球</a:t>
            </a:r>
            <a:r>
              <a:rPr lang="zh-CN" altLang="en-GB" sz="2000" b="1" dirty="0">
                <a:latin typeface="Arial" pitchFamily="34" charset="0"/>
                <a:ea typeface="仿宋_GB2312" pitchFamily="49" charset="-122"/>
                <a:cs typeface="Arial" pitchFamily="34" charset="0"/>
              </a:rPr>
              <a:t>约有</a:t>
            </a:r>
            <a:r>
              <a:rPr lang="en-GB" altLang="zh-CN" sz="2000" b="1" dirty="0">
                <a:latin typeface="Arial" pitchFamily="34" charset="0"/>
                <a:ea typeface="仿宋_GB2312" pitchFamily="49" charset="-122"/>
                <a:cs typeface="Arial" pitchFamily="34" charset="0"/>
              </a:rPr>
              <a:t>30</a:t>
            </a:r>
            <a:r>
              <a:rPr lang="zh-CN" altLang="en-GB" sz="2000" b="1" dirty="0">
                <a:latin typeface="Arial" pitchFamily="34" charset="0"/>
                <a:ea typeface="仿宋_GB2312" pitchFamily="49" charset="-122"/>
                <a:cs typeface="Arial" pitchFamily="34" charset="0"/>
              </a:rPr>
              <a:t>亿辆汽车；</a:t>
            </a:r>
          </a:p>
          <a:p>
            <a:pPr marL="0" lvl="1" defTabSz="399345">
              <a:lnSpc>
                <a:spcPct val="150000"/>
              </a:lnSpc>
              <a:buSzPct val="80000"/>
              <a:buFont typeface="Wingdings" pitchFamily="2" charset="2"/>
              <a:buChar char="l"/>
            </a:pPr>
            <a:r>
              <a:rPr lang="zh-CN" altLang="en-GB" sz="2000" b="1" dirty="0">
                <a:latin typeface="Arial" pitchFamily="34" charset="0"/>
                <a:ea typeface="仿宋_GB2312" pitchFamily="49" charset="-122"/>
                <a:cs typeface="Arial" pitchFamily="34" charset="0"/>
              </a:rPr>
              <a:t>为使全球温升控制在</a:t>
            </a:r>
            <a:r>
              <a:rPr lang="en-GB" altLang="zh-CN" sz="2000" b="1" dirty="0">
                <a:latin typeface="Arial" pitchFamily="34" charset="0"/>
                <a:ea typeface="仿宋_GB2312" pitchFamily="49" charset="-122"/>
                <a:cs typeface="Arial" pitchFamily="34" charset="0"/>
              </a:rPr>
              <a:t>2</a:t>
            </a:r>
            <a:r>
              <a:rPr lang="zh-CN" altLang="en-US" sz="2000" b="1" dirty="0">
                <a:latin typeface="Arial" pitchFamily="34" charset="0"/>
                <a:ea typeface="仿宋_GB2312" pitchFamily="49" charset="-122"/>
                <a:cs typeface="Arial" pitchFamily="34" charset="0"/>
              </a:rPr>
              <a:t>℃</a:t>
            </a:r>
            <a:r>
              <a:rPr lang="zh-CN" altLang="en-GB" sz="2000" b="1" dirty="0">
                <a:latin typeface="Arial" pitchFamily="34" charset="0"/>
                <a:ea typeface="仿宋_GB2312" pitchFamily="49" charset="-122"/>
                <a:cs typeface="Arial" pitchFamily="34" charset="0"/>
              </a:rPr>
              <a:t>以内，全球总排放量必须降低</a:t>
            </a:r>
            <a:r>
              <a:rPr lang="en-GB" altLang="zh-CN" sz="2000" b="1" dirty="0">
                <a:latin typeface="Arial" pitchFamily="34" charset="0"/>
                <a:ea typeface="仿宋_GB2312" pitchFamily="49" charset="-122"/>
                <a:cs typeface="Arial" pitchFamily="34" charset="0"/>
              </a:rPr>
              <a:t>50%</a:t>
            </a:r>
            <a:r>
              <a:rPr lang="zh-CN" altLang="en-GB" sz="2000" b="1" dirty="0">
                <a:latin typeface="Arial" pitchFamily="34" charset="0"/>
                <a:ea typeface="仿宋_GB2312" pitchFamily="49" charset="-122"/>
                <a:cs typeface="Arial" pitchFamily="34" charset="0"/>
              </a:rPr>
              <a:t>；</a:t>
            </a:r>
          </a:p>
          <a:p>
            <a:pPr marL="0" lvl="1" defTabSz="399345">
              <a:lnSpc>
                <a:spcPct val="150000"/>
              </a:lnSpc>
              <a:buSzPct val="80000"/>
              <a:buFont typeface="Wingdings" pitchFamily="2" charset="2"/>
              <a:buChar char="l"/>
            </a:pPr>
            <a:r>
              <a:rPr lang="zh-CN" altLang="en-GB" sz="2000" b="1" dirty="0">
                <a:latin typeface="Arial" pitchFamily="34" charset="0"/>
                <a:ea typeface="仿宋_GB2312" pitchFamily="49" charset="-122"/>
                <a:cs typeface="Arial" pitchFamily="34" charset="0"/>
              </a:rPr>
              <a:t>为此，汽车排放量必须降为现在的</a:t>
            </a:r>
            <a:r>
              <a:rPr lang="en-GB" altLang="zh-CN" sz="2000" b="1" dirty="0">
                <a:latin typeface="Arial" pitchFamily="34" charset="0"/>
                <a:ea typeface="仿宋_GB2312" pitchFamily="49" charset="-122"/>
                <a:cs typeface="Arial" pitchFamily="34" charset="0"/>
              </a:rPr>
              <a:t>1/6</a:t>
            </a:r>
            <a:r>
              <a:rPr lang="zh-CN" altLang="en-GB" sz="2000" b="1" dirty="0">
                <a:latin typeface="Arial" pitchFamily="34" charset="0"/>
                <a:ea typeface="仿宋_GB2312" pitchFamily="49" charset="-122"/>
                <a:cs typeface="Arial" pitchFamily="34" charset="0"/>
              </a:rPr>
              <a:t>，即从</a:t>
            </a:r>
            <a:r>
              <a:rPr lang="en-GB" altLang="zh-CN" sz="2000" b="1" dirty="0">
                <a:latin typeface="Arial" pitchFamily="34" charset="0"/>
                <a:ea typeface="仿宋_GB2312" pitchFamily="49" charset="-122"/>
                <a:cs typeface="Arial" pitchFamily="34" charset="0"/>
              </a:rPr>
              <a:t>180g/km</a:t>
            </a:r>
            <a:r>
              <a:rPr lang="zh-CN" altLang="en-US" sz="2000" b="1" dirty="0">
                <a:latin typeface="Arial" pitchFamily="34" charset="0"/>
                <a:ea typeface="仿宋_GB2312" pitchFamily="49" charset="-122"/>
                <a:cs typeface="Arial" pitchFamily="34" charset="0"/>
              </a:rPr>
              <a:t>降到</a:t>
            </a:r>
            <a:r>
              <a:rPr lang="en-GB" altLang="zh-CN" sz="2000" b="1" dirty="0">
                <a:latin typeface="Arial" pitchFamily="34" charset="0"/>
                <a:ea typeface="仿宋_GB2312" pitchFamily="49" charset="-122"/>
                <a:cs typeface="Arial" pitchFamily="34" charset="0"/>
              </a:rPr>
              <a:t>30g/km</a:t>
            </a:r>
            <a:r>
              <a:rPr lang="zh-CN" altLang="en-GB" sz="2000" b="1" dirty="0" smtClean="0">
                <a:latin typeface="Arial" pitchFamily="34" charset="0"/>
                <a:ea typeface="仿宋_GB2312" pitchFamily="49" charset="-122"/>
                <a:cs typeface="Arial" pitchFamily="34" charset="0"/>
              </a:rPr>
              <a:t>；</a:t>
            </a:r>
            <a:endParaRPr lang="zh-CN" altLang="en-GB" sz="2000" b="1" dirty="0">
              <a:latin typeface="Arial" pitchFamily="34" charset="0"/>
              <a:ea typeface="仿宋_GB2312" pitchFamily="49" charset="-122"/>
              <a:cs typeface="Arial" pitchFamily="34" charset="0"/>
            </a:endParaRPr>
          </a:p>
        </p:txBody>
      </p:sp>
      <p:pic>
        <p:nvPicPr>
          <p:cNvPr id="8" name="图片 7" descr="PM2.5尾气.jpg"/>
          <p:cNvPicPr>
            <a:picLocks noChangeAspect="1"/>
          </p:cNvPicPr>
          <p:nvPr/>
        </p:nvPicPr>
        <p:blipFill>
          <a:blip r:embed="rId3" cstate="print"/>
          <a:stretch>
            <a:fillRect/>
          </a:stretch>
        </p:blipFill>
        <p:spPr>
          <a:xfrm>
            <a:off x="4901090" y="3808128"/>
            <a:ext cx="3600000" cy="2478392"/>
          </a:xfrm>
          <a:prstGeom prst="rect">
            <a:avLst/>
          </a:prstGeom>
          <a:ln>
            <a:noFill/>
          </a:ln>
        </p:spPr>
      </p:pic>
      <p:pic>
        <p:nvPicPr>
          <p:cNvPr id="9" name="图片 8" descr="城市尾气.jpg"/>
          <p:cNvPicPr>
            <a:picLocks noChangeAspect="1"/>
          </p:cNvPicPr>
          <p:nvPr/>
        </p:nvPicPr>
        <p:blipFill>
          <a:blip r:embed="rId4" cstate="email"/>
          <a:stretch>
            <a:fillRect/>
          </a:stretch>
        </p:blipFill>
        <p:spPr>
          <a:xfrm>
            <a:off x="614811" y="3808128"/>
            <a:ext cx="3297557" cy="2476800"/>
          </a:xfrm>
          <a:prstGeom prst="rect">
            <a:avLst/>
          </a:prstGeom>
          <a:ln>
            <a:noFill/>
          </a:ln>
        </p:spPr>
      </p:pic>
      <p:sp>
        <p:nvSpPr>
          <p:cNvPr id="10" name="TextBox 9"/>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5</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7"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300" b="1" dirty="0" smtClean="0">
                <a:latin typeface="+mn-lt"/>
                <a:ea typeface="仿宋_GB2312" pitchFamily="49" charset="-122"/>
              </a:rPr>
              <a:t>一、</a:t>
            </a:r>
            <a:r>
              <a:rPr lang="zh-CN" altLang="en-US" sz="2400" b="1" dirty="0" smtClean="0">
                <a:ea typeface="仿宋_GB2312" pitchFamily="49" charset="-122"/>
              </a:rPr>
              <a:t>全球</a:t>
            </a:r>
            <a:r>
              <a:rPr lang="zh-CN" altLang="en-US" sz="2400" b="1" dirty="0" smtClean="0">
                <a:solidFill>
                  <a:srgbClr val="000000"/>
                </a:solidFill>
                <a:latin typeface="Times New Roman" pitchFamily="18" charset="0"/>
                <a:ea typeface="仿宋_GB2312" pitchFamily="49" charset="-122"/>
              </a:rPr>
              <a:t>汽车工业面临的形势</a:t>
            </a:r>
            <a:r>
              <a:rPr lang="en-US" altLang="zh-CN" sz="2400" b="1" dirty="0" smtClean="0">
                <a:solidFill>
                  <a:srgbClr val="000000"/>
                </a:solidFill>
                <a:latin typeface="Times New Roman" pitchFamily="18" charset="0"/>
                <a:ea typeface="仿宋_GB2312" pitchFamily="49" charset="-122"/>
              </a:rPr>
              <a:t>-3</a:t>
            </a:r>
            <a:endParaRPr lang="en-US" altLang="zh-CN" sz="2200" b="1" dirty="0" smtClean="0">
              <a:solidFill>
                <a:srgbClr val="000000"/>
              </a:solidFill>
              <a:latin typeface="Arial" pitchFamily="34" charset="0"/>
              <a:ea typeface="仿宋_GB2312" pitchFamily="49" charset="-122"/>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788024" y="1772816"/>
            <a:ext cx="4074246" cy="4608512"/>
          </a:xfrm>
        </p:spPr>
        <p:txBody>
          <a:bodyPr>
            <a:normAutofit fontScale="32500" lnSpcReduction="20000"/>
          </a:bodyPr>
          <a:lstStyle/>
          <a:p>
            <a:r>
              <a:rPr lang="zh-CN" altLang="en-US" sz="6800" b="1" dirty="0" smtClean="0"/>
              <a:t>中国大陆消耗了</a:t>
            </a:r>
            <a:r>
              <a:rPr lang="zh-CN" altLang="zh-CN" sz="6800" b="1" dirty="0" smtClean="0"/>
              <a:t>世界</a:t>
            </a:r>
            <a:r>
              <a:rPr lang="en-US" altLang="zh-CN" sz="6800" b="1" dirty="0" smtClean="0"/>
              <a:t>17.7%</a:t>
            </a:r>
            <a:r>
              <a:rPr lang="zh-CN" altLang="zh-CN" sz="6800" b="1" dirty="0" smtClean="0"/>
              <a:t>的能源</a:t>
            </a:r>
            <a:r>
              <a:rPr lang="zh-CN" altLang="en-US" sz="6800" b="1" dirty="0" smtClean="0"/>
              <a:t>，</a:t>
            </a:r>
            <a:r>
              <a:rPr lang="zh-CN" altLang="zh-CN" sz="6800" b="1" dirty="0" smtClean="0"/>
              <a:t>生产了世界</a:t>
            </a:r>
            <a:r>
              <a:rPr lang="en-US" altLang="zh-CN" sz="6800" b="1" dirty="0" smtClean="0"/>
              <a:t>7.7%</a:t>
            </a:r>
            <a:r>
              <a:rPr lang="zh-CN" altLang="zh-CN" sz="6800" b="1" dirty="0" smtClean="0"/>
              <a:t>的</a:t>
            </a:r>
            <a:r>
              <a:rPr lang="en-US" altLang="zh-CN" sz="6800" b="1" dirty="0" smtClean="0"/>
              <a:t>GDP</a:t>
            </a:r>
            <a:r>
              <a:rPr lang="zh-CN" altLang="zh-CN" sz="6800" b="1" dirty="0" smtClean="0"/>
              <a:t>。</a:t>
            </a:r>
            <a:r>
              <a:rPr lang="zh-CN" altLang="en-US" sz="6800" b="1" dirty="0" smtClean="0"/>
              <a:t>中</a:t>
            </a:r>
            <a:r>
              <a:rPr lang="zh-CN" altLang="zh-CN" sz="6800" b="1" dirty="0" smtClean="0"/>
              <a:t>国每单位</a:t>
            </a:r>
            <a:r>
              <a:rPr lang="en-US" altLang="zh-CN" sz="6800" b="1" dirty="0" smtClean="0"/>
              <a:t>GDP</a:t>
            </a:r>
            <a:r>
              <a:rPr lang="zh-CN" altLang="zh-CN" sz="6800" b="1" dirty="0" smtClean="0"/>
              <a:t>的能耗是美国的</a:t>
            </a:r>
            <a:r>
              <a:rPr lang="en-US" altLang="zh-CN" sz="6800" b="1" dirty="0" smtClean="0"/>
              <a:t>3.8</a:t>
            </a:r>
            <a:r>
              <a:rPr lang="zh-CN" altLang="zh-CN" sz="6800" b="1" dirty="0" smtClean="0"/>
              <a:t>倍</a:t>
            </a:r>
            <a:endParaRPr lang="en-US" altLang="zh-CN" sz="6800" b="1" dirty="0" smtClean="0"/>
          </a:p>
          <a:p>
            <a:endParaRPr lang="en-US" altLang="zh-CN" sz="6800" b="1" dirty="0" smtClean="0"/>
          </a:p>
          <a:p>
            <a:r>
              <a:rPr lang="zh-CN" altLang="en-US" sz="6800" b="1" dirty="0" smtClean="0"/>
              <a:t>中国大陆</a:t>
            </a:r>
            <a:r>
              <a:rPr lang="zh-CN" altLang="zh-CN" sz="6800" b="1" dirty="0" smtClean="0"/>
              <a:t>人均</a:t>
            </a:r>
            <a:r>
              <a:rPr lang="en-US" altLang="zh-CN" sz="6800" b="1" dirty="0" smtClean="0"/>
              <a:t>GDP</a:t>
            </a:r>
            <a:r>
              <a:rPr lang="zh-CN" altLang="zh-CN" sz="6800" b="1" dirty="0" smtClean="0"/>
              <a:t>是</a:t>
            </a:r>
            <a:r>
              <a:rPr lang="en-US" altLang="zh-CN" sz="6800" b="1" dirty="0" smtClean="0"/>
              <a:t>6032</a:t>
            </a:r>
            <a:r>
              <a:rPr lang="zh-CN" altLang="zh-CN" sz="6800" b="1" dirty="0" smtClean="0"/>
              <a:t>美元，美国是</a:t>
            </a:r>
            <a:r>
              <a:rPr lang="en-US" altLang="zh-CN" sz="6800" b="1" dirty="0" smtClean="0"/>
              <a:t>49800 </a:t>
            </a:r>
            <a:r>
              <a:rPr lang="zh-CN" altLang="zh-CN" sz="6800" b="1" dirty="0" smtClean="0"/>
              <a:t>美元。</a:t>
            </a:r>
            <a:r>
              <a:rPr lang="zh-CN" altLang="en-US" sz="6800" b="1" dirty="0" smtClean="0"/>
              <a:t>中国</a:t>
            </a:r>
            <a:r>
              <a:rPr lang="zh-CN" altLang="zh-CN" sz="6800" b="1" dirty="0" smtClean="0"/>
              <a:t>人均</a:t>
            </a:r>
            <a:r>
              <a:rPr lang="en-US" altLang="zh-CN" sz="6800" b="1" dirty="0" smtClean="0"/>
              <a:t>GDP</a:t>
            </a:r>
            <a:r>
              <a:rPr lang="zh-CN" altLang="zh-CN" sz="6800" b="1" dirty="0" smtClean="0"/>
              <a:t>是美国的</a:t>
            </a:r>
            <a:r>
              <a:rPr lang="en-US" altLang="zh-CN" sz="6800" b="1" dirty="0" smtClean="0"/>
              <a:t>1/8  </a:t>
            </a:r>
            <a:r>
              <a:rPr lang="zh-CN" altLang="en-US" sz="6800" b="1" dirty="0" smtClean="0"/>
              <a:t>。中国</a:t>
            </a:r>
            <a:r>
              <a:rPr lang="zh-CN" altLang="zh-CN" sz="6800" b="1" dirty="0" smtClean="0"/>
              <a:t>要用美国</a:t>
            </a:r>
            <a:r>
              <a:rPr lang="en-US" altLang="zh-CN" sz="6800" b="1" dirty="0" smtClean="0"/>
              <a:t>32</a:t>
            </a:r>
            <a:r>
              <a:rPr lang="zh-CN" altLang="zh-CN" sz="6800" b="1" dirty="0" smtClean="0"/>
              <a:t>倍的能源消耗才能创造相同的价值。</a:t>
            </a:r>
            <a:endParaRPr lang="en-US" altLang="zh-CN" sz="6800" b="1" dirty="0" smtClean="0"/>
          </a:p>
          <a:p>
            <a:pPr>
              <a:buNone/>
            </a:pPr>
            <a:endParaRPr lang="en-US" altLang="zh-CN" sz="6800" b="1" dirty="0" smtClean="0"/>
          </a:p>
          <a:p>
            <a:r>
              <a:rPr lang="zh-CN" altLang="en-US" sz="6800" b="1" dirty="0" smtClean="0"/>
              <a:t>中国大陆</a:t>
            </a:r>
            <a:r>
              <a:rPr lang="en-US" altLang="zh-CN" sz="6800" b="1" dirty="0" smtClean="0"/>
              <a:t>CO2</a:t>
            </a:r>
            <a:r>
              <a:rPr lang="zh-CN" altLang="zh-CN" sz="6800" b="1" dirty="0" smtClean="0"/>
              <a:t>的排放占到了全世界的</a:t>
            </a:r>
            <a:r>
              <a:rPr lang="en-US" altLang="zh-CN" sz="6800" b="1" dirty="0" smtClean="0"/>
              <a:t>1/4</a:t>
            </a:r>
            <a:r>
              <a:rPr lang="zh-CN" altLang="zh-CN" sz="6800" b="1" dirty="0" smtClean="0"/>
              <a:t>。</a:t>
            </a:r>
            <a:endParaRPr lang="en-US" altLang="zh-CN" sz="6800" b="1" dirty="0" smtClean="0"/>
          </a:p>
          <a:p>
            <a:endParaRPr lang="en-US" altLang="zh-CN" b="1" dirty="0" smtClean="0"/>
          </a:p>
          <a:p>
            <a:endParaRPr lang="zh-CN" altLang="en-US" b="1" dirty="0"/>
          </a:p>
        </p:txBody>
      </p:sp>
      <p:sp>
        <p:nvSpPr>
          <p:cNvPr id="5" name="Rectangle 2"/>
          <p:cNvSpPr>
            <a:spLocks noGrp="1" noChangeArrowheads="1"/>
          </p:cNvSpPr>
          <p:nvPr>
            <p:ph type="title" idx="4294967295"/>
          </p:nvPr>
        </p:nvSpPr>
        <p:spPr>
          <a:xfrm>
            <a:off x="755576" y="764704"/>
            <a:ext cx="8569325" cy="565150"/>
          </a:xfrm>
        </p:spPr>
        <p:txBody>
          <a:bodyPr>
            <a:noAutofit/>
          </a:bodyPr>
          <a:lstStyle/>
          <a:p>
            <a:pPr marL="514350" indent="-514350" algn="l">
              <a:lnSpc>
                <a:spcPct val="200000"/>
              </a:lnSpc>
              <a:spcBef>
                <a:spcPct val="50000"/>
              </a:spcBef>
            </a:pPr>
            <a:r>
              <a:rPr lang="zh-CN" altLang="zh-CN" sz="2000" b="1" dirty="0" smtClean="0">
                <a:solidFill>
                  <a:srgbClr val="000000"/>
                </a:solidFill>
                <a:latin typeface="Arial" pitchFamily="34" charset="0"/>
                <a:ea typeface="仿宋_GB2312" pitchFamily="49" charset="-122"/>
                <a:cs typeface="Arial" pitchFamily="34" charset="0"/>
              </a:rPr>
              <a:t>每单位</a:t>
            </a:r>
            <a:r>
              <a:rPr lang="en-US" altLang="zh-CN" sz="2000" b="1" dirty="0" smtClean="0">
                <a:solidFill>
                  <a:srgbClr val="000000"/>
                </a:solidFill>
                <a:latin typeface="Arial" pitchFamily="34" charset="0"/>
                <a:ea typeface="仿宋_GB2312" pitchFamily="49" charset="-122"/>
                <a:cs typeface="Arial" pitchFamily="34" charset="0"/>
              </a:rPr>
              <a:t>GDP</a:t>
            </a:r>
            <a:r>
              <a:rPr lang="zh-CN" altLang="en-US" sz="2000" b="1" dirty="0" smtClean="0">
                <a:solidFill>
                  <a:srgbClr val="000000"/>
                </a:solidFill>
                <a:latin typeface="Arial" pitchFamily="34" charset="0"/>
                <a:ea typeface="仿宋_GB2312" pitchFamily="49" charset="-122"/>
                <a:cs typeface="Arial" pitchFamily="34" charset="0"/>
              </a:rPr>
              <a:t>能源消耗背景  </a:t>
            </a:r>
            <a:endParaRPr lang="en-US" altLang="zh-CN" sz="2000" b="1" dirty="0" smtClean="0">
              <a:solidFill>
                <a:srgbClr val="000000"/>
              </a:solidFill>
              <a:latin typeface="Arial" pitchFamily="34" charset="0"/>
              <a:ea typeface="仿宋_GB2312" pitchFamily="49" charset="-122"/>
              <a:cs typeface="Arial" pitchFamily="34" charset="0"/>
            </a:endParaRPr>
          </a:p>
        </p:txBody>
      </p:sp>
      <p:graphicFrame>
        <p:nvGraphicFramePr>
          <p:cNvPr id="6" name="图表 5"/>
          <p:cNvGraphicFramePr/>
          <p:nvPr/>
        </p:nvGraphicFramePr>
        <p:xfrm>
          <a:off x="357158" y="1628800"/>
          <a:ext cx="4574882" cy="3888432"/>
        </p:xfrm>
        <a:graphic>
          <a:graphicData uri="http://schemas.openxmlformats.org/drawingml/2006/chart">
            <c:chart xmlns:c="http://schemas.openxmlformats.org/drawingml/2006/chart" xmlns:r="http://schemas.openxmlformats.org/officeDocument/2006/relationships" r:id="rId2"/>
          </a:graphicData>
        </a:graphic>
      </p:graphicFrame>
      <p:sp>
        <p:nvSpPr>
          <p:cNvPr id="7" name="矩形 6"/>
          <p:cNvSpPr/>
          <p:nvPr/>
        </p:nvSpPr>
        <p:spPr>
          <a:xfrm>
            <a:off x="1259632" y="5301208"/>
            <a:ext cx="3143272" cy="369332"/>
          </a:xfrm>
          <a:prstGeom prst="rect">
            <a:avLst/>
          </a:prstGeom>
        </p:spPr>
        <p:txBody>
          <a:bodyPr wrap="square">
            <a:spAutoFit/>
          </a:bodyPr>
          <a:lstStyle/>
          <a:p>
            <a:r>
              <a:rPr lang="en-US" altLang="zh-CN" dirty="0" smtClean="0"/>
              <a:t>2012</a:t>
            </a:r>
            <a:r>
              <a:rPr lang="zh-CN" altLang="zh-CN" dirty="0" smtClean="0"/>
              <a:t>年</a:t>
            </a:r>
            <a:r>
              <a:rPr lang="zh-CN" altLang="en-US" dirty="0" smtClean="0"/>
              <a:t>各</a:t>
            </a:r>
            <a:r>
              <a:rPr lang="zh-CN" altLang="zh-CN" dirty="0" smtClean="0"/>
              <a:t>国家单位</a:t>
            </a:r>
            <a:r>
              <a:rPr lang="en-US" altLang="zh-CN" dirty="0" smtClean="0"/>
              <a:t>GDP</a:t>
            </a:r>
            <a:r>
              <a:rPr lang="zh-CN" altLang="zh-CN" dirty="0" smtClean="0"/>
              <a:t>能耗</a:t>
            </a:r>
            <a:r>
              <a:rPr lang="zh-CN" altLang="en-US" dirty="0" smtClean="0"/>
              <a:t>比</a:t>
            </a:r>
            <a:endParaRPr lang="zh-CN" altLang="en-US" dirty="0"/>
          </a:p>
        </p:txBody>
      </p:sp>
      <p:sp>
        <p:nvSpPr>
          <p:cNvPr id="9" name="TextBox 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6</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8"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300" b="1" dirty="0" smtClean="0">
                <a:latin typeface="+mn-lt"/>
                <a:ea typeface="仿宋_GB2312" pitchFamily="49" charset="-122"/>
              </a:rPr>
              <a:t>一、</a:t>
            </a:r>
            <a:r>
              <a:rPr lang="zh-CN" altLang="en-US" sz="2400" b="1" dirty="0" smtClean="0">
                <a:ea typeface="仿宋_GB2312" pitchFamily="49" charset="-122"/>
              </a:rPr>
              <a:t>全球</a:t>
            </a:r>
            <a:r>
              <a:rPr lang="zh-CN" altLang="en-US" sz="2400" b="1" dirty="0" smtClean="0">
                <a:solidFill>
                  <a:srgbClr val="000000"/>
                </a:solidFill>
                <a:latin typeface="Times New Roman" pitchFamily="18" charset="0"/>
                <a:ea typeface="仿宋_GB2312" pitchFamily="49" charset="-122"/>
              </a:rPr>
              <a:t>汽车工业面临的形势</a:t>
            </a:r>
            <a:r>
              <a:rPr lang="en-US" altLang="zh-CN" sz="2400" b="1" dirty="0" smtClean="0">
                <a:solidFill>
                  <a:srgbClr val="000000"/>
                </a:solidFill>
                <a:latin typeface="Times New Roman" pitchFamily="18" charset="0"/>
                <a:ea typeface="仿宋_GB2312" pitchFamily="49" charset="-122"/>
              </a:rPr>
              <a:t>-4</a:t>
            </a:r>
            <a:endParaRPr lang="en-US" altLang="zh-CN" sz="2200" b="1" dirty="0" smtClean="0">
              <a:solidFill>
                <a:srgbClr val="000000"/>
              </a:solidFill>
              <a:latin typeface="Arial" pitchFamily="34" charset="0"/>
              <a:ea typeface="仿宋_GB2312" pitchFamily="49" charset="-122"/>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a:grpSpLocks/>
          </p:cNvGrpSpPr>
          <p:nvPr/>
        </p:nvGrpSpPr>
        <p:grpSpPr bwMode="auto">
          <a:xfrm>
            <a:off x="916895" y="1656096"/>
            <a:ext cx="7213761" cy="3418373"/>
            <a:chOff x="827624" y="1884785"/>
            <a:chExt cx="7143697" cy="3621167"/>
          </a:xfrm>
        </p:grpSpPr>
        <p:pic>
          <p:nvPicPr>
            <p:cNvPr id="9224" name="Picture 1"/>
            <p:cNvPicPr>
              <a:picLocks noChangeAspect="1" noChangeArrowheads="1"/>
            </p:cNvPicPr>
            <p:nvPr/>
          </p:nvPicPr>
          <p:blipFill>
            <a:blip r:embed="rId3" cstate="print"/>
            <a:srcRect/>
            <a:stretch>
              <a:fillRect/>
            </a:stretch>
          </p:blipFill>
          <p:spPr bwMode="auto">
            <a:xfrm>
              <a:off x="1197437" y="1884785"/>
              <a:ext cx="6773884" cy="3608332"/>
            </a:xfrm>
            <a:prstGeom prst="rect">
              <a:avLst/>
            </a:prstGeom>
            <a:noFill/>
            <a:ln w="9525">
              <a:noFill/>
              <a:miter lim="800000"/>
              <a:headEnd/>
              <a:tailEnd/>
            </a:ln>
          </p:spPr>
        </p:pic>
        <p:sp>
          <p:nvSpPr>
            <p:cNvPr id="9226" name="矩形 59"/>
            <p:cNvSpPr>
              <a:spLocks noChangeArrowheads="1"/>
            </p:cNvSpPr>
            <p:nvPr/>
          </p:nvSpPr>
          <p:spPr bwMode="auto">
            <a:xfrm rot="16200000">
              <a:off x="-261419" y="3442885"/>
              <a:ext cx="2513352" cy="335266"/>
            </a:xfrm>
            <a:prstGeom prst="rect">
              <a:avLst/>
            </a:prstGeom>
            <a:noFill/>
            <a:ln w="9525">
              <a:noFill/>
              <a:miter lim="800000"/>
              <a:headEnd/>
              <a:tailEnd/>
            </a:ln>
          </p:spPr>
          <p:txBody>
            <a:bodyPr>
              <a:spAutoFit/>
            </a:bodyPr>
            <a:lstStyle/>
            <a:p>
              <a:r>
                <a:rPr kumimoji="1" lang="zh-CN" altLang="en-US" sz="1600" dirty="0">
                  <a:latin typeface="Arial" pitchFamily="34" charset="0"/>
                  <a:ea typeface="仿宋_GB2312" pitchFamily="49" charset="-122"/>
                  <a:cs typeface="Arial" pitchFamily="34" charset="0"/>
                </a:rPr>
                <a:t>燃料消耗量</a:t>
              </a:r>
              <a:r>
                <a:rPr kumimoji="1" lang="en-US" altLang="zh-CN" sz="1600" dirty="0">
                  <a:latin typeface="Arial" pitchFamily="34" charset="0"/>
                  <a:ea typeface="仿宋_GB2312" pitchFamily="49" charset="-122"/>
                  <a:cs typeface="Arial" pitchFamily="34" charset="0"/>
                </a:rPr>
                <a:t>L/100km</a:t>
              </a:r>
              <a:endParaRPr lang="zh-CN" altLang="en-US" sz="1600" dirty="0">
                <a:latin typeface="Arial" pitchFamily="34" charset="0"/>
                <a:ea typeface="仿宋_GB2312" pitchFamily="49" charset="-122"/>
                <a:cs typeface="Arial" pitchFamily="34" charset="0"/>
              </a:endParaRPr>
            </a:p>
          </p:txBody>
        </p:sp>
        <p:sp>
          <p:nvSpPr>
            <p:cNvPr id="20" name="矩形 60"/>
            <p:cNvSpPr>
              <a:spLocks noChangeArrowheads="1"/>
            </p:cNvSpPr>
            <p:nvPr/>
          </p:nvSpPr>
          <p:spPr bwMode="auto">
            <a:xfrm>
              <a:off x="6797350" y="5147313"/>
              <a:ext cx="883558" cy="358639"/>
            </a:xfrm>
            <a:prstGeom prst="rect">
              <a:avLst/>
            </a:prstGeom>
            <a:noFill/>
            <a:ln w="9525">
              <a:noFill/>
              <a:miter lim="800000"/>
              <a:headEnd/>
              <a:tailEnd/>
            </a:ln>
          </p:spPr>
          <p:txBody>
            <a:bodyPr>
              <a:spAutoFit/>
            </a:bodyPr>
            <a:lstStyle/>
            <a:p>
              <a:pPr>
                <a:defRPr/>
              </a:pPr>
              <a:r>
                <a:rPr lang="zh-CN" altLang="en-US" sz="1600" dirty="0">
                  <a:latin typeface="Arial" pitchFamily="34" charset="0"/>
                  <a:ea typeface="仿宋_GB2312" pitchFamily="49" charset="-122"/>
                  <a:cs typeface="Arial" pitchFamily="34" charset="0"/>
                </a:rPr>
                <a:t>年份</a:t>
              </a:r>
            </a:p>
          </p:txBody>
        </p:sp>
      </p:grpSp>
      <p:sp>
        <p:nvSpPr>
          <p:cNvPr id="15" name="矩形 14"/>
          <p:cNvSpPr/>
          <p:nvPr/>
        </p:nvSpPr>
        <p:spPr>
          <a:xfrm>
            <a:off x="1500166" y="5223703"/>
            <a:ext cx="6912768" cy="276999"/>
          </a:xfrm>
          <a:prstGeom prst="rect">
            <a:avLst/>
          </a:prstGeom>
        </p:spPr>
        <p:txBody>
          <a:bodyPr wrap="square">
            <a:spAutoFit/>
          </a:bodyPr>
          <a:lstStyle/>
          <a:p>
            <a:pPr algn="r">
              <a:defRPr/>
            </a:pPr>
            <a:r>
              <a:rPr lang="zh-CN" altLang="en-US" sz="1200" dirty="0" smtClean="0">
                <a:latin typeface="Arial" pitchFamily="34" charset="0"/>
                <a:ea typeface="仿宋_GB2312" pitchFamily="49" charset="-122"/>
                <a:cs typeface="Arial" pitchFamily="34" charset="0"/>
              </a:rPr>
              <a:t>资料来源</a:t>
            </a:r>
            <a:r>
              <a:rPr lang="zh-CN" altLang="en-US" sz="1200" dirty="0">
                <a:latin typeface="Arial" pitchFamily="34" charset="0"/>
                <a:ea typeface="仿宋_GB2312" pitchFamily="49" charset="-122"/>
                <a:cs typeface="Arial" pitchFamily="34" charset="0"/>
              </a:rPr>
              <a:t>：国家标准</a:t>
            </a:r>
            <a:r>
              <a:rPr lang="en-US" altLang="zh-CN" sz="1200" dirty="0">
                <a:latin typeface="Arial" pitchFamily="34" charset="0"/>
                <a:ea typeface="仿宋_GB2312" pitchFamily="49" charset="-122"/>
                <a:cs typeface="Arial" pitchFamily="34" charset="0"/>
              </a:rPr>
              <a:t>《</a:t>
            </a:r>
            <a:r>
              <a:rPr lang="zh-CN" altLang="en-US" sz="1200" dirty="0">
                <a:latin typeface="Arial" pitchFamily="34" charset="0"/>
                <a:ea typeface="仿宋_GB2312" pitchFamily="49" charset="-122"/>
                <a:cs typeface="Arial" pitchFamily="34" charset="0"/>
              </a:rPr>
              <a:t>乘用车燃料消耗量评价方法及指标</a:t>
            </a:r>
            <a:r>
              <a:rPr lang="en-US" altLang="zh-CN" sz="1200" dirty="0">
                <a:latin typeface="Arial" pitchFamily="34" charset="0"/>
                <a:ea typeface="仿宋_GB2312" pitchFamily="49" charset="-122"/>
                <a:cs typeface="Arial" pitchFamily="34" charset="0"/>
              </a:rPr>
              <a:t>》</a:t>
            </a:r>
            <a:r>
              <a:rPr lang="zh-CN" altLang="en-US" sz="1200" dirty="0">
                <a:latin typeface="Arial" pitchFamily="34" charset="0"/>
                <a:ea typeface="仿宋_GB2312" pitchFamily="49" charset="-122"/>
                <a:cs typeface="Arial" pitchFamily="34" charset="0"/>
              </a:rPr>
              <a:t>（征求意见稿）编制说明</a:t>
            </a:r>
          </a:p>
        </p:txBody>
      </p:sp>
      <p:sp>
        <p:nvSpPr>
          <p:cNvPr id="12" name="Text Box 5"/>
          <p:cNvSpPr txBox="1">
            <a:spLocks noChangeArrowheads="1"/>
          </p:cNvSpPr>
          <p:nvPr/>
        </p:nvSpPr>
        <p:spPr bwMode="auto">
          <a:xfrm>
            <a:off x="399304" y="976960"/>
            <a:ext cx="7777162" cy="449162"/>
          </a:xfrm>
          <a:prstGeom prst="rect">
            <a:avLst/>
          </a:prstGeom>
          <a:noFill/>
          <a:ln w="9525">
            <a:noFill/>
            <a:miter lim="800000"/>
            <a:headEnd/>
            <a:tailEnd/>
          </a:ln>
        </p:spPr>
        <p:txBody>
          <a:bodyPr tIns="46800">
            <a:spAutoFit/>
          </a:bodyPr>
          <a:lstStyle/>
          <a:p>
            <a:pPr algn="l" eaLnBrk="0" hangingPunct="0">
              <a:lnSpc>
                <a:spcPct val="130000"/>
              </a:lnSpc>
              <a:buClr>
                <a:schemeClr val="bg2"/>
              </a:buClr>
              <a:defRPr/>
            </a:pPr>
            <a:r>
              <a:rPr lang="zh-CN" altLang="en-US" sz="2000" b="1" dirty="0" smtClean="0">
                <a:solidFill>
                  <a:srgbClr val="000000"/>
                </a:solidFill>
                <a:latin typeface="Arial" pitchFamily="34" charset="0"/>
                <a:ea typeface="仿宋_GB2312" pitchFamily="49" charset="-122"/>
                <a:cs typeface="Arial" pitchFamily="34" charset="0"/>
              </a:rPr>
              <a:t>主要</a:t>
            </a:r>
            <a:r>
              <a:rPr lang="zh-CN" altLang="en-US" sz="2000" b="1" dirty="0">
                <a:solidFill>
                  <a:srgbClr val="000000"/>
                </a:solidFill>
                <a:latin typeface="Arial" pitchFamily="34" charset="0"/>
                <a:ea typeface="仿宋_GB2312" pitchFamily="49" charset="-122"/>
                <a:cs typeface="Arial" pitchFamily="34" charset="0"/>
              </a:rPr>
              <a:t>国家和地区油耗限制水平</a:t>
            </a:r>
            <a:r>
              <a:rPr lang="zh-CN" altLang="en-US" sz="2000" b="1" dirty="0" smtClean="0">
                <a:solidFill>
                  <a:srgbClr val="000000"/>
                </a:solidFill>
                <a:latin typeface="Arial" pitchFamily="34" charset="0"/>
                <a:ea typeface="仿宋_GB2312" pitchFamily="49" charset="-122"/>
                <a:cs typeface="Arial" pitchFamily="34" charset="0"/>
              </a:rPr>
              <a:t>走势</a:t>
            </a:r>
            <a:r>
              <a:rPr lang="en-US" altLang="zh-CN" sz="2000" b="1" dirty="0">
                <a:solidFill>
                  <a:srgbClr val="000000"/>
                </a:solidFill>
                <a:latin typeface="Arial" pitchFamily="34" charset="0"/>
                <a:ea typeface="仿宋_GB2312" pitchFamily="49" charset="-122"/>
                <a:cs typeface="Arial" pitchFamily="34" charset="0"/>
              </a:rPr>
              <a:t>	</a:t>
            </a:r>
            <a:endParaRPr lang="zh-CN" altLang="en-US" sz="2000" b="1" dirty="0">
              <a:solidFill>
                <a:srgbClr val="000000"/>
              </a:solidFill>
              <a:latin typeface="Arial" pitchFamily="34" charset="0"/>
              <a:ea typeface="仿宋_GB2312" pitchFamily="49" charset="-122"/>
              <a:cs typeface="Arial" pitchFamily="34" charset="0"/>
            </a:endParaRPr>
          </a:p>
        </p:txBody>
      </p:sp>
      <p:sp>
        <p:nvSpPr>
          <p:cNvPr id="10" name="矩形 9"/>
          <p:cNvSpPr/>
          <p:nvPr/>
        </p:nvSpPr>
        <p:spPr bwMode="auto">
          <a:xfrm>
            <a:off x="4851524" y="1925340"/>
            <a:ext cx="360000" cy="3168352"/>
          </a:xfrm>
          <a:prstGeom prst="rect">
            <a:avLst/>
          </a:prstGeom>
          <a:noFill/>
          <a:ln w="190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2800" b="0" i="0" u="none" strike="noStrike" cap="none" normalizeH="0" baseline="0" smtClean="0">
              <a:ln>
                <a:noFill/>
              </a:ln>
              <a:solidFill>
                <a:srgbClr val="003366"/>
              </a:solidFill>
              <a:effectLst/>
              <a:latin typeface="Arial" charset="0"/>
              <a:ea typeface="黑体" pitchFamily="2" charset="-122"/>
            </a:endParaRPr>
          </a:p>
        </p:txBody>
      </p:sp>
      <p:sp>
        <p:nvSpPr>
          <p:cNvPr id="17" name="TextBox 16"/>
          <p:cNvSpPr txBox="1"/>
          <p:nvPr/>
        </p:nvSpPr>
        <p:spPr>
          <a:xfrm>
            <a:off x="357159" y="5669280"/>
            <a:ext cx="8358246" cy="902992"/>
          </a:xfrm>
          <a:prstGeom prst="rect">
            <a:avLst/>
          </a:prstGeom>
          <a:noFill/>
          <a:ln>
            <a:noFill/>
          </a:ln>
        </p:spPr>
        <p:txBody>
          <a:bodyPr wrap="square" rtlCol="0" anchor="ctr">
            <a:noAutofit/>
          </a:bodyPr>
          <a:lstStyle/>
          <a:p>
            <a:pPr>
              <a:lnSpc>
                <a:spcPct val="125000"/>
              </a:lnSpc>
            </a:pPr>
            <a:r>
              <a:rPr lang="zh-CN" altLang="en-US" b="1" dirty="0" smtClean="0">
                <a:solidFill>
                  <a:srgbClr val="000000"/>
                </a:solidFill>
                <a:latin typeface="Arial" pitchFamily="34" charset="0"/>
                <a:ea typeface="仿宋_GB2312" pitchFamily="49" charset="-122"/>
                <a:cs typeface="Arial" pitchFamily="34" charset="0"/>
              </a:rPr>
              <a:t>油耗限制日趋严格，到</a:t>
            </a:r>
            <a:r>
              <a:rPr lang="en-US" altLang="zh-CN" b="1" dirty="0" smtClean="0">
                <a:solidFill>
                  <a:srgbClr val="000000"/>
                </a:solidFill>
                <a:latin typeface="Arial" pitchFamily="34" charset="0"/>
                <a:ea typeface="仿宋_GB2312" pitchFamily="49" charset="-122"/>
                <a:cs typeface="Arial" pitchFamily="34" charset="0"/>
              </a:rPr>
              <a:t>2015</a:t>
            </a:r>
            <a:r>
              <a:rPr lang="zh-CN" altLang="en-US" b="1" dirty="0" smtClean="0">
                <a:solidFill>
                  <a:srgbClr val="000000"/>
                </a:solidFill>
                <a:latin typeface="Arial" pitchFamily="34" charset="0"/>
                <a:ea typeface="仿宋_GB2312" pitchFamily="49" charset="-122"/>
                <a:cs typeface="Arial" pitchFamily="34" charset="0"/>
              </a:rPr>
              <a:t>年，中国汽车企业平均燃料消耗量的百公里油耗将限制到</a:t>
            </a:r>
            <a:r>
              <a:rPr lang="en-US" altLang="zh-CN" b="1" dirty="0" smtClean="0">
                <a:solidFill>
                  <a:srgbClr val="000000"/>
                </a:solidFill>
                <a:latin typeface="Arial" pitchFamily="34" charset="0"/>
                <a:ea typeface="仿宋_GB2312" pitchFamily="49" charset="-122"/>
                <a:cs typeface="Arial" pitchFamily="34" charset="0"/>
              </a:rPr>
              <a:t>6.9L</a:t>
            </a:r>
            <a:r>
              <a:rPr lang="zh-CN" altLang="en-US" b="1" dirty="0" smtClean="0">
                <a:solidFill>
                  <a:srgbClr val="000000"/>
                </a:solidFill>
                <a:latin typeface="Arial" pitchFamily="34" charset="0"/>
                <a:ea typeface="仿宋_GB2312" pitchFamily="49" charset="-122"/>
                <a:cs typeface="Arial" pitchFamily="34" charset="0"/>
              </a:rPr>
              <a:t>。</a:t>
            </a:r>
          </a:p>
        </p:txBody>
      </p:sp>
      <p:sp>
        <p:nvSpPr>
          <p:cNvPr id="11" name="TextBox 10"/>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7</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3"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300" b="1" dirty="0" smtClean="0">
                <a:latin typeface="+mn-lt"/>
                <a:ea typeface="仿宋_GB2312" pitchFamily="49" charset="-122"/>
              </a:rPr>
              <a:t>一、</a:t>
            </a:r>
            <a:r>
              <a:rPr lang="zh-CN" altLang="en-US" sz="2400" b="1" dirty="0" smtClean="0">
                <a:ea typeface="仿宋_GB2312" pitchFamily="49" charset="-122"/>
              </a:rPr>
              <a:t>全球</a:t>
            </a:r>
            <a:r>
              <a:rPr lang="zh-CN" altLang="en-US" sz="2400" b="1" dirty="0" smtClean="0">
                <a:solidFill>
                  <a:srgbClr val="000000"/>
                </a:solidFill>
                <a:latin typeface="Times New Roman" pitchFamily="18" charset="0"/>
                <a:ea typeface="仿宋_GB2312" pitchFamily="49" charset="-122"/>
              </a:rPr>
              <a:t>汽车工业面临的形势</a:t>
            </a:r>
            <a:r>
              <a:rPr lang="en-US" altLang="zh-CN" sz="2400" b="1" dirty="0" smtClean="0">
                <a:solidFill>
                  <a:srgbClr val="000000"/>
                </a:solidFill>
                <a:latin typeface="Times New Roman" pitchFamily="18" charset="0"/>
                <a:ea typeface="仿宋_GB2312" pitchFamily="49" charset="-122"/>
              </a:rPr>
              <a:t>-5</a:t>
            </a:r>
            <a:endParaRPr lang="en-US" altLang="zh-CN" sz="2200" b="1" dirty="0" smtClean="0">
              <a:solidFill>
                <a:srgbClr val="000000"/>
              </a:solidFill>
              <a:latin typeface="Arial" pitchFamily="34" charset="0"/>
              <a:ea typeface="仿宋_GB2312" pitchFamily="49" charset="-122"/>
              <a:cs typeface="Arial"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5"/>
          <p:cNvSpPr txBox="1">
            <a:spLocks noChangeArrowheads="1"/>
          </p:cNvSpPr>
          <p:nvPr/>
        </p:nvSpPr>
        <p:spPr bwMode="auto">
          <a:xfrm>
            <a:off x="395536" y="939784"/>
            <a:ext cx="8424936" cy="1386085"/>
          </a:xfrm>
          <a:prstGeom prst="rect">
            <a:avLst/>
          </a:prstGeom>
          <a:noFill/>
          <a:ln w="9525">
            <a:noFill/>
            <a:miter lim="800000"/>
            <a:headEnd/>
            <a:tailEnd/>
          </a:ln>
        </p:spPr>
        <p:txBody>
          <a:bodyPr wrap="square" tIns="46800">
            <a:spAutoFit/>
          </a:bodyPr>
          <a:lstStyle/>
          <a:p>
            <a:pPr eaLnBrk="0" hangingPunct="0">
              <a:lnSpc>
                <a:spcPct val="150000"/>
              </a:lnSpc>
              <a:buClr>
                <a:schemeClr val="bg2"/>
              </a:buClr>
              <a:defRPr/>
            </a:pPr>
            <a:r>
              <a:rPr lang="zh-CN" altLang="en-US" sz="2000" b="1" dirty="0">
                <a:solidFill>
                  <a:srgbClr val="000000"/>
                </a:solidFill>
                <a:latin typeface="仿宋_GB2312" pitchFamily="49" charset="-122"/>
                <a:ea typeface="仿宋_GB2312" pitchFamily="49" charset="-122"/>
                <a:cs typeface="+mj-cs"/>
              </a:rPr>
              <a:t>节能减排的两大</a:t>
            </a:r>
            <a:r>
              <a:rPr lang="zh-CN" altLang="en-US" sz="2000" b="1" dirty="0" smtClean="0">
                <a:solidFill>
                  <a:srgbClr val="000000"/>
                </a:solidFill>
                <a:latin typeface="仿宋_GB2312" pitchFamily="49" charset="-122"/>
                <a:ea typeface="仿宋_GB2312" pitchFamily="49" charset="-122"/>
                <a:cs typeface="+mj-cs"/>
              </a:rPr>
              <a:t>途径</a:t>
            </a:r>
            <a:endParaRPr lang="en-US" altLang="zh-CN" sz="2000" b="1" dirty="0" smtClean="0">
              <a:solidFill>
                <a:srgbClr val="000000"/>
              </a:solidFill>
              <a:latin typeface="仿宋_GB2312" pitchFamily="49" charset="-122"/>
              <a:ea typeface="仿宋_GB2312" pitchFamily="49" charset="-122"/>
              <a:cs typeface="+mj-cs"/>
            </a:endParaRPr>
          </a:p>
          <a:p>
            <a:pPr eaLnBrk="0" hangingPunct="0">
              <a:lnSpc>
                <a:spcPct val="150000"/>
              </a:lnSpc>
              <a:buClr>
                <a:srgbClr val="C00000"/>
              </a:buClr>
              <a:buFont typeface="Wingdings" pitchFamily="2" charset="2"/>
              <a:buChar char="Ø"/>
              <a:defRPr/>
            </a:pPr>
            <a:r>
              <a:rPr lang="zh-CN" altLang="zh-CN" b="1" kern="0" dirty="0">
                <a:solidFill>
                  <a:schemeClr val="tx1"/>
                </a:solidFill>
                <a:latin typeface="仿宋_GB2312" pitchFamily="49" charset="-122"/>
                <a:ea typeface="仿宋_GB2312" pitchFamily="49" charset="-122"/>
              </a:rPr>
              <a:t>一是</a:t>
            </a:r>
            <a:r>
              <a:rPr lang="zh-CN" altLang="en-US" b="1" kern="0" dirty="0">
                <a:solidFill>
                  <a:schemeClr val="tx1"/>
                </a:solidFill>
                <a:latin typeface="仿宋_GB2312" pitchFamily="49" charset="-122"/>
                <a:ea typeface="仿宋_GB2312" pitchFamily="49" charset="-122"/>
              </a:rPr>
              <a:t>开发</a:t>
            </a:r>
            <a:r>
              <a:rPr lang="zh-CN" altLang="zh-CN" b="1" kern="0" dirty="0">
                <a:solidFill>
                  <a:schemeClr val="tx1"/>
                </a:solidFill>
                <a:latin typeface="仿宋_GB2312" pitchFamily="49" charset="-122"/>
                <a:ea typeface="仿宋_GB2312" pitchFamily="49" charset="-122"/>
              </a:rPr>
              <a:t>新能源汽车</a:t>
            </a:r>
            <a:r>
              <a:rPr lang="zh-CN" altLang="zh-CN" b="1" kern="0" dirty="0" smtClean="0">
                <a:solidFill>
                  <a:schemeClr val="tx1"/>
                </a:solidFill>
                <a:latin typeface="仿宋_GB2312" pitchFamily="49" charset="-122"/>
                <a:ea typeface="仿宋_GB2312" pitchFamily="49" charset="-122"/>
              </a:rPr>
              <a:t>；</a:t>
            </a:r>
            <a:endParaRPr lang="en-US" altLang="zh-CN" b="1" kern="0" dirty="0" smtClean="0">
              <a:solidFill>
                <a:schemeClr val="tx1"/>
              </a:solidFill>
              <a:latin typeface="仿宋_GB2312" pitchFamily="49" charset="-122"/>
              <a:ea typeface="仿宋_GB2312" pitchFamily="49" charset="-122"/>
            </a:endParaRPr>
          </a:p>
          <a:p>
            <a:pPr eaLnBrk="0" hangingPunct="0">
              <a:lnSpc>
                <a:spcPct val="150000"/>
              </a:lnSpc>
              <a:buClr>
                <a:srgbClr val="C00000"/>
              </a:buClr>
              <a:buFont typeface="Wingdings" pitchFamily="2" charset="2"/>
              <a:buChar char="Ø"/>
              <a:defRPr/>
            </a:pPr>
            <a:r>
              <a:rPr lang="zh-CN" altLang="zh-CN" b="1" kern="0" dirty="0" smtClean="0">
                <a:solidFill>
                  <a:schemeClr val="tx1"/>
                </a:solidFill>
                <a:latin typeface="仿宋_GB2312" pitchFamily="49" charset="-122"/>
                <a:ea typeface="仿宋_GB2312" pitchFamily="49" charset="-122"/>
              </a:rPr>
              <a:t>二</a:t>
            </a:r>
            <a:r>
              <a:rPr lang="zh-CN" altLang="zh-CN" b="1" kern="0" dirty="0">
                <a:solidFill>
                  <a:schemeClr val="tx1"/>
                </a:solidFill>
                <a:latin typeface="仿宋_GB2312" pitchFamily="49" charset="-122"/>
                <a:ea typeface="仿宋_GB2312" pitchFamily="49" charset="-122"/>
              </a:rPr>
              <a:t>是</a:t>
            </a:r>
            <a:r>
              <a:rPr lang="zh-CN" altLang="en-US" b="1" kern="0" dirty="0">
                <a:solidFill>
                  <a:schemeClr val="tx1"/>
                </a:solidFill>
                <a:latin typeface="仿宋_GB2312" pitchFamily="49" charset="-122"/>
                <a:ea typeface="仿宋_GB2312" pitchFamily="49" charset="-122"/>
              </a:rPr>
              <a:t>传统汽车的动力系统优化</a:t>
            </a:r>
            <a:r>
              <a:rPr lang="zh-CN" altLang="en-US" b="1" kern="0" dirty="0" smtClean="0">
                <a:solidFill>
                  <a:schemeClr val="tx1"/>
                </a:solidFill>
                <a:latin typeface="仿宋_GB2312" pitchFamily="49" charset="-122"/>
                <a:ea typeface="仿宋_GB2312" pitchFamily="49" charset="-122"/>
              </a:rPr>
              <a:t>及</a:t>
            </a:r>
            <a:r>
              <a:rPr lang="zh-CN" altLang="en-US" b="1" kern="0" dirty="0" smtClean="0">
                <a:latin typeface="仿宋_GB2312" pitchFamily="49" charset="-122"/>
                <a:ea typeface="仿宋_GB2312" pitchFamily="49" charset="-122"/>
              </a:rPr>
              <a:t>整车</a:t>
            </a:r>
            <a:r>
              <a:rPr lang="zh-CN" altLang="zh-CN" b="1" kern="0" dirty="0" smtClean="0">
                <a:solidFill>
                  <a:schemeClr val="tx1"/>
                </a:solidFill>
                <a:latin typeface="仿宋_GB2312" pitchFamily="49" charset="-122"/>
                <a:ea typeface="仿宋_GB2312" pitchFamily="49" charset="-122"/>
              </a:rPr>
              <a:t>轻</a:t>
            </a:r>
            <a:r>
              <a:rPr lang="zh-CN" altLang="zh-CN" b="1" kern="0" dirty="0">
                <a:solidFill>
                  <a:schemeClr val="tx1"/>
                </a:solidFill>
                <a:latin typeface="仿宋_GB2312" pitchFamily="49" charset="-122"/>
                <a:ea typeface="仿宋_GB2312" pitchFamily="49" charset="-122"/>
              </a:rPr>
              <a:t>量化</a:t>
            </a:r>
            <a:r>
              <a:rPr lang="zh-CN" altLang="zh-CN" b="1" kern="0" dirty="0" smtClean="0">
                <a:solidFill>
                  <a:schemeClr val="tx1"/>
                </a:solidFill>
                <a:latin typeface="仿宋_GB2312" pitchFamily="49" charset="-122"/>
                <a:ea typeface="仿宋_GB2312" pitchFamily="49" charset="-122"/>
              </a:rPr>
              <a:t>。</a:t>
            </a:r>
            <a:endParaRPr lang="zh-CN" altLang="en-US" b="1" dirty="0">
              <a:solidFill>
                <a:srgbClr val="000000"/>
              </a:solidFill>
              <a:latin typeface="仿宋_GB2312" pitchFamily="49" charset="-122"/>
              <a:ea typeface="仿宋_GB2312" pitchFamily="49" charset="-122"/>
              <a:cs typeface="+mj-cs"/>
            </a:endParaRPr>
          </a:p>
        </p:txBody>
      </p:sp>
      <p:sp>
        <p:nvSpPr>
          <p:cNvPr id="8" name="TextBox 7"/>
          <p:cNvSpPr txBox="1"/>
          <p:nvPr/>
        </p:nvSpPr>
        <p:spPr>
          <a:xfrm>
            <a:off x="500067" y="5733256"/>
            <a:ext cx="8643933" cy="642942"/>
          </a:xfrm>
          <a:prstGeom prst="rect">
            <a:avLst/>
          </a:prstGeom>
          <a:noFill/>
          <a:ln>
            <a:noFill/>
          </a:ln>
        </p:spPr>
        <p:txBody>
          <a:bodyPr wrap="square" rtlCol="0" anchor="ctr">
            <a:noAutofit/>
          </a:bodyPr>
          <a:lstStyle/>
          <a:p>
            <a:pPr>
              <a:lnSpc>
                <a:spcPct val="125000"/>
              </a:lnSpc>
            </a:pPr>
            <a:r>
              <a:rPr lang="zh-CN" altLang="en-US" sz="2000" b="1" dirty="0" smtClean="0">
                <a:solidFill>
                  <a:srgbClr val="000000"/>
                </a:solidFill>
                <a:latin typeface="Times New Roman" pitchFamily="18" charset="0"/>
                <a:ea typeface="仿宋_GB2312" pitchFamily="49" charset="-122"/>
                <a:cs typeface="Times New Roman" pitchFamily="18" charset="0"/>
              </a:rPr>
              <a:t>轻量化</a:t>
            </a:r>
            <a:r>
              <a:rPr lang="en-US" altLang="zh-CN" sz="2000" b="1" dirty="0" smtClean="0">
                <a:solidFill>
                  <a:srgbClr val="000000"/>
                </a:solidFill>
                <a:latin typeface="Times New Roman" pitchFamily="18" charset="0"/>
                <a:ea typeface="仿宋_GB2312" pitchFamily="49" charset="-122"/>
                <a:cs typeface="Times New Roman" pitchFamily="18" charset="0"/>
              </a:rPr>
              <a:t>+</a:t>
            </a:r>
            <a:r>
              <a:rPr lang="zh-CN" altLang="en-US" sz="2000" b="1" dirty="0" smtClean="0">
                <a:solidFill>
                  <a:srgbClr val="000000"/>
                </a:solidFill>
                <a:latin typeface="Times New Roman" pitchFamily="18" charset="0"/>
                <a:ea typeface="仿宋_GB2312" pitchFamily="49" charset="-122"/>
                <a:cs typeface="Times New Roman" pitchFamily="18" charset="0"/>
              </a:rPr>
              <a:t>新能源成为汽车工业节能减排的重要手段和发展趋势。</a:t>
            </a:r>
          </a:p>
        </p:txBody>
      </p:sp>
      <p:sp>
        <p:nvSpPr>
          <p:cNvPr id="7" name="TextBox 6"/>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8</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pic>
        <p:nvPicPr>
          <p:cNvPr id="2052" name="Picture 4"/>
          <p:cNvPicPr>
            <a:picLocks noChangeAspect="1" noChangeArrowheads="1"/>
          </p:cNvPicPr>
          <p:nvPr/>
        </p:nvPicPr>
        <p:blipFill>
          <a:blip r:embed="rId2" cstate="print"/>
          <a:srcRect/>
          <a:stretch>
            <a:fillRect/>
          </a:stretch>
        </p:blipFill>
        <p:spPr bwMode="auto">
          <a:xfrm>
            <a:off x="1117600" y="2162192"/>
            <a:ext cx="6858000" cy="3695700"/>
          </a:xfrm>
          <a:prstGeom prst="rect">
            <a:avLst/>
          </a:prstGeom>
          <a:noFill/>
          <a:ln w="9525">
            <a:noFill/>
            <a:miter lim="800000"/>
            <a:headEnd/>
            <a:tailEnd/>
          </a:ln>
          <a:effectLst/>
        </p:spPr>
      </p:pic>
      <p:sp>
        <p:nvSpPr>
          <p:cNvPr id="6"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300" b="1" dirty="0" smtClean="0">
                <a:latin typeface="+mn-lt"/>
                <a:ea typeface="仿宋_GB2312" pitchFamily="49" charset="-122"/>
              </a:rPr>
              <a:t>一、</a:t>
            </a:r>
            <a:r>
              <a:rPr lang="zh-CN" altLang="en-US" sz="2400" b="1" dirty="0" smtClean="0">
                <a:ea typeface="仿宋_GB2312" pitchFamily="49" charset="-122"/>
              </a:rPr>
              <a:t>全球</a:t>
            </a:r>
            <a:r>
              <a:rPr lang="zh-CN" altLang="en-US" sz="2400" b="1" dirty="0" smtClean="0">
                <a:solidFill>
                  <a:srgbClr val="000000"/>
                </a:solidFill>
                <a:latin typeface="Times New Roman" pitchFamily="18" charset="0"/>
                <a:ea typeface="仿宋_GB2312" pitchFamily="49" charset="-122"/>
              </a:rPr>
              <a:t>汽车工业面临的形势</a:t>
            </a:r>
            <a:r>
              <a:rPr lang="en-US" altLang="zh-CN" sz="2400" b="1" dirty="0" smtClean="0">
                <a:solidFill>
                  <a:srgbClr val="000000"/>
                </a:solidFill>
                <a:latin typeface="Times New Roman" pitchFamily="18" charset="0"/>
                <a:ea typeface="仿宋_GB2312" pitchFamily="49" charset="-122"/>
              </a:rPr>
              <a:t>-6</a:t>
            </a:r>
            <a:endParaRPr lang="en-US" altLang="zh-CN" sz="2200" b="1" dirty="0" smtClean="0">
              <a:solidFill>
                <a:srgbClr val="000000"/>
              </a:solidFill>
              <a:latin typeface="Arial" pitchFamily="34" charset="0"/>
              <a:ea typeface="仿宋_GB2312" pitchFamily="49" charset="-122"/>
              <a:cs typeface="Arial"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19672" y="1340768"/>
            <a:ext cx="6431026" cy="4764787"/>
          </a:xfrm>
        </p:spPr>
        <p:txBody>
          <a:bodyPr>
            <a:normAutofit/>
          </a:bodyPr>
          <a:lstStyle/>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一、全球</a:t>
            </a:r>
            <a:r>
              <a:rPr lang="zh-CN" altLang="en-US" sz="2800" b="1" dirty="0" smtClean="0">
                <a:solidFill>
                  <a:schemeClr val="tx1">
                    <a:lumMod val="50000"/>
                    <a:lumOff val="50000"/>
                  </a:schemeClr>
                </a:solidFill>
                <a:latin typeface="Times New Roman" pitchFamily="18" charset="0"/>
                <a:ea typeface="仿宋_GB2312" pitchFamily="49" charset="-122"/>
              </a:rPr>
              <a:t>汽车工业面临的形势</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latin typeface="仿宋_GB2312" pitchFamily="49" charset="-122"/>
                <a:ea typeface="仿宋_GB2312" pitchFamily="49" charset="-122"/>
              </a:rPr>
              <a:t>二、汽车轻量化技术整体发展现状</a:t>
            </a:r>
            <a:endParaRPr lang="en-US" altLang="zh-CN" sz="2800" b="1" dirty="0" smtClean="0">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三、结构优化设计技术应用介绍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四、先进制造工艺技术应用介绍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五、材料替代技术应用介绍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endParaRPr lang="zh-CN" altLang="en-US" sz="2400" b="1" dirty="0">
              <a:latin typeface="仿宋_GB2312" pitchFamily="49" charset="-122"/>
              <a:ea typeface="仿宋_GB2312" pitchFamily="49" charset="-122"/>
            </a:endParaRPr>
          </a:p>
        </p:txBody>
      </p:sp>
      <p:sp>
        <p:nvSpPr>
          <p:cNvPr id="4"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800" b="1" dirty="0" smtClean="0">
                <a:solidFill>
                  <a:srgbClr val="000000"/>
                </a:solidFill>
                <a:latin typeface="Arial" pitchFamily="34" charset="0"/>
                <a:ea typeface="仿宋_GB2312" pitchFamily="49" charset="-122"/>
                <a:cs typeface="Arial" pitchFamily="34" charset="0"/>
              </a:rPr>
              <a:t>目  录</a:t>
            </a:r>
            <a:endParaRPr lang="en-US" altLang="zh-CN" sz="2800" b="1" dirty="0" smtClean="0">
              <a:solidFill>
                <a:srgbClr val="000000"/>
              </a:solidFill>
              <a:latin typeface="Arial" pitchFamily="34" charset="0"/>
              <a:ea typeface="仿宋_GB2312" pitchFamily="49" charset="-122"/>
              <a:cs typeface="Arial" pitchFamily="34" charset="0"/>
            </a:endParaRPr>
          </a:p>
        </p:txBody>
      </p:sp>
      <p:sp>
        <p:nvSpPr>
          <p:cNvPr id="5" name="TextBox 4"/>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9</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1560" y="1412776"/>
            <a:ext cx="3168352" cy="369332"/>
          </a:xfrm>
          <a:prstGeom prst="rect">
            <a:avLst/>
          </a:prstGeom>
          <a:noFill/>
        </p:spPr>
        <p:txBody>
          <a:bodyPr wrap="square" rtlCol="0">
            <a:spAutoFit/>
          </a:bodyPr>
          <a:lstStyle/>
          <a:p>
            <a:r>
              <a:rPr lang="zh-CN" altLang="en-US" dirty="0" smtClean="0"/>
              <a:t>汽车运行阻力和质量的关系</a:t>
            </a:r>
            <a:endParaRPr lang="zh-CN" altLang="en-US" dirty="0"/>
          </a:p>
        </p:txBody>
      </p:sp>
      <p:pic>
        <p:nvPicPr>
          <p:cNvPr id="148483" name="Picture 3"/>
          <p:cNvPicPr>
            <a:picLocks noChangeAspect="1" noChangeArrowheads="1"/>
          </p:cNvPicPr>
          <p:nvPr/>
        </p:nvPicPr>
        <p:blipFill>
          <a:blip r:embed="rId3" cstate="print"/>
          <a:srcRect/>
          <a:stretch>
            <a:fillRect/>
          </a:stretch>
        </p:blipFill>
        <p:spPr bwMode="auto">
          <a:xfrm>
            <a:off x="395536" y="2492896"/>
            <a:ext cx="4247413" cy="2016224"/>
          </a:xfrm>
          <a:prstGeom prst="rect">
            <a:avLst/>
          </a:prstGeom>
          <a:noFill/>
          <a:ln w="9525">
            <a:solidFill>
              <a:schemeClr val="bg1"/>
            </a:solidFill>
            <a:miter lim="800000"/>
            <a:headEnd/>
            <a:tailEnd/>
          </a:ln>
        </p:spPr>
      </p:pic>
      <p:sp>
        <p:nvSpPr>
          <p:cNvPr id="7" name="矩形 6"/>
          <p:cNvSpPr/>
          <p:nvPr/>
        </p:nvSpPr>
        <p:spPr>
          <a:xfrm>
            <a:off x="683568" y="1988840"/>
            <a:ext cx="2012154" cy="369332"/>
          </a:xfrm>
          <a:prstGeom prst="rect">
            <a:avLst/>
          </a:prstGeom>
        </p:spPr>
        <p:txBody>
          <a:bodyPr wrap="none">
            <a:spAutoFit/>
          </a:bodyPr>
          <a:lstStyle/>
          <a:p>
            <a:r>
              <a:rPr lang="en-US" altLang="zh-CN" i="1" dirty="0" smtClean="0"/>
              <a:t>F</a:t>
            </a:r>
            <a:r>
              <a:rPr lang="en-US" altLang="zh-CN" i="1" baseline="-25000" dirty="0" smtClean="0"/>
              <a:t>Wi</a:t>
            </a:r>
            <a:r>
              <a:rPr lang="en-US" altLang="zh-CN" i="1" dirty="0" smtClean="0"/>
              <a:t>=F</a:t>
            </a:r>
            <a:r>
              <a:rPr lang="en-US" altLang="zh-CN" i="1" baseline="-25000" dirty="0" smtClean="0"/>
              <a:t>R </a:t>
            </a:r>
            <a:r>
              <a:rPr lang="en-US" altLang="zh-CN" i="1" dirty="0" smtClean="0"/>
              <a:t>+ F</a:t>
            </a:r>
            <a:r>
              <a:rPr lang="en-US" altLang="zh-CN" i="1" baseline="-25000" dirty="0" smtClean="0"/>
              <a:t>L </a:t>
            </a:r>
            <a:r>
              <a:rPr lang="en-US" altLang="zh-CN" i="1" dirty="0" smtClean="0"/>
              <a:t>+  F</a:t>
            </a:r>
            <a:r>
              <a:rPr lang="en-US" altLang="zh-CN" i="1" baseline="-25000" dirty="0" smtClean="0"/>
              <a:t>St </a:t>
            </a:r>
            <a:r>
              <a:rPr lang="en-US" altLang="zh-CN" i="1" dirty="0" smtClean="0"/>
              <a:t>+ F</a:t>
            </a:r>
            <a:r>
              <a:rPr lang="en-US" altLang="zh-CN" i="1" baseline="-25000" dirty="0" smtClean="0"/>
              <a:t>B</a:t>
            </a:r>
            <a:endParaRPr lang="zh-CN" altLang="en-US" baseline="-25000" dirty="0"/>
          </a:p>
        </p:txBody>
      </p:sp>
      <p:sp>
        <p:nvSpPr>
          <p:cNvPr id="8" name="矩形 7"/>
          <p:cNvSpPr/>
          <p:nvPr/>
        </p:nvSpPr>
        <p:spPr>
          <a:xfrm>
            <a:off x="467544" y="4869160"/>
            <a:ext cx="4104456" cy="738664"/>
          </a:xfrm>
          <a:prstGeom prst="rect">
            <a:avLst/>
          </a:prstGeom>
        </p:spPr>
        <p:txBody>
          <a:bodyPr wrap="square">
            <a:spAutoFit/>
          </a:bodyPr>
          <a:lstStyle/>
          <a:p>
            <a:pPr>
              <a:buFont typeface="Wingdings" pitchFamily="2" charset="2"/>
              <a:buChar char="u"/>
            </a:pPr>
            <a:r>
              <a:rPr lang="zh-CN" altLang="en-US" sz="1400" dirty="0" smtClean="0">
                <a:latin typeface="+mn-ea"/>
              </a:rPr>
              <a:t>大约油耗的</a:t>
            </a:r>
            <a:r>
              <a:rPr lang="en-US" altLang="zh-CN" sz="1400" dirty="0" smtClean="0">
                <a:latin typeface="+mn-ea"/>
              </a:rPr>
              <a:t>75</a:t>
            </a:r>
            <a:r>
              <a:rPr lang="zh-CN" altLang="en-US" sz="1400" dirty="0" smtClean="0">
                <a:latin typeface="+mn-ea"/>
              </a:rPr>
              <a:t>％与整备质量有关（滚动阻力对油耗贡献约</a:t>
            </a:r>
            <a:r>
              <a:rPr lang="en-US" altLang="zh-CN" sz="1400" dirty="0" smtClean="0">
                <a:latin typeface="+mn-ea"/>
              </a:rPr>
              <a:t>35</a:t>
            </a:r>
            <a:r>
              <a:rPr lang="zh-CN" altLang="en-US" sz="1400" dirty="0" smtClean="0">
                <a:latin typeface="+mn-ea"/>
              </a:rPr>
              <a:t>％，加速阻力和爬坡阻力对油耗贡献约</a:t>
            </a:r>
            <a:r>
              <a:rPr lang="en-US" altLang="zh-CN" sz="1400" dirty="0" smtClean="0">
                <a:latin typeface="+mn-ea"/>
              </a:rPr>
              <a:t>40</a:t>
            </a:r>
            <a:r>
              <a:rPr lang="zh-CN" altLang="en-US" sz="1400" dirty="0" smtClean="0">
                <a:latin typeface="+mn-ea"/>
              </a:rPr>
              <a:t>％）。</a:t>
            </a:r>
            <a:endParaRPr lang="zh-CN" altLang="en-US" sz="1400" dirty="0">
              <a:latin typeface="+mn-ea"/>
            </a:endParaRPr>
          </a:p>
        </p:txBody>
      </p:sp>
      <p:pic>
        <p:nvPicPr>
          <p:cNvPr id="148484" name="Picture 4"/>
          <p:cNvPicPr>
            <a:picLocks noChangeAspect="1" noChangeArrowheads="1"/>
          </p:cNvPicPr>
          <p:nvPr/>
        </p:nvPicPr>
        <p:blipFill>
          <a:blip r:embed="rId4" cstate="print"/>
          <a:srcRect t="4805"/>
          <a:stretch>
            <a:fillRect/>
          </a:stretch>
        </p:blipFill>
        <p:spPr bwMode="auto">
          <a:xfrm>
            <a:off x="5004048" y="1916832"/>
            <a:ext cx="3659843" cy="2708920"/>
          </a:xfrm>
          <a:prstGeom prst="rect">
            <a:avLst/>
          </a:prstGeom>
          <a:noFill/>
          <a:ln w="9525">
            <a:noFill/>
            <a:miter lim="800000"/>
            <a:headEnd/>
            <a:tailEnd/>
          </a:ln>
        </p:spPr>
      </p:pic>
      <p:sp>
        <p:nvSpPr>
          <p:cNvPr id="10" name="TextBox 9"/>
          <p:cNvSpPr txBox="1"/>
          <p:nvPr/>
        </p:nvSpPr>
        <p:spPr>
          <a:xfrm>
            <a:off x="5774368" y="1442920"/>
            <a:ext cx="2088232" cy="369332"/>
          </a:xfrm>
          <a:prstGeom prst="rect">
            <a:avLst/>
          </a:prstGeom>
          <a:noFill/>
        </p:spPr>
        <p:txBody>
          <a:bodyPr wrap="square" rtlCol="0">
            <a:spAutoFit/>
          </a:bodyPr>
          <a:lstStyle/>
          <a:p>
            <a:r>
              <a:rPr lang="zh-CN" altLang="en-US" dirty="0" smtClean="0"/>
              <a:t>车重与油耗的关系</a:t>
            </a:r>
            <a:endParaRPr lang="zh-CN" altLang="en-US" dirty="0"/>
          </a:p>
        </p:txBody>
      </p:sp>
      <p:sp>
        <p:nvSpPr>
          <p:cNvPr id="11" name="矩形 10"/>
          <p:cNvSpPr/>
          <p:nvPr/>
        </p:nvSpPr>
        <p:spPr>
          <a:xfrm>
            <a:off x="4716016" y="4869160"/>
            <a:ext cx="3960440" cy="1169551"/>
          </a:xfrm>
          <a:prstGeom prst="rect">
            <a:avLst/>
          </a:prstGeom>
        </p:spPr>
        <p:txBody>
          <a:bodyPr wrap="square">
            <a:spAutoFit/>
          </a:bodyPr>
          <a:lstStyle/>
          <a:p>
            <a:pPr>
              <a:buFont typeface="Wingdings" pitchFamily="2" charset="2"/>
              <a:buChar char="u"/>
            </a:pPr>
            <a:r>
              <a:rPr lang="zh-CN" altLang="en-US" sz="1400" dirty="0" smtClean="0"/>
              <a:t>实验表明，每百公里油耗</a:t>
            </a:r>
            <a:r>
              <a:rPr lang="en-US" altLang="zh-CN" sz="1400" dirty="0" smtClean="0"/>
              <a:t>Y</a:t>
            </a:r>
            <a:r>
              <a:rPr lang="zh-CN" altLang="en-US" sz="1400" dirty="0" smtClean="0"/>
              <a:t>与自重</a:t>
            </a:r>
            <a:r>
              <a:rPr lang="en-US" altLang="zh-CN" sz="1400" dirty="0" smtClean="0"/>
              <a:t>X</a:t>
            </a:r>
            <a:r>
              <a:rPr lang="zh-CN" altLang="en-US" sz="1400" dirty="0" smtClean="0"/>
              <a:t>满足：</a:t>
            </a:r>
            <a:r>
              <a:rPr lang="en-US" altLang="zh-CN" sz="1400" dirty="0" smtClean="0"/>
              <a:t>Y=0.003X+3.343 4</a:t>
            </a:r>
          </a:p>
          <a:p>
            <a:pPr>
              <a:buFont typeface="Wingdings" pitchFamily="2" charset="2"/>
              <a:buChar char="u"/>
            </a:pPr>
            <a:r>
              <a:rPr lang="zh-CN" altLang="en-US" sz="1400" dirty="0" smtClean="0"/>
              <a:t>乘用车车重减少</a:t>
            </a:r>
            <a:r>
              <a:rPr lang="en-US" altLang="zh-CN" sz="1400" dirty="0" smtClean="0"/>
              <a:t>100 kg</a:t>
            </a:r>
            <a:r>
              <a:rPr lang="zh-CN" altLang="en-US" sz="1400" dirty="0" smtClean="0"/>
              <a:t>，每升油多行驶</a:t>
            </a:r>
            <a:r>
              <a:rPr lang="en-US" altLang="zh-CN" sz="1400" dirty="0" smtClean="0"/>
              <a:t>1 km</a:t>
            </a:r>
            <a:r>
              <a:rPr lang="zh-CN" altLang="en-US" sz="1400" dirty="0" smtClean="0"/>
              <a:t>；</a:t>
            </a:r>
            <a:endParaRPr lang="en-US" altLang="zh-CN" sz="1400" dirty="0" smtClean="0"/>
          </a:p>
          <a:p>
            <a:pPr>
              <a:buFont typeface="Wingdings" pitchFamily="2" charset="2"/>
              <a:buChar char="u"/>
            </a:pPr>
            <a:r>
              <a:rPr lang="zh-CN" altLang="en-US" sz="1400" dirty="0" smtClean="0"/>
              <a:t>车重减小</a:t>
            </a:r>
            <a:r>
              <a:rPr lang="en-US" altLang="zh-CN" sz="1400" dirty="0" smtClean="0"/>
              <a:t>10</a:t>
            </a:r>
            <a:r>
              <a:rPr lang="zh-CN" altLang="en-US" sz="1400" dirty="0" smtClean="0"/>
              <a:t>％，可降低</a:t>
            </a:r>
            <a:r>
              <a:rPr lang="en-US" altLang="zh-CN" sz="1400" dirty="0" smtClean="0"/>
              <a:t>6</a:t>
            </a:r>
            <a:r>
              <a:rPr lang="zh-CN" altLang="en-US" sz="1400" dirty="0" smtClean="0"/>
              <a:t>％～</a:t>
            </a:r>
            <a:r>
              <a:rPr lang="en-US" altLang="zh-CN" sz="1400" dirty="0" smtClean="0"/>
              <a:t>8</a:t>
            </a:r>
            <a:r>
              <a:rPr lang="zh-CN" altLang="en-US" sz="1400" dirty="0" smtClean="0"/>
              <a:t>％的油耗，降低</a:t>
            </a:r>
            <a:r>
              <a:rPr lang="en-US" altLang="zh-CN" sz="1400" dirty="0" smtClean="0"/>
              <a:t>5</a:t>
            </a:r>
            <a:r>
              <a:rPr lang="zh-CN" altLang="en-US" sz="1400" dirty="0" smtClean="0"/>
              <a:t>～</a:t>
            </a:r>
            <a:r>
              <a:rPr lang="en-US" altLang="zh-CN" sz="1400" dirty="0" smtClean="0"/>
              <a:t>6%</a:t>
            </a:r>
            <a:r>
              <a:rPr lang="zh-CN" altLang="en-US" sz="1400" dirty="0" smtClean="0"/>
              <a:t>的排放。</a:t>
            </a:r>
          </a:p>
        </p:txBody>
      </p:sp>
      <p:sp>
        <p:nvSpPr>
          <p:cNvPr id="12" name="矩形 11"/>
          <p:cNvSpPr/>
          <p:nvPr/>
        </p:nvSpPr>
        <p:spPr>
          <a:xfrm>
            <a:off x="611560" y="908720"/>
            <a:ext cx="1991251" cy="400110"/>
          </a:xfrm>
          <a:prstGeom prst="rect">
            <a:avLst/>
          </a:prstGeom>
        </p:spPr>
        <p:txBody>
          <a:bodyPr wrap="none">
            <a:spAutoFit/>
          </a:bodyPr>
          <a:lstStyle/>
          <a:p>
            <a:r>
              <a:rPr lang="zh-CN" altLang="en-US" sz="2000" b="1" dirty="0" smtClean="0">
                <a:solidFill>
                  <a:srgbClr val="000000"/>
                </a:solidFill>
                <a:latin typeface="Arial" pitchFamily="34" charset="0"/>
                <a:ea typeface="仿宋_GB2312" pitchFamily="49" charset="-122"/>
                <a:cs typeface="Arial" pitchFamily="34" charset="0"/>
              </a:rPr>
              <a:t>车重与油耗关系</a:t>
            </a:r>
          </a:p>
        </p:txBody>
      </p:sp>
      <p:sp>
        <p:nvSpPr>
          <p:cNvPr id="13" name="矩形 12"/>
          <p:cNvSpPr/>
          <p:nvPr/>
        </p:nvSpPr>
        <p:spPr>
          <a:xfrm>
            <a:off x="323528" y="6093296"/>
            <a:ext cx="3744416" cy="415498"/>
          </a:xfrm>
          <a:prstGeom prst="rect">
            <a:avLst/>
          </a:prstGeom>
        </p:spPr>
        <p:txBody>
          <a:bodyPr wrap="square">
            <a:spAutoFit/>
          </a:bodyPr>
          <a:lstStyle/>
          <a:p>
            <a:r>
              <a:rPr lang="zh-CN" altLang="en-US" sz="1050" kern="0" dirty="0" smtClean="0">
                <a:latin typeface="Arial" pitchFamily="34" charset="0"/>
                <a:ea typeface="仿宋_GB2312" pitchFamily="49" charset="-122"/>
                <a:cs typeface="Arial" pitchFamily="34" charset="0"/>
              </a:rPr>
              <a:t>来源 </a:t>
            </a:r>
            <a:r>
              <a:rPr lang="en-US" altLang="zh-CN" sz="1050" kern="0" dirty="0" smtClean="0">
                <a:latin typeface="Arial" pitchFamily="34" charset="0"/>
                <a:ea typeface="仿宋_GB2312" pitchFamily="49" charset="-122"/>
                <a:cs typeface="Arial" pitchFamily="34" charset="0"/>
              </a:rPr>
              <a:t>Sources</a:t>
            </a:r>
            <a:r>
              <a:rPr lang="zh-CN" altLang="en-US" sz="1050" kern="0" dirty="0" smtClean="0">
                <a:latin typeface="Arial" pitchFamily="34" charset="0"/>
                <a:ea typeface="仿宋_GB2312" pitchFamily="49" charset="-122"/>
                <a:cs typeface="Arial" pitchFamily="34" charset="0"/>
              </a:rPr>
              <a:t>：</a:t>
            </a:r>
            <a:r>
              <a:rPr lang="zh-CN" altLang="en-US" sz="1050" dirty="0" smtClean="0"/>
              <a:t>马鸣图</a:t>
            </a:r>
            <a:r>
              <a:rPr lang="en-US" altLang="zh-CN" sz="1050" dirty="0" smtClean="0"/>
              <a:t>.</a:t>
            </a:r>
            <a:r>
              <a:rPr lang="zh-CN" altLang="en-US" sz="1050" dirty="0" smtClean="0"/>
              <a:t> 易红亮</a:t>
            </a:r>
            <a:r>
              <a:rPr lang="en-US" altLang="zh-CN" sz="1050" dirty="0" smtClean="0"/>
              <a:t>.</a:t>
            </a:r>
            <a:r>
              <a:rPr lang="zh-CN" altLang="en-US" sz="1050" dirty="0" smtClean="0"/>
              <a:t>路洪洲</a:t>
            </a:r>
            <a:r>
              <a:rPr lang="en-US" altLang="zh-CN" sz="1050" dirty="0" smtClean="0"/>
              <a:t>.</a:t>
            </a:r>
            <a:r>
              <a:rPr lang="zh-CN" altLang="en-US" sz="1050" dirty="0" smtClean="0"/>
              <a:t>万鑫铭</a:t>
            </a:r>
            <a:r>
              <a:rPr lang="en-US" altLang="zh-CN" sz="1050" dirty="0" smtClean="0"/>
              <a:t>.</a:t>
            </a:r>
            <a:r>
              <a:rPr lang="zh-CN" altLang="en-US" sz="1050" dirty="0" smtClean="0"/>
              <a:t>论汽车轻量化</a:t>
            </a:r>
            <a:r>
              <a:rPr lang="en-US" altLang="zh-CN" sz="1050" dirty="0" smtClean="0"/>
              <a:t>,</a:t>
            </a:r>
            <a:r>
              <a:rPr lang="zh-CN" altLang="en-US" sz="1050" dirty="0" smtClean="0"/>
              <a:t>中国工程科学</a:t>
            </a:r>
            <a:r>
              <a:rPr lang="en-US" altLang="zh-CN" sz="1050" dirty="0" smtClean="0"/>
              <a:t>,2009(9)</a:t>
            </a:r>
            <a:endParaRPr lang="en-US" altLang="zh-CN" sz="1050" kern="0" dirty="0" smtClean="0">
              <a:latin typeface="Arial" pitchFamily="34" charset="0"/>
              <a:ea typeface="仿宋_GB2312" pitchFamily="49" charset="-122"/>
              <a:cs typeface="Arial" pitchFamily="34" charset="0"/>
            </a:endParaRPr>
          </a:p>
        </p:txBody>
      </p:sp>
      <p:sp>
        <p:nvSpPr>
          <p:cNvPr id="14" name="TextBox 13"/>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10</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5" name="矩形 14"/>
          <p:cNvSpPr/>
          <p:nvPr/>
        </p:nvSpPr>
        <p:spPr>
          <a:xfrm>
            <a:off x="1170208" y="147696"/>
            <a:ext cx="5081840" cy="576248"/>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-1</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755576" y="1628800"/>
            <a:ext cx="7383792" cy="4395679"/>
            <a:chOff x="837880" y="1553601"/>
            <a:chExt cx="7383792" cy="4395679"/>
          </a:xfrm>
        </p:grpSpPr>
        <p:grpSp>
          <p:nvGrpSpPr>
            <p:cNvPr id="33" name="Group 2"/>
            <p:cNvGrpSpPr>
              <a:grpSpLocks/>
            </p:cNvGrpSpPr>
            <p:nvPr/>
          </p:nvGrpSpPr>
          <p:grpSpPr bwMode="auto">
            <a:xfrm>
              <a:off x="2728230" y="1936160"/>
              <a:ext cx="3781421" cy="3749679"/>
              <a:chOff x="1292" y="481"/>
              <a:chExt cx="2381" cy="2362"/>
            </a:xfrm>
          </p:grpSpPr>
          <p:sp>
            <p:nvSpPr>
              <p:cNvPr id="34" name="Oval 3"/>
              <p:cNvSpPr>
                <a:spLocks noChangeArrowheads="1"/>
              </p:cNvSpPr>
              <p:nvPr/>
            </p:nvSpPr>
            <p:spPr bwMode="auto">
              <a:xfrm rot="1663857">
                <a:off x="1292" y="1389"/>
                <a:ext cx="2359" cy="544"/>
              </a:xfrm>
              <a:prstGeom prst="ellipse">
                <a:avLst/>
              </a:prstGeom>
              <a:solidFill>
                <a:srgbClr val="99FF99">
                  <a:alpha val="50999"/>
                </a:srgbClr>
              </a:solidFill>
              <a:ln w="19050" algn="ctr">
                <a:solidFill>
                  <a:srgbClr val="FFFF00"/>
                </a:solidFill>
                <a:round/>
                <a:headEnd/>
                <a:tailEnd/>
              </a:ln>
              <a:effectLst/>
            </p:spPr>
            <p:txBody>
              <a:bodyPr wrap="none" lIns="0" tIns="0" rIns="0" bIns="0" anchor="ctr">
                <a:spAutoFit/>
              </a:bodyPr>
              <a:lstStyle/>
              <a:p>
                <a:endParaRPr lang="zh-CN" altLang="en-US"/>
              </a:p>
            </p:txBody>
          </p:sp>
          <p:sp>
            <p:nvSpPr>
              <p:cNvPr id="35" name="Oval 4"/>
              <p:cNvSpPr>
                <a:spLocks noChangeArrowheads="1"/>
              </p:cNvSpPr>
              <p:nvPr/>
            </p:nvSpPr>
            <p:spPr bwMode="auto">
              <a:xfrm rot="20333031">
                <a:off x="1314" y="1453"/>
                <a:ext cx="2359" cy="544"/>
              </a:xfrm>
              <a:prstGeom prst="ellipse">
                <a:avLst/>
              </a:prstGeom>
              <a:solidFill>
                <a:schemeClr val="folHlink">
                  <a:alpha val="42999"/>
                </a:schemeClr>
              </a:solidFill>
              <a:ln w="19050" algn="ctr">
                <a:solidFill>
                  <a:srgbClr val="FFFF00"/>
                </a:solidFill>
                <a:round/>
                <a:headEnd/>
                <a:tailEnd/>
              </a:ln>
              <a:effectLst/>
            </p:spPr>
            <p:txBody>
              <a:bodyPr wrap="none" lIns="0" tIns="0" rIns="0" bIns="0" anchor="ctr">
                <a:spAutoFit/>
              </a:bodyPr>
              <a:lstStyle/>
              <a:p>
                <a:endParaRPr lang="zh-CN" altLang="en-US"/>
              </a:p>
            </p:txBody>
          </p:sp>
          <p:sp>
            <p:nvSpPr>
              <p:cNvPr id="36" name="Oval 5"/>
              <p:cNvSpPr>
                <a:spLocks noChangeArrowheads="1"/>
              </p:cNvSpPr>
              <p:nvPr/>
            </p:nvSpPr>
            <p:spPr bwMode="auto">
              <a:xfrm rot="4141263">
                <a:off x="1292" y="1389"/>
                <a:ext cx="2359" cy="544"/>
              </a:xfrm>
              <a:prstGeom prst="ellipse">
                <a:avLst/>
              </a:prstGeom>
              <a:solidFill>
                <a:srgbClr val="FFFF00">
                  <a:alpha val="35001"/>
                </a:srgbClr>
              </a:solidFill>
              <a:ln w="19050" algn="ctr">
                <a:solidFill>
                  <a:srgbClr val="FFFF00"/>
                </a:solidFill>
                <a:round/>
                <a:headEnd/>
                <a:tailEnd/>
              </a:ln>
              <a:effectLst/>
            </p:spPr>
            <p:txBody>
              <a:bodyPr wrap="none" lIns="0" tIns="0" rIns="0" bIns="0" anchor="ctr">
                <a:spAutoFit/>
              </a:bodyPr>
              <a:lstStyle/>
              <a:p>
                <a:endParaRPr lang="zh-CN" altLang="en-US"/>
              </a:p>
            </p:txBody>
          </p:sp>
          <p:sp>
            <p:nvSpPr>
              <p:cNvPr id="37" name="Oval 6"/>
              <p:cNvSpPr>
                <a:spLocks noChangeArrowheads="1"/>
              </p:cNvSpPr>
              <p:nvPr/>
            </p:nvSpPr>
            <p:spPr bwMode="auto">
              <a:xfrm rot="6911568">
                <a:off x="1294" y="1392"/>
                <a:ext cx="2359" cy="544"/>
              </a:xfrm>
              <a:prstGeom prst="ellipse">
                <a:avLst/>
              </a:prstGeom>
              <a:solidFill>
                <a:srgbClr val="CC0000">
                  <a:alpha val="30000"/>
                </a:srgbClr>
              </a:solidFill>
              <a:ln w="19050" algn="ctr">
                <a:solidFill>
                  <a:srgbClr val="FFFF00"/>
                </a:solidFill>
                <a:round/>
                <a:headEnd/>
                <a:tailEnd/>
              </a:ln>
              <a:effectLst/>
            </p:spPr>
            <p:txBody>
              <a:bodyPr wrap="none" lIns="0" tIns="0" rIns="0" bIns="0" anchor="ctr">
                <a:spAutoFit/>
              </a:bodyPr>
              <a:lstStyle/>
              <a:p>
                <a:endParaRPr lang="zh-CN" altLang="en-US"/>
              </a:p>
            </p:txBody>
          </p:sp>
        </p:grpSp>
        <p:sp>
          <p:nvSpPr>
            <p:cNvPr id="38" name="Text Box 7"/>
            <p:cNvSpPr txBox="1">
              <a:spLocks noChangeArrowheads="1"/>
            </p:cNvSpPr>
            <p:nvPr/>
          </p:nvSpPr>
          <p:spPr bwMode="auto">
            <a:xfrm>
              <a:off x="2015444" y="1553601"/>
              <a:ext cx="2808288" cy="461665"/>
            </a:xfrm>
            <a:prstGeom prst="rect">
              <a:avLst/>
            </a:prstGeom>
            <a:noFill/>
            <a:ln w="9525" algn="ctr">
              <a:noFill/>
              <a:miter lim="800000"/>
              <a:headEnd/>
              <a:tailEnd/>
            </a:ln>
            <a:effectLst/>
          </p:spPr>
          <p:txBody>
            <a:bodyPr lIns="0" tIns="0" rIns="0" bIns="0">
              <a:spAutoFit/>
            </a:bodyPr>
            <a:lstStyle/>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a:t>
              </a:r>
              <a:r>
                <a:rPr lang="en-US" altLang="zh-CN" sz="1500" dirty="0">
                  <a:solidFill>
                    <a:schemeClr val="tx1"/>
                  </a:solidFill>
                  <a:latin typeface="Arial" pitchFamily="34" charset="0"/>
                  <a:ea typeface="仿宋_GB2312" pitchFamily="49" charset="-122"/>
                  <a:cs typeface="Arial" pitchFamily="34" charset="0"/>
                </a:rPr>
                <a:t>8</a:t>
              </a:r>
              <a:r>
                <a:rPr lang="zh-CN" altLang="en-US" sz="1500" dirty="0">
                  <a:solidFill>
                    <a:schemeClr val="tx1"/>
                  </a:solidFill>
                  <a:latin typeface="Arial" pitchFamily="34" charset="0"/>
                  <a:ea typeface="仿宋_GB2312" pitchFamily="49" charset="-122"/>
                  <a:cs typeface="Arial" pitchFamily="34" charset="0"/>
                </a:rPr>
                <a:t>）提高碰撞安全性</a:t>
              </a:r>
            </a:p>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（减小</a:t>
              </a:r>
              <a:r>
                <a:rPr lang="en-US" altLang="zh-CN" sz="1500" dirty="0">
                  <a:solidFill>
                    <a:schemeClr val="tx1"/>
                  </a:solidFill>
                  <a:latin typeface="Arial" pitchFamily="34" charset="0"/>
                  <a:ea typeface="仿宋_GB2312" pitchFamily="49" charset="-122"/>
                  <a:cs typeface="Arial" pitchFamily="34" charset="0"/>
                </a:rPr>
                <a:t>10%</a:t>
              </a:r>
              <a:r>
                <a:rPr lang="zh-CN" altLang="en-US" sz="1500" dirty="0">
                  <a:solidFill>
                    <a:schemeClr val="tx1"/>
                  </a:solidFill>
                  <a:latin typeface="Arial" pitchFamily="34" charset="0"/>
                  <a:ea typeface="仿宋_GB2312" pitchFamily="49" charset="-122"/>
                  <a:cs typeface="Arial" pitchFamily="34" charset="0"/>
                </a:rPr>
                <a:t>惯性能量）</a:t>
              </a:r>
            </a:p>
          </p:txBody>
        </p:sp>
        <p:sp>
          <p:nvSpPr>
            <p:cNvPr id="39" name="Oval 8" descr="75%"/>
            <p:cNvSpPr>
              <a:spLocks noChangeArrowheads="1"/>
            </p:cNvSpPr>
            <p:nvPr/>
          </p:nvSpPr>
          <p:spPr bwMode="auto">
            <a:xfrm>
              <a:off x="3918857" y="2118722"/>
              <a:ext cx="179387" cy="179387"/>
            </a:xfrm>
            <a:prstGeom prst="ellipse">
              <a:avLst/>
            </a:prstGeom>
            <a:solidFill>
              <a:srgbClr val="000099"/>
            </a:solidFill>
            <a:ln w="19050" algn="ctr">
              <a:noFill/>
              <a:round/>
              <a:headEnd/>
              <a:tailEnd/>
            </a:ln>
            <a:effectLst/>
          </p:spPr>
          <p:txBody>
            <a:bodyPr wrap="none" lIns="0" tIns="0" rIns="0" bIns="0" anchor="ctr">
              <a:spAutoFit/>
            </a:bodyPr>
            <a:lstStyle/>
            <a:p>
              <a:endParaRPr lang="zh-CN" altLang="en-US"/>
            </a:p>
          </p:txBody>
        </p:sp>
        <p:sp>
          <p:nvSpPr>
            <p:cNvPr id="40" name="Oval 9" descr="75%"/>
            <p:cNvSpPr>
              <a:spLocks noChangeArrowheads="1"/>
            </p:cNvSpPr>
            <p:nvPr/>
          </p:nvSpPr>
          <p:spPr bwMode="auto">
            <a:xfrm>
              <a:off x="2972707" y="4431709"/>
              <a:ext cx="179387" cy="179388"/>
            </a:xfrm>
            <a:prstGeom prst="ellipse">
              <a:avLst/>
            </a:prstGeom>
            <a:solidFill>
              <a:srgbClr val="000099"/>
            </a:solidFill>
            <a:ln w="19050" algn="ctr">
              <a:noFill/>
              <a:round/>
              <a:headEnd/>
              <a:tailEnd/>
            </a:ln>
            <a:effectLst/>
          </p:spPr>
          <p:txBody>
            <a:bodyPr wrap="none" lIns="0" tIns="0" rIns="0" bIns="0" anchor="ctr">
              <a:spAutoFit/>
            </a:bodyPr>
            <a:lstStyle/>
            <a:p>
              <a:endParaRPr lang="zh-CN" altLang="en-US"/>
            </a:p>
          </p:txBody>
        </p:sp>
        <p:sp>
          <p:nvSpPr>
            <p:cNvPr id="41" name="Oval 10" descr="75%"/>
            <p:cNvSpPr>
              <a:spLocks noChangeArrowheads="1"/>
            </p:cNvSpPr>
            <p:nvPr/>
          </p:nvSpPr>
          <p:spPr bwMode="auto">
            <a:xfrm>
              <a:off x="3020332" y="2923584"/>
              <a:ext cx="177800" cy="179388"/>
            </a:xfrm>
            <a:prstGeom prst="ellipse">
              <a:avLst/>
            </a:prstGeom>
            <a:solidFill>
              <a:srgbClr val="000099"/>
            </a:solidFill>
            <a:ln w="19050" algn="ctr">
              <a:noFill/>
              <a:round/>
              <a:headEnd/>
              <a:tailEnd/>
            </a:ln>
            <a:effectLst/>
          </p:spPr>
          <p:txBody>
            <a:bodyPr wrap="none" lIns="0" tIns="0" rIns="0" bIns="0" anchor="ctr">
              <a:spAutoFit/>
            </a:bodyPr>
            <a:lstStyle/>
            <a:p>
              <a:endParaRPr lang="zh-CN" altLang="en-US"/>
            </a:p>
          </p:txBody>
        </p:sp>
        <p:sp>
          <p:nvSpPr>
            <p:cNvPr id="42" name="Oval 11" descr="75%"/>
            <p:cNvSpPr>
              <a:spLocks noChangeArrowheads="1"/>
            </p:cNvSpPr>
            <p:nvPr/>
          </p:nvSpPr>
          <p:spPr bwMode="auto">
            <a:xfrm>
              <a:off x="3812494" y="5223872"/>
              <a:ext cx="179388" cy="179387"/>
            </a:xfrm>
            <a:prstGeom prst="ellipse">
              <a:avLst/>
            </a:prstGeom>
            <a:solidFill>
              <a:srgbClr val="000099"/>
            </a:solidFill>
            <a:ln w="19050" algn="ctr">
              <a:noFill/>
              <a:round/>
              <a:headEnd/>
              <a:tailEnd/>
            </a:ln>
            <a:effectLst/>
          </p:spPr>
          <p:txBody>
            <a:bodyPr wrap="none" lIns="0" tIns="0" rIns="0" bIns="0" anchor="ctr">
              <a:spAutoFit/>
            </a:bodyPr>
            <a:lstStyle/>
            <a:p>
              <a:endParaRPr lang="zh-CN" altLang="en-US"/>
            </a:p>
          </p:txBody>
        </p:sp>
        <p:sp>
          <p:nvSpPr>
            <p:cNvPr id="43" name="Oval 12" descr="75%"/>
            <p:cNvSpPr>
              <a:spLocks noChangeArrowheads="1"/>
            </p:cNvSpPr>
            <p:nvPr/>
          </p:nvSpPr>
          <p:spPr bwMode="auto">
            <a:xfrm>
              <a:off x="5119007" y="5282609"/>
              <a:ext cx="179387" cy="179388"/>
            </a:xfrm>
            <a:prstGeom prst="ellipse">
              <a:avLst/>
            </a:prstGeom>
            <a:solidFill>
              <a:srgbClr val="000099"/>
            </a:solidFill>
            <a:ln w="19050" algn="ctr">
              <a:noFill/>
              <a:round/>
              <a:headEnd/>
              <a:tailEnd/>
            </a:ln>
            <a:effectLst/>
          </p:spPr>
          <p:txBody>
            <a:bodyPr wrap="none" lIns="0" tIns="0" rIns="0" bIns="0" anchor="ctr">
              <a:spAutoFit/>
            </a:bodyPr>
            <a:lstStyle/>
            <a:p>
              <a:endParaRPr lang="zh-CN" altLang="en-US"/>
            </a:p>
          </p:txBody>
        </p:sp>
        <p:sp>
          <p:nvSpPr>
            <p:cNvPr id="44" name="Oval 13" descr="75%"/>
            <p:cNvSpPr>
              <a:spLocks noChangeArrowheads="1"/>
            </p:cNvSpPr>
            <p:nvPr/>
          </p:nvSpPr>
          <p:spPr bwMode="auto">
            <a:xfrm>
              <a:off x="6001657" y="4499972"/>
              <a:ext cx="179387" cy="179387"/>
            </a:xfrm>
            <a:prstGeom prst="ellipse">
              <a:avLst/>
            </a:prstGeom>
            <a:solidFill>
              <a:srgbClr val="000099"/>
            </a:solidFill>
            <a:ln w="19050" algn="ctr">
              <a:noFill/>
              <a:round/>
              <a:headEnd/>
              <a:tailEnd/>
            </a:ln>
            <a:effectLst/>
          </p:spPr>
          <p:txBody>
            <a:bodyPr wrap="none" lIns="0" tIns="0" rIns="0" bIns="0" anchor="ctr">
              <a:spAutoFit/>
            </a:bodyPr>
            <a:lstStyle/>
            <a:p>
              <a:endParaRPr lang="zh-CN" altLang="en-US"/>
            </a:p>
          </p:txBody>
        </p:sp>
        <p:sp>
          <p:nvSpPr>
            <p:cNvPr id="45" name="Oval 14" descr="75%"/>
            <p:cNvSpPr>
              <a:spLocks noChangeArrowheads="1"/>
            </p:cNvSpPr>
            <p:nvPr/>
          </p:nvSpPr>
          <p:spPr bwMode="auto">
            <a:xfrm>
              <a:off x="6111194" y="3207747"/>
              <a:ext cx="179388" cy="179387"/>
            </a:xfrm>
            <a:prstGeom prst="ellipse">
              <a:avLst/>
            </a:prstGeom>
            <a:solidFill>
              <a:srgbClr val="000099"/>
            </a:solidFill>
            <a:ln w="19050" algn="ctr">
              <a:noFill/>
              <a:round/>
              <a:headEnd/>
              <a:tailEnd/>
            </a:ln>
            <a:effectLst/>
          </p:spPr>
          <p:txBody>
            <a:bodyPr wrap="none" lIns="0" tIns="0" rIns="0" bIns="0" anchor="ctr">
              <a:spAutoFit/>
            </a:bodyPr>
            <a:lstStyle/>
            <a:p>
              <a:endParaRPr lang="zh-CN" altLang="en-US"/>
            </a:p>
          </p:txBody>
        </p:sp>
        <p:sp>
          <p:nvSpPr>
            <p:cNvPr id="46" name="Oval 15" descr="75%"/>
            <p:cNvSpPr>
              <a:spLocks noChangeArrowheads="1"/>
            </p:cNvSpPr>
            <p:nvPr/>
          </p:nvSpPr>
          <p:spPr bwMode="auto">
            <a:xfrm>
              <a:off x="5239657" y="2191747"/>
              <a:ext cx="179387" cy="179387"/>
            </a:xfrm>
            <a:prstGeom prst="ellipse">
              <a:avLst/>
            </a:prstGeom>
            <a:solidFill>
              <a:srgbClr val="000099"/>
            </a:solidFill>
            <a:ln w="19050" algn="ctr">
              <a:noFill/>
              <a:round/>
              <a:headEnd/>
              <a:tailEnd/>
            </a:ln>
            <a:effectLst/>
          </p:spPr>
          <p:txBody>
            <a:bodyPr wrap="none" lIns="0" tIns="0" rIns="0" bIns="0" anchor="ctr">
              <a:spAutoFit/>
            </a:bodyPr>
            <a:lstStyle/>
            <a:p>
              <a:endParaRPr lang="zh-CN" altLang="en-US"/>
            </a:p>
          </p:txBody>
        </p:sp>
        <p:sp>
          <p:nvSpPr>
            <p:cNvPr id="47" name="Text Box 16"/>
            <p:cNvSpPr txBox="1">
              <a:spLocks noChangeArrowheads="1"/>
            </p:cNvSpPr>
            <p:nvPr/>
          </p:nvSpPr>
          <p:spPr bwMode="auto">
            <a:xfrm>
              <a:off x="4616712" y="1583468"/>
              <a:ext cx="3313113" cy="461665"/>
            </a:xfrm>
            <a:prstGeom prst="rect">
              <a:avLst/>
            </a:prstGeom>
            <a:noFill/>
            <a:ln w="9525" algn="ctr">
              <a:noFill/>
              <a:miter lim="800000"/>
              <a:headEnd/>
              <a:tailEnd/>
            </a:ln>
            <a:effectLst/>
          </p:spPr>
          <p:txBody>
            <a:bodyPr lIns="0" tIns="0" rIns="0" bIns="0">
              <a:spAutoFit/>
            </a:bodyPr>
            <a:lstStyle/>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a:t>
              </a:r>
              <a:r>
                <a:rPr lang="en-US" altLang="zh-CN" sz="1500" dirty="0">
                  <a:solidFill>
                    <a:schemeClr val="tx1"/>
                  </a:solidFill>
                  <a:latin typeface="Arial" pitchFamily="34" charset="0"/>
                  <a:ea typeface="仿宋_GB2312" pitchFamily="49" charset="-122"/>
                  <a:cs typeface="Arial" pitchFamily="34" charset="0"/>
                </a:rPr>
                <a:t>1</a:t>
              </a:r>
              <a:r>
                <a:rPr lang="zh-CN" altLang="en-US" sz="1500" dirty="0">
                  <a:solidFill>
                    <a:schemeClr val="tx1"/>
                  </a:solidFill>
                  <a:latin typeface="Arial" pitchFamily="34" charset="0"/>
                  <a:ea typeface="仿宋_GB2312" pitchFamily="49" charset="-122"/>
                  <a:cs typeface="Arial" pitchFamily="34" charset="0"/>
                </a:rPr>
                <a:t>）提升燃油效率</a:t>
              </a:r>
            </a:p>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（每加仑汽油增加</a:t>
              </a:r>
              <a:r>
                <a:rPr lang="en-US" altLang="zh-CN" sz="1500" dirty="0">
                  <a:solidFill>
                    <a:schemeClr val="tx1"/>
                  </a:solidFill>
                  <a:latin typeface="Arial" pitchFamily="34" charset="0"/>
                  <a:ea typeface="仿宋_GB2312" pitchFamily="49" charset="-122"/>
                  <a:cs typeface="Arial" pitchFamily="34" charset="0"/>
                </a:rPr>
                <a:t>2</a:t>
              </a:r>
              <a:r>
                <a:rPr lang="zh-CN" altLang="en-US" sz="1500" dirty="0">
                  <a:solidFill>
                    <a:schemeClr val="tx1"/>
                  </a:solidFill>
                  <a:latin typeface="Arial" pitchFamily="34" charset="0"/>
                  <a:ea typeface="仿宋_GB2312" pitchFamily="49" charset="-122"/>
                  <a:cs typeface="Arial" pitchFamily="34" charset="0"/>
                </a:rPr>
                <a:t>英里行程）</a:t>
              </a:r>
            </a:p>
          </p:txBody>
        </p:sp>
        <p:sp>
          <p:nvSpPr>
            <p:cNvPr id="48" name="Text Box 17"/>
            <p:cNvSpPr txBox="1">
              <a:spLocks noChangeArrowheads="1"/>
            </p:cNvSpPr>
            <p:nvPr/>
          </p:nvSpPr>
          <p:spPr bwMode="auto">
            <a:xfrm>
              <a:off x="6033344" y="2900260"/>
              <a:ext cx="2120900" cy="461665"/>
            </a:xfrm>
            <a:prstGeom prst="rect">
              <a:avLst/>
            </a:prstGeom>
            <a:noFill/>
            <a:ln w="9525" algn="ctr">
              <a:noFill/>
              <a:miter lim="800000"/>
              <a:headEnd/>
              <a:tailEnd/>
            </a:ln>
            <a:effectLst/>
          </p:spPr>
          <p:txBody>
            <a:bodyPr lIns="0" tIns="0" rIns="0" bIns="0">
              <a:spAutoFit/>
            </a:bodyPr>
            <a:lstStyle/>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a:t>
              </a:r>
              <a:r>
                <a:rPr lang="en-US" altLang="zh-CN" sz="1500" dirty="0">
                  <a:solidFill>
                    <a:schemeClr val="tx1"/>
                  </a:solidFill>
                  <a:latin typeface="Arial" pitchFamily="34" charset="0"/>
                  <a:ea typeface="仿宋_GB2312" pitchFamily="49" charset="-122"/>
                  <a:cs typeface="Arial" pitchFamily="34" charset="0"/>
                </a:rPr>
                <a:t>2</a:t>
              </a:r>
              <a:r>
                <a:rPr lang="zh-CN" altLang="en-US" sz="1500" dirty="0">
                  <a:solidFill>
                    <a:schemeClr val="tx1"/>
                  </a:solidFill>
                  <a:latin typeface="Arial" pitchFamily="34" charset="0"/>
                  <a:ea typeface="仿宋_GB2312" pitchFamily="49" charset="-122"/>
                  <a:cs typeface="Arial" pitchFamily="34" charset="0"/>
                </a:rPr>
                <a:t>）降低排放污染</a:t>
              </a:r>
            </a:p>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（降低油耗</a:t>
              </a:r>
              <a:r>
                <a:rPr lang="en-US" altLang="zh-CN" sz="1500" dirty="0">
                  <a:solidFill>
                    <a:schemeClr val="tx1"/>
                  </a:solidFill>
                  <a:latin typeface="Arial" pitchFamily="34" charset="0"/>
                  <a:ea typeface="仿宋_GB2312" pitchFamily="49" charset="-122"/>
                  <a:cs typeface="Arial" pitchFamily="34" charset="0"/>
                </a:rPr>
                <a:t>6%</a:t>
              </a:r>
              <a:r>
                <a:rPr lang="zh-CN" altLang="en-US" sz="1500" dirty="0">
                  <a:solidFill>
                    <a:schemeClr val="tx1"/>
                  </a:solidFill>
                  <a:latin typeface="Arial" pitchFamily="34" charset="0"/>
                  <a:ea typeface="仿宋_GB2312" pitchFamily="49" charset="-122"/>
                  <a:cs typeface="Arial" pitchFamily="34" charset="0"/>
                </a:rPr>
                <a:t>）</a:t>
              </a:r>
            </a:p>
          </p:txBody>
        </p:sp>
        <p:sp>
          <p:nvSpPr>
            <p:cNvPr id="49" name="Text Box 18"/>
            <p:cNvSpPr txBox="1">
              <a:spLocks noChangeArrowheads="1"/>
            </p:cNvSpPr>
            <p:nvPr/>
          </p:nvSpPr>
          <p:spPr bwMode="auto">
            <a:xfrm>
              <a:off x="5929322" y="4542403"/>
              <a:ext cx="2292350" cy="461665"/>
            </a:xfrm>
            <a:prstGeom prst="rect">
              <a:avLst/>
            </a:prstGeom>
            <a:noFill/>
            <a:ln w="9525" algn="ctr">
              <a:noFill/>
              <a:miter lim="800000"/>
              <a:headEnd/>
              <a:tailEnd/>
            </a:ln>
            <a:effectLst/>
          </p:spPr>
          <p:txBody>
            <a:bodyPr lIns="0" tIns="0" rIns="0" bIns="0">
              <a:spAutoFit/>
            </a:bodyPr>
            <a:lstStyle/>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a:t>
              </a:r>
              <a:r>
                <a:rPr lang="en-US" altLang="zh-CN" sz="1500" dirty="0">
                  <a:solidFill>
                    <a:schemeClr val="tx1"/>
                  </a:solidFill>
                  <a:latin typeface="Arial" pitchFamily="34" charset="0"/>
                  <a:ea typeface="仿宋_GB2312" pitchFamily="49" charset="-122"/>
                  <a:cs typeface="Arial" pitchFamily="34" charset="0"/>
                </a:rPr>
                <a:t>3</a:t>
              </a:r>
              <a:r>
                <a:rPr lang="zh-CN" altLang="en-US" sz="1500" dirty="0">
                  <a:solidFill>
                    <a:schemeClr val="tx1"/>
                  </a:solidFill>
                  <a:latin typeface="Arial" pitchFamily="34" charset="0"/>
                  <a:ea typeface="仿宋_GB2312" pitchFamily="49" charset="-122"/>
                  <a:cs typeface="Arial" pitchFamily="34" charset="0"/>
                </a:rPr>
                <a:t>）增加特色</a:t>
              </a:r>
            </a:p>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（可增加更舒适功能）</a:t>
              </a:r>
            </a:p>
          </p:txBody>
        </p:sp>
        <p:sp>
          <p:nvSpPr>
            <p:cNvPr id="50" name="Text Box 19"/>
            <p:cNvSpPr txBox="1">
              <a:spLocks noChangeArrowheads="1"/>
            </p:cNvSpPr>
            <p:nvPr/>
          </p:nvSpPr>
          <p:spPr bwMode="auto">
            <a:xfrm>
              <a:off x="837880" y="2576228"/>
              <a:ext cx="2362200" cy="692497"/>
            </a:xfrm>
            <a:prstGeom prst="rect">
              <a:avLst/>
            </a:prstGeom>
            <a:noFill/>
            <a:ln w="9525" algn="ctr">
              <a:noFill/>
              <a:miter lim="800000"/>
              <a:headEnd/>
              <a:tailEnd/>
            </a:ln>
            <a:effectLst/>
          </p:spPr>
          <p:txBody>
            <a:bodyPr lIns="0" tIns="0" rIns="0" bIns="0">
              <a:spAutoFit/>
            </a:bodyPr>
            <a:lstStyle/>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a:t>
              </a:r>
              <a:r>
                <a:rPr lang="en-US" altLang="zh-CN" sz="1500" dirty="0">
                  <a:solidFill>
                    <a:schemeClr val="tx1"/>
                  </a:solidFill>
                  <a:latin typeface="Arial" pitchFamily="34" charset="0"/>
                  <a:ea typeface="仿宋_GB2312" pitchFamily="49" charset="-122"/>
                  <a:cs typeface="Arial" pitchFamily="34" charset="0"/>
                </a:rPr>
                <a:t>7</a:t>
              </a:r>
              <a:r>
                <a:rPr lang="zh-CN" altLang="en-US" sz="1500" dirty="0">
                  <a:solidFill>
                    <a:schemeClr val="tx1"/>
                  </a:solidFill>
                  <a:latin typeface="Arial" pitchFamily="34" charset="0"/>
                  <a:ea typeface="仿宋_GB2312" pitchFamily="49" charset="-122"/>
                  <a:cs typeface="Arial" pitchFamily="34" charset="0"/>
                </a:rPr>
                <a:t>）提升操控稳定性</a:t>
              </a:r>
            </a:p>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（底盘反振力量减弱，</a:t>
              </a:r>
            </a:p>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减少噪音和振动）</a:t>
              </a:r>
            </a:p>
          </p:txBody>
        </p:sp>
        <p:sp>
          <p:nvSpPr>
            <p:cNvPr id="51" name="Text Box 20"/>
            <p:cNvSpPr txBox="1">
              <a:spLocks noChangeArrowheads="1"/>
            </p:cNvSpPr>
            <p:nvPr/>
          </p:nvSpPr>
          <p:spPr bwMode="auto">
            <a:xfrm>
              <a:off x="1413528" y="5398497"/>
              <a:ext cx="2871688" cy="461665"/>
            </a:xfrm>
            <a:prstGeom prst="rect">
              <a:avLst/>
            </a:prstGeom>
            <a:noFill/>
            <a:ln w="9525" algn="ctr">
              <a:noFill/>
              <a:miter lim="800000"/>
              <a:headEnd/>
              <a:tailEnd/>
            </a:ln>
            <a:effectLst/>
          </p:spPr>
          <p:txBody>
            <a:bodyPr wrap="square" lIns="0" tIns="0" rIns="0" bIns="0">
              <a:spAutoFit/>
            </a:bodyPr>
            <a:lstStyle/>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a:t>
              </a:r>
              <a:r>
                <a:rPr lang="en-US" altLang="zh-CN" sz="1500" dirty="0">
                  <a:solidFill>
                    <a:schemeClr val="tx1"/>
                  </a:solidFill>
                  <a:latin typeface="Arial" pitchFamily="34" charset="0"/>
                  <a:ea typeface="仿宋_GB2312" pitchFamily="49" charset="-122"/>
                  <a:cs typeface="Arial" pitchFamily="34" charset="0"/>
                </a:rPr>
                <a:t>5</a:t>
              </a:r>
              <a:r>
                <a:rPr lang="zh-CN" altLang="en-US" sz="1500" dirty="0">
                  <a:solidFill>
                    <a:schemeClr val="tx1"/>
                  </a:solidFill>
                  <a:latin typeface="Arial" pitchFamily="34" charset="0"/>
                  <a:ea typeface="仿宋_GB2312" pitchFamily="49" charset="-122"/>
                  <a:cs typeface="Arial" pitchFamily="34" charset="0"/>
                </a:rPr>
                <a:t>）提升制动性能</a:t>
              </a:r>
            </a:p>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（制动安全距离可减少</a:t>
              </a:r>
              <a:r>
                <a:rPr lang="en-US" altLang="zh-CN" sz="1500" dirty="0">
                  <a:solidFill>
                    <a:schemeClr val="tx1"/>
                  </a:solidFill>
                  <a:latin typeface="Arial" pitchFamily="34" charset="0"/>
                  <a:ea typeface="仿宋_GB2312" pitchFamily="49" charset="-122"/>
                  <a:cs typeface="Arial" pitchFamily="34" charset="0"/>
                </a:rPr>
                <a:t>10</a:t>
              </a:r>
              <a:r>
                <a:rPr lang="zh-CN" altLang="en-US" sz="1500" dirty="0">
                  <a:solidFill>
                    <a:schemeClr val="tx1"/>
                  </a:solidFill>
                  <a:latin typeface="Arial" pitchFamily="34" charset="0"/>
                  <a:ea typeface="仿宋_GB2312" pitchFamily="49" charset="-122"/>
                  <a:cs typeface="Arial" pitchFamily="34" charset="0"/>
                </a:rPr>
                <a:t>英尺）</a:t>
              </a:r>
            </a:p>
          </p:txBody>
        </p:sp>
        <p:sp>
          <p:nvSpPr>
            <p:cNvPr id="52" name="Text Box 21"/>
            <p:cNvSpPr txBox="1">
              <a:spLocks noChangeArrowheads="1"/>
            </p:cNvSpPr>
            <p:nvPr/>
          </p:nvSpPr>
          <p:spPr bwMode="auto">
            <a:xfrm>
              <a:off x="1174355" y="4175791"/>
              <a:ext cx="1908175" cy="461665"/>
            </a:xfrm>
            <a:prstGeom prst="rect">
              <a:avLst/>
            </a:prstGeom>
            <a:noFill/>
            <a:ln w="9525" algn="ctr">
              <a:noFill/>
              <a:miter lim="800000"/>
              <a:headEnd/>
              <a:tailEnd/>
            </a:ln>
            <a:effectLst/>
          </p:spPr>
          <p:txBody>
            <a:bodyPr lIns="0" tIns="0" rIns="0" bIns="0">
              <a:spAutoFit/>
            </a:bodyPr>
            <a:lstStyle/>
            <a:p>
              <a:pPr algn="ctr">
                <a:spcBef>
                  <a:spcPct val="0"/>
                </a:spcBef>
                <a:buClrTx/>
                <a:buFontTx/>
                <a:buNone/>
              </a:pPr>
              <a:r>
                <a:rPr lang="zh-CN" altLang="en-US" sz="1500" dirty="0">
                  <a:solidFill>
                    <a:schemeClr val="tx1"/>
                  </a:solidFill>
                  <a:latin typeface="+mn-ea"/>
                  <a:ea typeface="+mn-ea"/>
                </a:rPr>
                <a:t>（</a:t>
              </a:r>
              <a:r>
                <a:rPr lang="en-US" altLang="zh-CN" sz="1500" dirty="0">
                  <a:solidFill>
                    <a:schemeClr val="tx1"/>
                  </a:solidFill>
                  <a:latin typeface="+mn-ea"/>
                  <a:ea typeface="+mn-ea"/>
                </a:rPr>
                <a:t>6</a:t>
              </a:r>
              <a:r>
                <a:rPr lang="zh-CN" altLang="en-US" sz="1500" dirty="0">
                  <a:solidFill>
                    <a:schemeClr val="tx1"/>
                  </a:solidFill>
                  <a:latin typeface="+mn-ea"/>
                  <a:ea typeface="+mn-ea"/>
                </a:rPr>
                <a:t>）提升耐久性</a:t>
              </a:r>
            </a:p>
            <a:p>
              <a:pPr algn="ctr">
                <a:spcBef>
                  <a:spcPct val="0"/>
                </a:spcBef>
                <a:buClrTx/>
                <a:buFontTx/>
                <a:buNone/>
              </a:pPr>
              <a:r>
                <a:rPr lang="zh-CN" altLang="en-US" sz="1500" dirty="0">
                  <a:solidFill>
                    <a:schemeClr val="tx1"/>
                  </a:solidFill>
                  <a:latin typeface="+mn-ea"/>
                  <a:ea typeface="+mn-ea"/>
                </a:rPr>
                <a:t>（降低零件疲劳）</a:t>
              </a:r>
            </a:p>
          </p:txBody>
        </p:sp>
        <p:sp>
          <p:nvSpPr>
            <p:cNvPr id="53" name="Text Box 22"/>
            <p:cNvSpPr txBox="1">
              <a:spLocks noChangeArrowheads="1"/>
            </p:cNvSpPr>
            <p:nvPr/>
          </p:nvSpPr>
          <p:spPr bwMode="auto">
            <a:xfrm>
              <a:off x="4692917" y="5256783"/>
              <a:ext cx="3024188" cy="692497"/>
            </a:xfrm>
            <a:prstGeom prst="rect">
              <a:avLst/>
            </a:prstGeom>
            <a:noFill/>
            <a:ln w="9525" algn="ctr">
              <a:noFill/>
              <a:miter lim="800000"/>
              <a:headEnd/>
              <a:tailEnd/>
            </a:ln>
            <a:effectLst/>
          </p:spPr>
          <p:txBody>
            <a:bodyPr lIns="0" tIns="0" rIns="0" bIns="0">
              <a:spAutoFit/>
            </a:bodyPr>
            <a:lstStyle/>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a:t>
              </a:r>
              <a:r>
                <a:rPr lang="en-US" altLang="zh-CN" sz="1500" dirty="0">
                  <a:solidFill>
                    <a:schemeClr val="tx1"/>
                  </a:solidFill>
                  <a:latin typeface="Arial" pitchFamily="34" charset="0"/>
                  <a:ea typeface="仿宋_GB2312" pitchFamily="49" charset="-122"/>
                  <a:cs typeface="Arial" pitchFamily="34" charset="0"/>
                </a:rPr>
                <a:t>4</a:t>
              </a:r>
              <a:r>
                <a:rPr lang="zh-CN" altLang="en-US" sz="1500" dirty="0">
                  <a:solidFill>
                    <a:schemeClr val="tx1"/>
                  </a:solidFill>
                  <a:latin typeface="Arial" pitchFamily="34" charset="0"/>
                  <a:ea typeface="仿宋_GB2312" pitchFamily="49" charset="-122"/>
                  <a:cs typeface="Arial" pitchFamily="34" charset="0"/>
                </a:rPr>
                <a:t>）增强加速性能</a:t>
              </a:r>
            </a:p>
            <a:p>
              <a:pPr algn="ctr">
                <a:spcBef>
                  <a:spcPct val="0"/>
                </a:spcBef>
                <a:buClrTx/>
                <a:buFontTx/>
                <a:buNone/>
              </a:pPr>
              <a:r>
                <a:rPr lang="zh-CN" altLang="en-US" sz="1500" dirty="0">
                  <a:solidFill>
                    <a:schemeClr val="tx1"/>
                  </a:solidFill>
                  <a:latin typeface="Arial" pitchFamily="34" charset="0"/>
                  <a:ea typeface="仿宋_GB2312" pitchFamily="49" charset="-122"/>
                  <a:cs typeface="Arial" pitchFamily="34" charset="0"/>
                </a:rPr>
                <a:t>（</a:t>
              </a:r>
              <a:r>
                <a:rPr lang="en-US" altLang="zh-CN" sz="1500" dirty="0">
                  <a:solidFill>
                    <a:schemeClr val="tx1"/>
                  </a:solidFill>
                  <a:latin typeface="Arial" pitchFamily="34" charset="0"/>
                  <a:ea typeface="仿宋_GB2312" pitchFamily="49" charset="-122"/>
                  <a:cs typeface="Arial" pitchFamily="34" charset="0"/>
                </a:rPr>
                <a:t>0</a:t>
              </a:r>
              <a:r>
                <a:rPr lang="zh-CN" altLang="en-US" sz="1500" dirty="0">
                  <a:solidFill>
                    <a:schemeClr val="tx1"/>
                  </a:solidFill>
                  <a:latin typeface="Arial" pitchFamily="34" charset="0"/>
                  <a:ea typeface="仿宋_GB2312" pitchFamily="49" charset="-122"/>
                  <a:cs typeface="Arial" pitchFamily="34" charset="0"/>
                </a:rPr>
                <a:t>至</a:t>
              </a:r>
              <a:r>
                <a:rPr lang="en-US" altLang="zh-CN" sz="1500" dirty="0">
                  <a:solidFill>
                    <a:schemeClr val="tx1"/>
                  </a:solidFill>
                  <a:latin typeface="Arial" pitchFamily="34" charset="0"/>
                  <a:ea typeface="仿宋_GB2312" pitchFamily="49" charset="-122"/>
                  <a:cs typeface="Arial" pitchFamily="34" charset="0"/>
                </a:rPr>
                <a:t>60</a:t>
              </a:r>
              <a:r>
                <a:rPr lang="zh-CN" altLang="en-US" sz="1500" dirty="0">
                  <a:solidFill>
                    <a:schemeClr val="tx1"/>
                  </a:solidFill>
                  <a:latin typeface="Arial" pitchFamily="34" charset="0"/>
                  <a:ea typeface="仿宋_GB2312" pitchFamily="49" charset="-122"/>
                  <a:cs typeface="Arial" pitchFamily="34" charset="0"/>
                </a:rPr>
                <a:t>英时</a:t>
              </a:r>
              <a:r>
                <a:rPr lang="en-US" altLang="zh-CN" sz="1500" dirty="0">
                  <a:solidFill>
                    <a:schemeClr val="tx1"/>
                  </a:solidFill>
                  <a:latin typeface="Arial" pitchFamily="34" charset="0"/>
                  <a:ea typeface="仿宋_GB2312" pitchFamily="49" charset="-122"/>
                  <a:cs typeface="Arial" pitchFamily="34" charset="0"/>
                </a:rPr>
                <a:t>/</a:t>
              </a:r>
              <a:r>
                <a:rPr lang="zh-CN" altLang="en-US" sz="1500" dirty="0">
                  <a:solidFill>
                    <a:schemeClr val="tx1"/>
                  </a:solidFill>
                  <a:latin typeface="Arial" pitchFamily="34" charset="0"/>
                  <a:ea typeface="仿宋_GB2312" pitchFamily="49" charset="-122"/>
                  <a:cs typeface="Arial" pitchFamily="34" charset="0"/>
                </a:rPr>
                <a:t>小时的加速所需时间可缩短</a:t>
              </a:r>
              <a:r>
                <a:rPr lang="en-US" altLang="zh-CN" sz="1500" dirty="0">
                  <a:solidFill>
                    <a:schemeClr val="tx1"/>
                  </a:solidFill>
                  <a:latin typeface="Arial" pitchFamily="34" charset="0"/>
                  <a:ea typeface="仿宋_GB2312" pitchFamily="49" charset="-122"/>
                  <a:cs typeface="Arial" pitchFamily="34" charset="0"/>
                </a:rPr>
                <a:t>0.5</a:t>
              </a:r>
              <a:r>
                <a:rPr lang="zh-CN" altLang="en-US" sz="1500" dirty="0">
                  <a:solidFill>
                    <a:schemeClr val="tx1"/>
                  </a:solidFill>
                  <a:latin typeface="Arial" pitchFamily="34" charset="0"/>
                  <a:ea typeface="仿宋_GB2312" pitchFamily="49" charset="-122"/>
                  <a:cs typeface="Arial" pitchFamily="34" charset="0"/>
                </a:rPr>
                <a:t>秒）</a:t>
              </a:r>
            </a:p>
          </p:txBody>
        </p:sp>
        <p:sp>
          <p:nvSpPr>
            <p:cNvPr id="54" name="Text Box 23"/>
            <p:cNvSpPr txBox="1">
              <a:spLocks noChangeArrowheads="1"/>
            </p:cNvSpPr>
            <p:nvPr/>
          </p:nvSpPr>
          <p:spPr bwMode="auto">
            <a:xfrm>
              <a:off x="3545794" y="3436347"/>
              <a:ext cx="2159000" cy="733425"/>
            </a:xfrm>
            <a:prstGeom prst="rect">
              <a:avLst/>
            </a:prstGeom>
            <a:noFill/>
            <a:ln w="9525" algn="ctr">
              <a:noFill/>
              <a:miter lim="800000"/>
              <a:headEnd/>
              <a:tailEnd/>
            </a:ln>
            <a:effectLst/>
          </p:spPr>
          <p:txBody>
            <a:bodyPr lIns="0" tIns="0" rIns="0" bIns="0">
              <a:spAutoFit/>
            </a:bodyPr>
            <a:lstStyle/>
            <a:p>
              <a:pPr algn="ctr">
                <a:spcBef>
                  <a:spcPct val="0"/>
                </a:spcBef>
                <a:buClrTx/>
                <a:buFontTx/>
                <a:buNone/>
              </a:pPr>
              <a:r>
                <a:rPr lang="en-US" altLang="zh-CN" sz="1600" b="1" dirty="0">
                  <a:solidFill>
                    <a:srgbClr val="000000"/>
                  </a:solidFill>
                  <a:effectLst>
                    <a:outerShdw blurRad="38100" dist="38100" dir="2700000" algn="tl">
                      <a:srgbClr val="C0C0C0"/>
                    </a:outerShdw>
                  </a:effectLst>
                  <a:latin typeface="Arial" pitchFamily="34" charset="0"/>
                  <a:ea typeface="华文细黑" pitchFamily="2" charset="-122"/>
                </a:rPr>
                <a:t>10% MASS</a:t>
              </a:r>
            </a:p>
            <a:p>
              <a:pPr algn="ctr">
                <a:spcBef>
                  <a:spcPct val="0"/>
                </a:spcBef>
                <a:buClrTx/>
                <a:buFontTx/>
                <a:buNone/>
              </a:pPr>
              <a:r>
                <a:rPr lang="en-US" altLang="zh-CN" sz="1600" b="1" dirty="0">
                  <a:solidFill>
                    <a:srgbClr val="000000"/>
                  </a:solidFill>
                  <a:effectLst>
                    <a:outerShdw blurRad="38100" dist="38100" dir="2700000" algn="tl">
                      <a:srgbClr val="C0C0C0"/>
                    </a:outerShdw>
                  </a:effectLst>
                  <a:latin typeface="Arial" pitchFamily="34" charset="0"/>
                  <a:ea typeface="华文细黑" pitchFamily="2" charset="-122"/>
                </a:rPr>
                <a:t> Reduction Offers</a:t>
              </a:r>
            </a:p>
            <a:p>
              <a:pPr algn="ctr">
                <a:spcBef>
                  <a:spcPct val="0"/>
                </a:spcBef>
                <a:buClrTx/>
                <a:buFontTx/>
                <a:buNone/>
              </a:pPr>
              <a:r>
                <a:rPr lang="zh-CN" altLang="en-US" sz="1600" b="1" dirty="0">
                  <a:solidFill>
                    <a:srgbClr val="000000"/>
                  </a:solidFill>
                  <a:effectLst>
                    <a:outerShdw blurRad="38100" dist="38100" dir="2700000" algn="tl">
                      <a:srgbClr val="C0C0C0"/>
                    </a:outerShdw>
                  </a:effectLst>
                  <a:latin typeface="Arial" pitchFamily="34" charset="0"/>
                  <a:ea typeface="华文细黑" pitchFamily="2" charset="-122"/>
                </a:rPr>
                <a:t>（减重</a:t>
              </a:r>
              <a:r>
                <a:rPr lang="en-US" altLang="zh-CN" sz="1600" b="1" dirty="0">
                  <a:solidFill>
                    <a:srgbClr val="000000"/>
                  </a:solidFill>
                  <a:effectLst>
                    <a:outerShdw blurRad="38100" dist="38100" dir="2700000" algn="tl">
                      <a:srgbClr val="C0C0C0"/>
                    </a:outerShdw>
                  </a:effectLst>
                  <a:latin typeface="Arial" pitchFamily="34" charset="0"/>
                  <a:ea typeface="华文细黑" pitchFamily="2" charset="-122"/>
                </a:rPr>
                <a:t>10%</a:t>
              </a:r>
              <a:r>
                <a:rPr lang="zh-CN" altLang="en-US" sz="1600" b="1" dirty="0">
                  <a:solidFill>
                    <a:srgbClr val="000000"/>
                  </a:solidFill>
                  <a:effectLst>
                    <a:outerShdw blurRad="38100" dist="38100" dir="2700000" algn="tl">
                      <a:srgbClr val="C0C0C0"/>
                    </a:outerShdw>
                  </a:effectLst>
                  <a:latin typeface="Arial" pitchFamily="34" charset="0"/>
                  <a:ea typeface="华文细黑" pitchFamily="2" charset="-122"/>
                </a:rPr>
                <a:t>效益）</a:t>
              </a:r>
            </a:p>
          </p:txBody>
        </p:sp>
      </p:grpSp>
      <p:sp>
        <p:nvSpPr>
          <p:cNvPr id="59" name="TextBox 58"/>
          <p:cNvSpPr txBox="1"/>
          <p:nvPr/>
        </p:nvSpPr>
        <p:spPr>
          <a:xfrm>
            <a:off x="395536" y="1052736"/>
            <a:ext cx="8286775" cy="432048"/>
          </a:xfrm>
          <a:prstGeom prst="rect">
            <a:avLst/>
          </a:prstGeom>
          <a:noFill/>
          <a:ln>
            <a:noFill/>
          </a:ln>
        </p:spPr>
        <p:txBody>
          <a:bodyPr wrap="square" rtlCol="0" anchor="ctr">
            <a:noAutofit/>
          </a:bodyPr>
          <a:lstStyle/>
          <a:p>
            <a:pPr>
              <a:lnSpc>
                <a:spcPct val="125000"/>
              </a:lnSpc>
            </a:pPr>
            <a:r>
              <a:rPr lang="zh-CN" altLang="en-US" b="1" dirty="0" smtClean="0">
                <a:solidFill>
                  <a:srgbClr val="000000"/>
                </a:solidFill>
                <a:latin typeface="Arial" pitchFamily="34" charset="0"/>
                <a:ea typeface="仿宋_GB2312" pitchFamily="49" charset="-122"/>
                <a:cs typeface="Arial" pitchFamily="34" charset="0"/>
              </a:rPr>
              <a:t>汽车轻量化不仅节能减排，而且改善整车操作性能、动力性能和安全性能。</a:t>
            </a:r>
          </a:p>
        </p:txBody>
      </p:sp>
      <p:sp>
        <p:nvSpPr>
          <p:cNvPr id="29" name="TextBox 2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11</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28" name="矩形 27"/>
          <p:cNvSpPr/>
          <p:nvPr/>
        </p:nvSpPr>
        <p:spPr>
          <a:xfrm>
            <a:off x="1170208" y="147696"/>
            <a:ext cx="508184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-2</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5"/>
          <p:cNvSpPr txBox="1">
            <a:spLocks noChangeArrowheads="1"/>
          </p:cNvSpPr>
          <p:nvPr/>
        </p:nvSpPr>
        <p:spPr bwMode="auto">
          <a:xfrm>
            <a:off x="395536" y="939784"/>
            <a:ext cx="7777162" cy="493533"/>
          </a:xfrm>
          <a:prstGeom prst="rect">
            <a:avLst/>
          </a:prstGeom>
          <a:noFill/>
          <a:ln w="9525">
            <a:noFill/>
            <a:miter lim="800000"/>
            <a:headEnd/>
            <a:tailEnd/>
          </a:ln>
        </p:spPr>
        <p:txBody>
          <a:bodyPr tIns="46800">
            <a:spAutoFit/>
          </a:bodyPr>
          <a:lstStyle/>
          <a:p>
            <a:pPr algn="l" eaLnBrk="0" hangingPunct="0">
              <a:lnSpc>
                <a:spcPct val="130000"/>
              </a:lnSpc>
              <a:buClr>
                <a:schemeClr val="bg2"/>
              </a:buClr>
              <a:defRPr/>
            </a:pPr>
            <a:r>
              <a:rPr lang="zh-CN" altLang="en-US" sz="2000" b="1" dirty="0" smtClean="0">
                <a:solidFill>
                  <a:srgbClr val="000000"/>
                </a:solidFill>
                <a:latin typeface="仿宋_GB2312" pitchFamily="49" charset="-122"/>
                <a:ea typeface="仿宋_GB2312" pitchFamily="49" charset="-122"/>
                <a:cs typeface="+mj-cs"/>
              </a:rPr>
              <a:t>实现</a:t>
            </a:r>
            <a:r>
              <a:rPr lang="zh-CN" altLang="en-US" sz="2000" b="1" dirty="0">
                <a:solidFill>
                  <a:srgbClr val="000000"/>
                </a:solidFill>
                <a:latin typeface="仿宋_GB2312" pitchFamily="49" charset="-122"/>
                <a:ea typeface="仿宋_GB2312" pitchFamily="49" charset="-122"/>
                <a:cs typeface="+mj-cs"/>
              </a:rPr>
              <a:t>整车轻量化的基本</a:t>
            </a:r>
            <a:r>
              <a:rPr lang="zh-CN" altLang="en-US" sz="2000" b="1" dirty="0" smtClean="0">
                <a:solidFill>
                  <a:srgbClr val="000000"/>
                </a:solidFill>
                <a:latin typeface="仿宋_GB2312" pitchFamily="49" charset="-122"/>
                <a:ea typeface="仿宋_GB2312" pitchFamily="49" charset="-122"/>
                <a:cs typeface="+mj-cs"/>
              </a:rPr>
              <a:t>路径</a:t>
            </a:r>
            <a:endParaRPr lang="zh-CN" altLang="en-US" sz="2000" b="1" dirty="0">
              <a:solidFill>
                <a:srgbClr val="FF0000"/>
              </a:solidFill>
              <a:latin typeface="仿宋_GB2312" pitchFamily="49" charset="-122"/>
              <a:ea typeface="仿宋_GB2312" pitchFamily="49" charset="-122"/>
              <a:cs typeface="+mj-cs"/>
            </a:endParaRPr>
          </a:p>
        </p:txBody>
      </p:sp>
      <p:sp>
        <p:nvSpPr>
          <p:cNvPr id="6" name="Text Box 4"/>
          <p:cNvSpPr txBox="1">
            <a:spLocks noChangeArrowheads="1"/>
          </p:cNvSpPr>
          <p:nvPr/>
        </p:nvSpPr>
        <p:spPr bwMode="auto">
          <a:xfrm>
            <a:off x="2454828" y="1624826"/>
            <a:ext cx="1258975" cy="1367190"/>
          </a:xfrm>
          <a:prstGeom prst="rect">
            <a:avLst/>
          </a:prstGeom>
          <a:solidFill>
            <a:srgbClr val="FFFFFF"/>
          </a:solidFill>
          <a:ln>
            <a:noFill/>
          </a:ln>
          <a:effectLst>
            <a:outerShdw dist="107763" dir="8100000" algn="ctr" rotWithShape="0">
              <a:srgbClr val="B2B2B2"/>
            </a:outerShdw>
          </a:effectLst>
          <a:extLst>
            <a:ext uri="{91240B29-F687-4F45-9708-019B960494DF}">
              <a14:hiddenLine xmlns="" xmlns:a14="http://schemas.microsoft.com/office/drawing/2010/main" w="9525">
                <a:solidFill>
                  <a:schemeClr val="tx1"/>
                </a:solidFill>
                <a:miter lim="800000"/>
                <a:headEnd/>
                <a:tailEnd/>
              </a14:hiddenLine>
            </a:ext>
          </a:extLst>
        </p:spPr>
        <p:txBody>
          <a:bodyPr wrap="none" lIns="104287" tIns="52144" rIns="104287" bIns="52144">
            <a:spAutoFit/>
          </a:bodyPr>
          <a:lstStyle>
            <a:lvl1pPr marL="219075" indent="-219075" algn="l" defTabSz="1042988">
              <a:tabLst>
                <a:tab pos="219075" algn="l"/>
              </a:tabLst>
              <a:defRPr sz="2400">
                <a:solidFill>
                  <a:schemeClr val="tx1"/>
                </a:solidFill>
                <a:latin typeface="Times" pitchFamily="28" charset="0"/>
              </a:defRPr>
            </a:lvl1pPr>
            <a:lvl2pPr marL="520700" algn="l" defTabSz="1042988">
              <a:tabLst>
                <a:tab pos="219075" algn="l"/>
              </a:tabLst>
              <a:defRPr sz="2400">
                <a:solidFill>
                  <a:schemeClr val="tx1"/>
                </a:solidFill>
                <a:latin typeface="Times" pitchFamily="28" charset="0"/>
              </a:defRPr>
            </a:lvl2pPr>
            <a:lvl3pPr marL="1042988" algn="l" defTabSz="1042988">
              <a:tabLst>
                <a:tab pos="219075" algn="l"/>
              </a:tabLst>
              <a:defRPr sz="2400">
                <a:solidFill>
                  <a:schemeClr val="tx1"/>
                </a:solidFill>
                <a:latin typeface="Times" pitchFamily="28" charset="0"/>
              </a:defRPr>
            </a:lvl3pPr>
            <a:lvl4pPr marL="1563688" algn="l" defTabSz="1042988">
              <a:tabLst>
                <a:tab pos="219075" algn="l"/>
              </a:tabLst>
              <a:defRPr sz="2400">
                <a:solidFill>
                  <a:schemeClr val="tx1"/>
                </a:solidFill>
                <a:latin typeface="Times" pitchFamily="28" charset="0"/>
              </a:defRPr>
            </a:lvl4pPr>
            <a:lvl5pPr marL="2085975" algn="l" defTabSz="1042988">
              <a:tabLst>
                <a:tab pos="219075" algn="l"/>
              </a:tabLst>
              <a:defRPr sz="2400">
                <a:solidFill>
                  <a:schemeClr val="tx1"/>
                </a:solidFill>
                <a:latin typeface="Times" pitchFamily="28" charset="0"/>
              </a:defRPr>
            </a:lvl5pPr>
            <a:lvl6pPr marL="2543175" defTabSz="1042988" eaLnBrk="0" fontAlgn="base" hangingPunct="0">
              <a:spcBef>
                <a:spcPct val="0"/>
              </a:spcBef>
              <a:spcAft>
                <a:spcPct val="0"/>
              </a:spcAft>
              <a:tabLst>
                <a:tab pos="219075" algn="l"/>
              </a:tabLst>
              <a:defRPr sz="2400">
                <a:solidFill>
                  <a:schemeClr val="tx1"/>
                </a:solidFill>
                <a:latin typeface="Times" pitchFamily="28" charset="0"/>
              </a:defRPr>
            </a:lvl6pPr>
            <a:lvl7pPr marL="3000375" defTabSz="1042988" eaLnBrk="0" fontAlgn="base" hangingPunct="0">
              <a:spcBef>
                <a:spcPct val="0"/>
              </a:spcBef>
              <a:spcAft>
                <a:spcPct val="0"/>
              </a:spcAft>
              <a:tabLst>
                <a:tab pos="219075" algn="l"/>
              </a:tabLst>
              <a:defRPr sz="2400">
                <a:solidFill>
                  <a:schemeClr val="tx1"/>
                </a:solidFill>
                <a:latin typeface="Times" pitchFamily="28" charset="0"/>
              </a:defRPr>
            </a:lvl7pPr>
            <a:lvl8pPr marL="3457575" defTabSz="1042988" eaLnBrk="0" fontAlgn="base" hangingPunct="0">
              <a:spcBef>
                <a:spcPct val="0"/>
              </a:spcBef>
              <a:spcAft>
                <a:spcPct val="0"/>
              </a:spcAft>
              <a:tabLst>
                <a:tab pos="219075" algn="l"/>
              </a:tabLst>
              <a:defRPr sz="2400">
                <a:solidFill>
                  <a:schemeClr val="tx1"/>
                </a:solidFill>
                <a:latin typeface="Times" pitchFamily="28" charset="0"/>
              </a:defRPr>
            </a:lvl8pPr>
            <a:lvl9pPr marL="3914775" defTabSz="1042988" eaLnBrk="0" fontAlgn="base" hangingPunct="0">
              <a:spcBef>
                <a:spcPct val="0"/>
              </a:spcBef>
              <a:spcAft>
                <a:spcPct val="0"/>
              </a:spcAft>
              <a:tabLst>
                <a:tab pos="219075" algn="l"/>
              </a:tabLst>
              <a:defRPr sz="2400">
                <a:solidFill>
                  <a:schemeClr val="tx1"/>
                </a:solidFill>
                <a:latin typeface="Times" pitchFamily="28" charset="0"/>
              </a:defRPr>
            </a:lvl9pPr>
          </a:lstStyle>
          <a:p>
            <a:pPr fontAlgn="auto">
              <a:spcBef>
                <a:spcPts val="0"/>
              </a:spcBef>
              <a:spcAft>
                <a:spcPts val="0"/>
              </a:spcAft>
              <a:defRPr/>
            </a:pPr>
            <a:r>
              <a:rPr lang="zh-CN" altLang="en-US" sz="1800" b="1" u="sng" kern="0" dirty="0" smtClean="0">
                <a:solidFill>
                  <a:srgbClr val="000000"/>
                </a:solidFill>
                <a:latin typeface="仿宋_GB2312" pitchFamily="49" charset="-122"/>
                <a:ea typeface="仿宋_GB2312" pitchFamily="49" charset="-122"/>
                <a:cs typeface="Times New Roman" pitchFamily="18" charset="0"/>
              </a:rPr>
              <a:t>轻质材料</a:t>
            </a:r>
            <a:endParaRPr lang="en-GB" sz="1800" b="1" u="sng" kern="0" dirty="0" smtClean="0">
              <a:solidFill>
                <a:srgbClr val="000000"/>
              </a:solidFill>
              <a:latin typeface="仿宋_GB2312" pitchFamily="49" charset="-122"/>
              <a:ea typeface="仿宋_GB2312" pitchFamily="49" charset="-122"/>
              <a:cs typeface="Times New Roman" pitchFamily="18" charset="0"/>
            </a:endParaRPr>
          </a:p>
          <a:p>
            <a:pPr fontAlgn="auto">
              <a:buFontTx/>
              <a:buChar char="•"/>
              <a:defRPr/>
            </a:pPr>
            <a:r>
              <a:rPr lang="zh-CN" altLang="en-US" sz="1600" kern="0" dirty="0" smtClean="0">
                <a:solidFill>
                  <a:srgbClr val="000000"/>
                </a:solidFill>
                <a:latin typeface="仿宋_GB2312" pitchFamily="49" charset="-122"/>
                <a:ea typeface="仿宋_GB2312" pitchFamily="49" charset="-122"/>
                <a:cs typeface="Times New Roman" pitchFamily="18" charset="0"/>
              </a:rPr>
              <a:t>高强钢</a:t>
            </a:r>
            <a:endParaRPr lang="de-DE" sz="1600" kern="0" dirty="0" smtClean="0">
              <a:solidFill>
                <a:srgbClr val="000000"/>
              </a:solidFill>
              <a:latin typeface="仿宋_GB2312" pitchFamily="49" charset="-122"/>
              <a:ea typeface="仿宋_GB2312" pitchFamily="49" charset="-122"/>
              <a:cs typeface="Times New Roman" pitchFamily="18" charset="0"/>
            </a:endParaRPr>
          </a:p>
          <a:p>
            <a:pPr fontAlgn="auto">
              <a:buFontTx/>
              <a:buChar char="•"/>
              <a:defRPr/>
            </a:pPr>
            <a:r>
              <a:rPr lang="zh-CN" altLang="en-US" sz="1600" kern="0" dirty="0" smtClean="0">
                <a:solidFill>
                  <a:srgbClr val="000000"/>
                </a:solidFill>
                <a:latin typeface="仿宋_GB2312" pitchFamily="49" charset="-122"/>
                <a:ea typeface="仿宋_GB2312" pitchFamily="49" charset="-122"/>
                <a:cs typeface="Times New Roman" pitchFamily="18" charset="0"/>
              </a:rPr>
              <a:t>轻合金</a:t>
            </a:r>
            <a:endParaRPr lang="de-DE" sz="1600" kern="0" dirty="0" smtClean="0">
              <a:solidFill>
                <a:srgbClr val="000000"/>
              </a:solidFill>
              <a:latin typeface="仿宋_GB2312" pitchFamily="49" charset="-122"/>
              <a:ea typeface="仿宋_GB2312" pitchFamily="49" charset="-122"/>
              <a:cs typeface="Times New Roman" pitchFamily="18" charset="0"/>
            </a:endParaRPr>
          </a:p>
          <a:p>
            <a:pPr>
              <a:buFontTx/>
              <a:buChar char="•"/>
              <a:defRPr/>
            </a:pPr>
            <a:r>
              <a:rPr lang="zh-CN" altLang="en-US" sz="1600" kern="0" dirty="0" smtClean="0">
                <a:solidFill>
                  <a:srgbClr val="000000"/>
                </a:solidFill>
                <a:latin typeface="仿宋_GB2312" pitchFamily="49" charset="-122"/>
                <a:ea typeface="仿宋_GB2312" pitchFamily="49" charset="-122"/>
                <a:cs typeface="Times New Roman" pitchFamily="18" charset="0"/>
              </a:rPr>
              <a:t>复合材料</a:t>
            </a:r>
            <a:endParaRPr lang="en-US" altLang="zh-CN" sz="1600" kern="0" dirty="0" smtClean="0">
              <a:solidFill>
                <a:srgbClr val="000000"/>
              </a:solidFill>
              <a:latin typeface="仿宋_GB2312" pitchFamily="49" charset="-122"/>
              <a:ea typeface="仿宋_GB2312" pitchFamily="49" charset="-122"/>
              <a:cs typeface="Times New Roman" pitchFamily="18" charset="0"/>
            </a:endParaRPr>
          </a:p>
          <a:p>
            <a:pPr fontAlgn="auto">
              <a:spcBef>
                <a:spcPts val="0"/>
              </a:spcBef>
              <a:spcAft>
                <a:spcPts val="0"/>
              </a:spcAft>
              <a:buFontTx/>
              <a:buChar char="•"/>
              <a:defRPr/>
            </a:pPr>
            <a:endParaRPr lang="en-GB" sz="1600" kern="0" dirty="0" smtClean="0">
              <a:solidFill>
                <a:srgbClr val="000000"/>
              </a:solidFill>
              <a:latin typeface="仿宋_GB2312" pitchFamily="49" charset="-122"/>
              <a:ea typeface="仿宋_GB2312" pitchFamily="49" charset="-122"/>
              <a:cs typeface="Times New Roman" pitchFamily="18" charset="0"/>
            </a:endParaRPr>
          </a:p>
        </p:txBody>
      </p:sp>
      <p:sp>
        <p:nvSpPr>
          <p:cNvPr id="7" name="Text Box 5"/>
          <p:cNvSpPr txBox="1">
            <a:spLocks noChangeArrowheads="1"/>
          </p:cNvSpPr>
          <p:nvPr/>
        </p:nvSpPr>
        <p:spPr bwMode="auto">
          <a:xfrm>
            <a:off x="6120726" y="3746624"/>
            <a:ext cx="2996630" cy="1690356"/>
          </a:xfrm>
          <a:prstGeom prst="rect">
            <a:avLst/>
          </a:prstGeom>
          <a:solidFill>
            <a:srgbClr val="FFFFFF"/>
          </a:solidFill>
          <a:ln>
            <a:noFill/>
          </a:ln>
          <a:effectLst>
            <a:outerShdw dist="107763" dir="8100000" algn="ctr" rotWithShape="0">
              <a:srgbClr val="B2B2B2"/>
            </a:outerShdw>
          </a:effectLst>
          <a:extLst>
            <a:ext uri="{91240B29-F687-4F45-9708-019B960494DF}">
              <a14:hiddenLine xmlns="" xmlns:a14="http://schemas.microsoft.com/office/drawing/2010/main" w="9525">
                <a:solidFill>
                  <a:schemeClr val="tx1"/>
                </a:solidFill>
                <a:miter lim="800000"/>
                <a:headEnd/>
                <a:tailEnd/>
              </a14:hiddenLine>
            </a:ext>
          </a:extLst>
        </p:spPr>
        <p:txBody>
          <a:bodyPr wrap="none" lIns="104287" tIns="52144" rIns="104287" bIns="52144">
            <a:spAutoFit/>
          </a:bodyPr>
          <a:lstStyle>
            <a:lvl1pPr marL="219075" indent="-219075" algn="l" defTabSz="1042988">
              <a:tabLst>
                <a:tab pos="219075" algn="l"/>
              </a:tabLst>
              <a:defRPr sz="2400">
                <a:solidFill>
                  <a:schemeClr val="tx1"/>
                </a:solidFill>
                <a:latin typeface="Times" pitchFamily="28" charset="0"/>
              </a:defRPr>
            </a:lvl1pPr>
            <a:lvl2pPr marL="520700" algn="l" defTabSz="1042988">
              <a:tabLst>
                <a:tab pos="219075" algn="l"/>
              </a:tabLst>
              <a:defRPr sz="2400">
                <a:solidFill>
                  <a:schemeClr val="tx1"/>
                </a:solidFill>
                <a:latin typeface="Times" pitchFamily="28" charset="0"/>
              </a:defRPr>
            </a:lvl2pPr>
            <a:lvl3pPr marL="1042988" algn="l" defTabSz="1042988">
              <a:tabLst>
                <a:tab pos="219075" algn="l"/>
              </a:tabLst>
              <a:defRPr sz="2400">
                <a:solidFill>
                  <a:schemeClr val="tx1"/>
                </a:solidFill>
                <a:latin typeface="Times" pitchFamily="28" charset="0"/>
              </a:defRPr>
            </a:lvl3pPr>
            <a:lvl4pPr marL="1563688" algn="l" defTabSz="1042988">
              <a:tabLst>
                <a:tab pos="219075" algn="l"/>
              </a:tabLst>
              <a:defRPr sz="2400">
                <a:solidFill>
                  <a:schemeClr val="tx1"/>
                </a:solidFill>
                <a:latin typeface="Times" pitchFamily="28" charset="0"/>
              </a:defRPr>
            </a:lvl4pPr>
            <a:lvl5pPr marL="2085975" algn="l" defTabSz="1042988">
              <a:tabLst>
                <a:tab pos="219075" algn="l"/>
              </a:tabLst>
              <a:defRPr sz="2400">
                <a:solidFill>
                  <a:schemeClr val="tx1"/>
                </a:solidFill>
                <a:latin typeface="Times" pitchFamily="28" charset="0"/>
              </a:defRPr>
            </a:lvl5pPr>
            <a:lvl6pPr marL="2543175" defTabSz="1042988" eaLnBrk="0" fontAlgn="base" hangingPunct="0">
              <a:spcBef>
                <a:spcPct val="0"/>
              </a:spcBef>
              <a:spcAft>
                <a:spcPct val="0"/>
              </a:spcAft>
              <a:tabLst>
                <a:tab pos="219075" algn="l"/>
              </a:tabLst>
              <a:defRPr sz="2400">
                <a:solidFill>
                  <a:schemeClr val="tx1"/>
                </a:solidFill>
                <a:latin typeface="Times" pitchFamily="28" charset="0"/>
              </a:defRPr>
            </a:lvl6pPr>
            <a:lvl7pPr marL="3000375" defTabSz="1042988" eaLnBrk="0" fontAlgn="base" hangingPunct="0">
              <a:spcBef>
                <a:spcPct val="0"/>
              </a:spcBef>
              <a:spcAft>
                <a:spcPct val="0"/>
              </a:spcAft>
              <a:tabLst>
                <a:tab pos="219075" algn="l"/>
              </a:tabLst>
              <a:defRPr sz="2400">
                <a:solidFill>
                  <a:schemeClr val="tx1"/>
                </a:solidFill>
                <a:latin typeface="Times" pitchFamily="28" charset="0"/>
              </a:defRPr>
            </a:lvl7pPr>
            <a:lvl8pPr marL="3457575" defTabSz="1042988" eaLnBrk="0" fontAlgn="base" hangingPunct="0">
              <a:spcBef>
                <a:spcPct val="0"/>
              </a:spcBef>
              <a:spcAft>
                <a:spcPct val="0"/>
              </a:spcAft>
              <a:tabLst>
                <a:tab pos="219075" algn="l"/>
              </a:tabLst>
              <a:defRPr sz="2400">
                <a:solidFill>
                  <a:schemeClr val="tx1"/>
                </a:solidFill>
                <a:latin typeface="Times" pitchFamily="28" charset="0"/>
              </a:defRPr>
            </a:lvl8pPr>
            <a:lvl9pPr marL="3914775" defTabSz="1042988" eaLnBrk="0" fontAlgn="base" hangingPunct="0">
              <a:spcBef>
                <a:spcPct val="0"/>
              </a:spcBef>
              <a:spcAft>
                <a:spcPct val="0"/>
              </a:spcAft>
              <a:tabLst>
                <a:tab pos="219075" algn="l"/>
              </a:tabLst>
              <a:defRPr sz="2400">
                <a:solidFill>
                  <a:schemeClr val="tx1"/>
                </a:solidFill>
                <a:latin typeface="Times" pitchFamily="28" charset="0"/>
              </a:defRPr>
            </a:lvl9pPr>
          </a:lstStyle>
          <a:p>
            <a:pPr>
              <a:defRPr/>
            </a:pPr>
            <a:r>
              <a:rPr lang="zh-CN" altLang="en-US" sz="1800" b="1" u="sng" kern="0" dirty="0" smtClean="0">
                <a:solidFill>
                  <a:srgbClr val="000000"/>
                </a:solidFill>
                <a:latin typeface="仿宋_GB2312" pitchFamily="49" charset="-122"/>
                <a:ea typeface="仿宋_GB2312" pitchFamily="49" charset="-122"/>
                <a:cs typeface="Times New Roman" pitchFamily="18" charset="0"/>
              </a:rPr>
              <a:t>先进制造工艺</a:t>
            </a:r>
            <a:endParaRPr lang="en-GB" altLang="en-US" sz="1800" b="1" u="sng" kern="0" dirty="0" smtClean="0">
              <a:solidFill>
                <a:srgbClr val="000000"/>
              </a:solidFill>
              <a:latin typeface="仿宋_GB2312" pitchFamily="49" charset="-122"/>
              <a:ea typeface="仿宋_GB2312" pitchFamily="49" charset="-122"/>
              <a:cs typeface="Times New Roman" pitchFamily="18" charset="0"/>
            </a:endParaRPr>
          </a:p>
          <a:p>
            <a:pPr lvl="0">
              <a:spcBef>
                <a:spcPts val="600"/>
              </a:spcBef>
              <a:buFontTx/>
              <a:buChar char="•"/>
              <a:defRPr/>
            </a:pPr>
            <a:r>
              <a:rPr lang="zh-CN" altLang="en-US" sz="1600" dirty="0" smtClean="0">
                <a:latin typeface="仿宋_GB2312" pitchFamily="49" charset="-122"/>
                <a:ea typeface="仿宋_GB2312" pitchFamily="49" charset="-122"/>
                <a:cs typeface="Times New Roman" pitchFamily="18" charset="0"/>
              </a:rPr>
              <a:t>激光拼焊板（</a:t>
            </a:r>
            <a:r>
              <a:rPr lang="en-US" altLang="zh-CN" sz="1600" kern="0" dirty="0" smtClean="0">
                <a:latin typeface="仿宋_GB2312" pitchFamily="49" charset="-122"/>
                <a:ea typeface="仿宋_GB2312" pitchFamily="49" charset="-122"/>
                <a:cs typeface="Times New Roman" pitchFamily="18" charset="0"/>
              </a:rPr>
              <a:t>TWB）</a:t>
            </a:r>
          </a:p>
          <a:p>
            <a:pPr lvl="0">
              <a:buFontTx/>
              <a:buChar char="•"/>
              <a:defRPr/>
            </a:pPr>
            <a:r>
              <a:rPr lang="zh-CN" altLang="en-US" sz="1600" dirty="0" smtClean="0">
                <a:latin typeface="仿宋_GB2312" pitchFamily="49" charset="-122"/>
                <a:ea typeface="仿宋_GB2312" pitchFamily="49" charset="-122"/>
                <a:cs typeface="Times New Roman" pitchFamily="18" charset="0"/>
              </a:rPr>
              <a:t>连续变截面板（</a:t>
            </a:r>
            <a:r>
              <a:rPr lang="en-US" altLang="zh-CN" sz="1600" kern="0" dirty="0" smtClean="0">
                <a:latin typeface="仿宋_GB2312" pitchFamily="49" charset="-122"/>
                <a:ea typeface="仿宋_GB2312" pitchFamily="49" charset="-122"/>
                <a:cs typeface="Times New Roman" pitchFamily="18" charset="0"/>
              </a:rPr>
              <a:t>TRB）</a:t>
            </a:r>
          </a:p>
          <a:p>
            <a:pPr lvl="0">
              <a:buFontTx/>
              <a:buChar char="•"/>
              <a:defRPr/>
            </a:pPr>
            <a:r>
              <a:rPr lang="zh-CN" altLang="en-US" sz="1600" dirty="0" smtClean="0">
                <a:latin typeface="仿宋_GB2312" pitchFamily="49" charset="-122"/>
                <a:ea typeface="仿宋_GB2312" pitchFamily="49" charset="-122"/>
                <a:cs typeface="Times New Roman" pitchFamily="18" charset="0"/>
              </a:rPr>
              <a:t>空心连续变截面钢管（</a:t>
            </a:r>
            <a:r>
              <a:rPr lang="en-US" altLang="zh-CN" sz="1600" kern="0" dirty="0" smtClean="0">
                <a:latin typeface="仿宋_GB2312" pitchFamily="49" charset="-122"/>
                <a:ea typeface="仿宋_GB2312" pitchFamily="49" charset="-122"/>
                <a:cs typeface="Times New Roman" pitchFamily="18" charset="0"/>
              </a:rPr>
              <a:t>TRT）</a:t>
            </a:r>
          </a:p>
          <a:p>
            <a:pPr>
              <a:buFontTx/>
              <a:buChar char="•"/>
              <a:defRPr/>
            </a:pPr>
            <a:r>
              <a:rPr lang="zh-CN" altLang="en-US" sz="1600" kern="0" dirty="0" smtClean="0">
                <a:latin typeface="仿宋_GB2312" pitchFamily="49" charset="-122"/>
                <a:ea typeface="仿宋_GB2312" pitchFamily="49" charset="-122"/>
                <a:cs typeface="Times New Roman" pitchFamily="18" charset="0"/>
              </a:rPr>
              <a:t>自冲铆接（</a:t>
            </a:r>
            <a:r>
              <a:rPr lang="en-US" altLang="zh-CN" sz="1600" kern="0" dirty="0" smtClean="0">
                <a:latin typeface="仿宋_GB2312" pitchFamily="49" charset="-122"/>
                <a:ea typeface="仿宋_GB2312" pitchFamily="49" charset="-122"/>
                <a:cs typeface="Times New Roman" pitchFamily="18" charset="0"/>
              </a:rPr>
              <a:t>SPR）</a:t>
            </a:r>
          </a:p>
          <a:p>
            <a:pPr fontAlgn="auto">
              <a:spcBef>
                <a:spcPts val="0"/>
              </a:spcBef>
              <a:spcAft>
                <a:spcPts val="0"/>
              </a:spcAft>
              <a:buFontTx/>
              <a:buChar char="•"/>
              <a:defRPr/>
            </a:pPr>
            <a:r>
              <a:rPr lang="en-GB" altLang="zh-CN" sz="1600" kern="0" dirty="0" smtClean="0">
                <a:solidFill>
                  <a:srgbClr val="000000"/>
                </a:solidFill>
                <a:latin typeface="仿宋_GB2312" pitchFamily="49" charset="-122"/>
                <a:ea typeface="仿宋_GB2312" pitchFamily="49" charset="-122"/>
                <a:cs typeface="Times New Roman" pitchFamily="18" charset="0"/>
              </a:rPr>
              <a:t>….</a:t>
            </a:r>
          </a:p>
        </p:txBody>
      </p:sp>
      <p:sp>
        <p:nvSpPr>
          <p:cNvPr id="8" name="Text Box 6"/>
          <p:cNvSpPr txBox="1">
            <a:spLocks noChangeArrowheads="1"/>
          </p:cNvSpPr>
          <p:nvPr/>
        </p:nvSpPr>
        <p:spPr bwMode="auto">
          <a:xfrm>
            <a:off x="881647" y="3742168"/>
            <a:ext cx="1817632" cy="1613412"/>
          </a:xfrm>
          <a:prstGeom prst="rect">
            <a:avLst/>
          </a:prstGeom>
          <a:solidFill>
            <a:srgbClr val="FFFFFF"/>
          </a:solidFill>
          <a:ln>
            <a:noFill/>
          </a:ln>
          <a:effectLst>
            <a:outerShdw dist="107763" dir="8100000" algn="ctr" rotWithShape="0">
              <a:srgbClr val="B2B2B2"/>
            </a:outerShdw>
          </a:effectLst>
          <a:extLst>
            <a:ext uri="{91240B29-F687-4F45-9708-019B960494DF}">
              <a14:hiddenLine xmlns="" xmlns:a14="http://schemas.microsoft.com/office/drawing/2010/main" w="9525">
                <a:solidFill>
                  <a:schemeClr val="tx1"/>
                </a:solidFill>
                <a:miter lim="800000"/>
                <a:headEnd/>
                <a:tailEnd/>
              </a14:hiddenLine>
            </a:ext>
          </a:extLst>
        </p:spPr>
        <p:txBody>
          <a:bodyPr wrap="square" lIns="104287" tIns="52144" rIns="104287" bIns="52144">
            <a:spAutoFit/>
          </a:bodyPr>
          <a:lstStyle>
            <a:lvl1pPr marL="219075" indent="-219075" algn="l" defTabSz="1042988">
              <a:defRPr sz="2400">
                <a:solidFill>
                  <a:schemeClr val="tx1"/>
                </a:solidFill>
                <a:latin typeface="Times" pitchFamily="28" charset="0"/>
              </a:defRPr>
            </a:lvl1pPr>
            <a:lvl2pPr marL="520700" algn="l" defTabSz="1042988">
              <a:defRPr sz="2400">
                <a:solidFill>
                  <a:schemeClr val="tx1"/>
                </a:solidFill>
                <a:latin typeface="Times" pitchFamily="28" charset="0"/>
              </a:defRPr>
            </a:lvl2pPr>
            <a:lvl3pPr marL="1042988" algn="l" defTabSz="1042988">
              <a:defRPr sz="2400">
                <a:solidFill>
                  <a:schemeClr val="tx1"/>
                </a:solidFill>
                <a:latin typeface="Times" pitchFamily="28" charset="0"/>
              </a:defRPr>
            </a:lvl3pPr>
            <a:lvl4pPr marL="1563688" algn="l" defTabSz="1042988">
              <a:defRPr sz="2400">
                <a:solidFill>
                  <a:schemeClr val="tx1"/>
                </a:solidFill>
                <a:latin typeface="Times" pitchFamily="28" charset="0"/>
              </a:defRPr>
            </a:lvl4pPr>
            <a:lvl5pPr marL="2085975" algn="l" defTabSz="1042988">
              <a:defRPr sz="2400">
                <a:solidFill>
                  <a:schemeClr val="tx1"/>
                </a:solidFill>
                <a:latin typeface="Times" pitchFamily="28" charset="0"/>
              </a:defRPr>
            </a:lvl5pPr>
            <a:lvl6pPr marL="2543175" defTabSz="1042988" eaLnBrk="0" fontAlgn="base" hangingPunct="0">
              <a:spcBef>
                <a:spcPct val="0"/>
              </a:spcBef>
              <a:spcAft>
                <a:spcPct val="0"/>
              </a:spcAft>
              <a:defRPr sz="2400">
                <a:solidFill>
                  <a:schemeClr val="tx1"/>
                </a:solidFill>
                <a:latin typeface="Times" pitchFamily="28" charset="0"/>
              </a:defRPr>
            </a:lvl6pPr>
            <a:lvl7pPr marL="3000375" defTabSz="1042988" eaLnBrk="0" fontAlgn="base" hangingPunct="0">
              <a:spcBef>
                <a:spcPct val="0"/>
              </a:spcBef>
              <a:spcAft>
                <a:spcPct val="0"/>
              </a:spcAft>
              <a:defRPr sz="2400">
                <a:solidFill>
                  <a:schemeClr val="tx1"/>
                </a:solidFill>
                <a:latin typeface="Times" pitchFamily="28" charset="0"/>
              </a:defRPr>
            </a:lvl7pPr>
            <a:lvl8pPr marL="3457575" defTabSz="1042988" eaLnBrk="0" fontAlgn="base" hangingPunct="0">
              <a:spcBef>
                <a:spcPct val="0"/>
              </a:spcBef>
              <a:spcAft>
                <a:spcPct val="0"/>
              </a:spcAft>
              <a:defRPr sz="2400">
                <a:solidFill>
                  <a:schemeClr val="tx1"/>
                </a:solidFill>
                <a:latin typeface="Times" pitchFamily="28" charset="0"/>
              </a:defRPr>
            </a:lvl8pPr>
            <a:lvl9pPr marL="3914775" defTabSz="1042988" eaLnBrk="0" fontAlgn="base" hangingPunct="0">
              <a:spcBef>
                <a:spcPct val="0"/>
              </a:spcBef>
              <a:spcAft>
                <a:spcPct val="0"/>
              </a:spcAft>
              <a:defRPr sz="2400">
                <a:solidFill>
                  <a:schemeClr val="tx1"/>
                </a:solidFill>
                <a:latin typeface="Times" pitchFamily="28" charset="0"/>
              </a:defRPr>
            </a:lvl9pPr>
          </a:lstStyle>
          <a:p>
            <a:pPr>
              <a:tabLst>
                <a:tab pos="219075" algn="l"/>
              </a:tabLst>
              <a:defRPr/>
            </a:pPr>
            <a:r>
              <a:rPr lang="zh-CN" altLang="en-US" sz="1800" b="1" u="sng" kern="0" dirty="0" smtClean="0">
                <a:solidFill>
                  <a:srgbClr val="000000"/>
                </a:solidFill>
                <a:latin typeface="仿宋_GB2312" pitchFamily="49" charset="-122"/>
                <a:ea typeface="仿宋_GB2312" pitchFamily="49" charset="-122"/>
                <a:cs typeface="Times New Roman" pitchFamily="18" charset="0"/>
              </a:rPr>
              <a:t>结构优化设计</a:t>
            </a:r>
            <a:endParaRPr lang="en-GB" altLang="en-US" sz="1800" b="1" u="sng" kern="0" dirty="0" smtClean="0">
              <a:solidFill>
                <a:srgbClr val="000000"/>
              </a:solidFill>
              <a:latin typeface="仿宋_GB2312" pitchFamily="49" charset="-122"/>
              <a:ea typeface="仿宋_GB2312" pitchFamily="49" charset="-122"/>
              <a:cs typeface="Times New Roman" pitchFamily="18" charset="0"/>
            </a:endParaRPr>
          </a:p>
          <a:p>
            <a:pPr fontAlgn="auto">
              <a:spcBef>
                <a:spcPts val="0"/>
              </a:spcBef>
              <a:spcAft>
                <a:spcPts val="0"/>
              </a:spcAft>
              <a:buFontTx/>
              <a:buChar char="•"/>
              <a:defRPr/>
            </a:pPr>
            <a:r>
              <a:rPr lang="zh-CN" altLang="en-US" sz="1600" kern="0" dirty="0" smtClean="0">
                <a:solidFill>
                  <a:srgbClr val="000000"/>
                </a:solidFill>
                <a:latin typeface="仿宋_GB2312" pitchFamily="49" charset="-122"/>
                <a:ea typeface="仿宋_GB2312" pitchFamily="49" charset="-122"/>
                <a:cs typeface="Times New Roman" pitchFamily="18" charset="0"/>
              </a:rPr>
              <a:t>结构设计优化</a:t>
            </a:r>
            <a:endParaRPr lang="en-US" altLang="zh-CN" sz="1600" kern="0" dirty="0" smtClean="0">
              <a:solidFill>
                <a:srgbClr val="000000"/>
              </a:solidFill>
              <a:latin typeface="仿宋_GB2312" pitchFamily="49" charset="-122"/>
              <a:ea typeface="仿宋_GB2312" pitchFamily="49" charset="-122"/>
              <a:cs typeface="Times New Roman" pitchFamily="18" charset="0"/>
            </a:endParaRPr>
          </a:p>
          <a:p>
            <a:pPr fontAlgn="auto">
              <a:spcBef>
                <a:spcPts val="0"/>
              </a:spcBef>
              <a:spcAft>
                <a:spcPts val="0"/>
              </a:spcAft>
              <a:buFontTx/>
              <a:buChar char="•"/>
              <a:defRPr/>
            </a:pPr>
            <a:r>
              <a:rPr lang="zh-CN" altLang="en-US" sz="1600" kern="0" dirty="0" smtClean="0">
                <a:solidFill>
                  <a:srgbClr val="000000"/>
                </a:solidFill>
                <a:latin typeface="仿宋_GB2312" pitchFamily="49" charset="-122"/>
                <a:ea typeface="仿宋_GB2312" pitchFamily="49" charset="-122"/>
                <a:cs typeface="Times New Roman" pitchFamily="18" charset="0"/>
              </a:rPr>
              <a:t>模块化、集成化设计</a:t>
            </a:r>
            <a:endParaRPr lang="en-US" altLang="zh-CN" sz="1600" kern="0" dirty="0" smtClean="0">
              <a:solidFill>
                <a:srgbClr val="000000"/>
              </a:solidFill>
              <a:latin typeface="仿宋_GB2312" pitchFamily="49" charset="-122"/>
              <a:ea typeface="仿宋_GB2312" pitchFamily="49" charset="-122"/>
              <a:cs typeface="Times New Roman" pitchFamily="18" charset="0"/>
            </a:endParaRPr>
          </a:p>
          <a:p>
            <a:pPr fontAlgn="auto">
              <a:spcBef>
                <a:spcPts val="0"/>
              </a:spcBef>
              <a:spcAft>
                <a:spcPts val="0"/>
              </a:spcAft>
              <a:buFontTx/>
              <a:buChar char="•"/>
              <a:defRPr/>
            </a:pPr>
            <a:r>
              <a:rPr lang="zh-CN" altLang="en-US" sz="1600" kern="0" dirty="0" smtClean="0">
                <a:solidFill>
                  <a:srgbClr val="000000"/>
                </a:solidFill>
                <a:latin typeface="仿宋_GB2312" pitchFamily="49" charset="-122"/>
                <a:ea typeface="仿宋_GB2312" pitchFamily="49" charset="-122"/>
                <a:cs typeface="Times New Roman" pitchFamily="18" charset="0"/>
              </a:rPr>
              <a:t>可持续性设计</a:t>
            </a:r>
            <a:endParaRPr lang="en-US" altLang="zh-CN" sz="1600" kern="0" dirty="0" smtClean="0">
              <a:solidFill>
                <a:srgbClr val="000000"/>
              </a:solidFill>
              <a:latin typeface="仿宋_GB2312" pitchFamily="49" charset="-122"/>
              <a:ea typeface="仿宋_GB2312" pitchFamily="49" charset="-122"/>
              <a:cs typeface="Times New Roman" pitchFamily="18" charset="0"/>
            </a:endParaRPr>
          </a:p>
          <a:p>
            <a:pPr fontAlgn="auto">
              <a:spcBef>
                <a:spcPts val="0"/>
              </a:spcBef>
              <a:spcAft>
                <a:spcPts val="0"/>
              </a:spcAft>
              <a:buFontTx/>
              <a:buChar char="•"/>
              <a:defRPr/>
            </a:pPr>
            <a:r>
              <a:rPr lang="en-GB" altLang="zh-CN" sz="1600" kern="0" dirty="0" smtClean="0">
                <a:solidFill>
                  <a:srgbClr val="000000"/>
                </a:solidFill>
                <a:latin typeface="仿宋_GB2312" pitchFamily="49" charset="-122"/>
                <a:ea typeface="仿宋_GB2312" pitchFamily="49" charset="-122"/>
                <a:cs typeface="Times New Roman" pitchFamily="18" charset="0"/>
              </a:rPr>
              <a:t>…</a:t>
            </a:r>
            <a:endParaRPr lang="en-GB" altLang="en-US" sz="1600" kern="0" dirty="0" smtClean="0">
              <a:solidFill>
                <a:srgbClr val="000000"/>
              </a:solidFill>
              <a:latin typeface="仿宋_GB2312" pitchFamily="49" charset="-122"/>
              <a:ea typeface="仿宋_GB2312" pitchFamily="49" charset="-122"/>
              <a:cs typeface="Times New Roman" pitchFamily="18" charset="0"/>
            </a:endParaRPr>
          </a:p>
        </p:txBody>
      </p:sp>
      <p:pic>
        <p:nvPicPr>
          <p:cNvPr id="9" name="Picture 9" descr="section_key2"/>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 xmlns:a14="http://schemas.microsoft.com/office/drawing/2010/main"/>
              </a:ext>
            </a:extLst>
          </a:blip>
          <a:srcRect/>
          <a:stretch>
            <a:fillRect/>
          </a:stretch>
        </p:blipFill>
        <p:spPr bwMode="auto">
          <a:xfrm>
            <a:off x="2818215" y="4386312"/>
            <a:ext cx="2880000" cy="12422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0" name="Object 11">
            <a:hlinkClick r:id="rId5" action="ppaction://hlinkpres?slideindex=1&amp;slidetitle=Roadmap%20Leichtmetalle"/>
          </p:cNvPr>
          <p:cNvGraphicFramePr>
            <a:graphicFrameLocks noChangeAspect="1"/>
          </p:cNvGraphicFramePr>
          <p:nvPr/>
        </p:nvGraphicFramePr>
        <p:xfrm>
          <a:off x="1151239" y="1521271"/>
          <a:ext cx="1188000" cy="1638111"/>
        </p:xfrm>
        <a:graphic>
          <a:graphicData uri="http://schemas.openxmlformats.org/presentationml/2006/ole">
            <p:oleObj spid="_x0000_s70658" name="Document" r:id="rId6" imgW="2334768" imgH="3221736" progId="Word.Document.8">
              <p:embed/>
            </p:oleObj>
          </a:graphicData>
        </a:graphic>
      </p:graphicFrame>
      <p:sp>
        <p:nvSpPr>
          <p:cNvPr id="11" name="AutoShape 7"/>
          <p:cNvSpPr>
            <a:spLocks noChangeArrowheads="1"/>
          </p:cNvSpPr>
          <p:nvPr/>
        </p:nvSpPr>
        <p:spPr bwMode="auto">
          <a:xfrm>
            <a:off x="2546738" y="2066259"/>
            <a:ext cx="3708000" cy="2291435"/>
          </a:xfrm>
          <a:prstGeom prst="triangle">
            <a:avLst>
              <a:gd name="adj" fmla="val 50000"/>
            </a:avLst>
          </a:prstGeom>
          <a:gradFill rotWithShape="0">
            <a:gsLst>
              <a:gs pos="0">
                <a:srgbClr val="FFFFFF"/>
              </a:gs>
              <a:gs pos="100000">
                <a:srgbClr val="C5CCFD"/>
              </a:gs>
            </a:gsLst>
            <a:path path="shape">
              <a:fillToRect l="50000" t="50000" r="50000" b="50000"/>
            </a:path>
          </a:gradFill>
          <a:ln>
            <a:noFill/>
          </a:ln>
          <a:effectLst>
            <a:outerShdw dist="107763" dir="8100000" algn="ctr" rotWithShape="0">
              <a:srgbClr val="B2B2B2"/>
            </a:outerShdw>
          </a:effectLst>
          <a:extLst>
            <a:ext uri="{91240B29-F687-4F45-9708-019B960494DF}">
              <a14:hiddenLine xmlns="" xmlns:a14="http://schemas.microsoft.com/office/drawing/2010/main" w="9525">
                <a:solidFill>
                  <a:schemeClr val="tx1"/>
                </a:solidFill>
                <a:miter lim="800000"/>
                <a:headEnd/>
                <a:tailEnd/>
              </a14:hiddenLine>
            </a:ext>
          </a:extLst>
        </p:spPr>
        <p:txBody>
          <a:bodyPr wrap="square" anchor="ctr">
            <a:noAutofit/>
          </a:bodyPr>
          <a:lstStyle/>
          <a:p>
            <a:pPr fontAlgn="auto">
              <a:spcBef>
                <a:spcPts val="0"/>
              </a:spcBef>
              <a:spcAft>
                <a:spcPts val="0"/>
              </a:spcAft>
              <a:defRPr/>
            </a:pPr>
            <a:endParaRPr lang="zh-CN" altLang="en-US" sz="1800" b="0" kern="0">
              <a:solidFill>
                <a:sysClr val="windowText" lastClr="000000"/>
              </a:solidFill>
              <a:latin typeface="仿宋_GB2312" pitchFamily="49" charset="-122"/>
              <a:ea typeface="仿宋_GB2312" pitchFamily="49" charset="-122"/>
            </a:endParaRPr>
          </a:p>
        </p:txBody>
      </p:sp>
      <p:sp>
        <p:nvSpPr>
          <p:cNvPr id="12" name="Text Box 8"/>
          <p:cNvSpPr txBox="1">
            <a:spLocks noChangeArrowheads="1"/>
          </p:cNvSpPr>
          <p:nvPr/>
        </p:nvSpPr>
        <p:spPr bwMode="auto">
          <a:xfrm>
            <a:off x="3379703" y="3252846"/>
            <a:ext cx="2005974" cy="536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04287" tIns="52144" rIns="104287" bIns="52144">
            <a:spAutoFit/>
          </a:bodyPr>
          <a:lstStyle>
            <a:lvl1pPr algn="l" defTabSz="1042988">
              <a:defRPr sz="2400">
                <a:solidFill>
                  <a:schemeClr val="tx1"/>
                </a:solidFill>
                <a:latin typeface="Times" pitchFamily="28" charset="0"/>
              </a:defRPr>
            </a:lvl1pPr>
            <a:lvl2pPr marL="520700" algn="l" defTabSz="1042988">
              <a:defRPr sz="2400">
                <a:solidFill>
                  <a:schemeClr val="tx1"/>
                </a:solidFill>
                <a:latin typeface="Times" pitchFamily="28" charset="0"/>
              </a:defRPr>
            </a:lvl2pPr>
            <a:lvl3pPr marL="1042988" algn="l" defTabSz="1042988">
              <a:defRPr sz="2400">
                <a:solidFill>
                  <a:schemeClr val="tx1"/>
                </a:solidFill>
                <a:latin typeface="Times" pitchFamily="28" charset="0"/>
              </a:defRPr>
            </a:lvl3pPr>
            <a:lvl4pPr marL="1563688" algn="l" defTabSz="1042988">
              <a:defRPr sz="2400">
                <a:solidFill>
                  <a:schemeClr val="tx1"/>
                </a:solidFill>
                <a:latin typeface="Times" pitchFamily="28" charset="0"/>
              </a:defRPr>
            </a:lvl4pPr>
            <a:lvl5pPr marL="2085975" algn="l" defTabSz="1042988">
              <a:defRPr sz="2400">
                <a:solidFill>
                  <a:schemeClr val="tx1"/>
                </a:solidFill>
                <a:latin typeface="Times" pitchFamily="28" charset="0"/>
              </a:defRPr>
            </a:lvl5pPr>
            <a:lvl6pPr marL="2543175" defTabSz="1042988" eaLnBrk="0" fontAlgn="base" hangingPunct="0">
              <a:spcBef>
                <a:spcPct val="0"/>
              </a:spcBef>
              <a:spcAft>
                <a:spcPct val="0"/>
              </a:spcAft>
              <a:defRPr sz="2400">
                <a:solidFill>
                  <a:schemeClr val="tx1"/>
                </a:solidFill>
                <a:latin typeface="Times" pitchFamily="28" charset="0"/>
              </a:defRPr>
            </a:lvl6pPr>
            <a:lvl7pPr marL="3000375" defTabSz="1042988" eaLnBrk="0" fontAlgn="base" hangingPunct="0">
              <a:spcBef>
                <a:spcPct val="0"/>
              </a:spcBef>
              <a:spcAft>
                <a:spcPct val="0"/>
              </a:spcAft>
              <a:defRPr sz="2400">
                <a:solidFill>
                  <a:schemeClr val="tx1"/>
                </a:solidFill>
                <a:latin typeface="Times" pitchFamily="28" charset="0"/>
              </a:defRPr>
            </a:lvl7pPr>
            <a:lvl8pPr marL="3457575" defTabSz="1042988" eaLnBrk="0" fontAlgn="base" hangingPunct="0">
              <a:spcBef>
                <a:spcPct val="0"/>
              </a:spcBef>
              <a:spcAft>
                <a:spcPct val="0"/>
              </a:spcAft>
              <a:defRPr sz="2400">
                <a:solidFill>
                  <a:schemeClr val="tx1"/>
                </a:solidFill>
                <a:latin typeface="Times" pitchFamily="28" charset="0"/>
              </a:defRPr>
            </a:lvl8pPr>
            <a:lvl9pPr marL="3914775" defTabSz="1042988" eaLnBrk="0" fontAlgn="base" hangingPunct="0">
              <a:spcBef>
                <a:spcPct val="0"/>
              </a:spcBef>
              <a:spcAft>
                <a:spcPct val="0"/>
              </a:spcAft>
              <a:defRPr sz="2400">
                <a:solidFill>
                  <a:schemeClr val="tx1"/>
                </a:solidFill>
                <a:latin typeface="Times" pitchFamily="28" charset="0"/>
              </a:defRPr>
            </a:lvl9pPr>
          </a:lstStyle>
          <a:p>
            <a:pPr algn="ctr"/>
            <a:r>
              <a:rPr lang="zh-CN" altLang="en-US" sz="2800" b="1" dirty="0" smtClean="0">
                <a:solidFill>
                  <a:srgbClr val="000066"/>
                </a:solidFill>
                <a:latin typeface="仿宋_GB2312" pitchFamily="49" charset="-122"/>
                <a:ea typeface="仿宋_GB2312" pitchFamily="49" charset="-122"/>
              </a:rPr>
              <a:t>汽车轻量化</a:t>
            </a:r>
            <a:endParaRPr lang="en-GB" sz="2800" b="1" dirty="0">
              <a:solidFill>
                <a:srgbClr val="000066"/>
              </a:solidFill>
              <a:latin typeface="仿宋_GB2312" pitchFamily="49" charset="-122"/>
              <a:ea typeface="仿宋_GB2312" pitchFamily="49" charset="-122"/>
            </a:endParaRPr>
          </a:p>
        </p:txBody>
      </p:sp>
      <p:pic>
        <p:nvPicPr>
          <p:cNvPr id="14" name="Picture 4" descr="roewe55020090101"/>
          <p:cNvPicPr>
            <a:picLocks noChangeAspect="1" noChangeArrowheads="1"/>
          </p:cNvPicPr>
          <p:nvPr/>
        </p:nvPicPr>
        <p:blipFill>
          <a:blip r:embed="rId7" cstate="print"/>
          <a:srcRect l="7820" r="4465" b="5263"/>
          <a:stretch>
            <a:fillRect/>
          </a:stretch>
        </p:blipFill>
        <p:spPr bwMode="auto">
          <a:xfrm>
            <a:off x="5545947" y="1549008"/>
            <a:ext cx="2304000" cy="1858784"/>
          </a:xfrm>
          <a:prstGeom prst="rect">
            <a:avLst/>
          </a:prstGeom>
          <a:noFill/>
        </p:spPr>
      </p:pic>
      <p:sp>
        <p:nvSpPr>
          <p:cNvPr id="19" name="TextBox 18"/>
          <p:cNvSpPr txBox="1"/>
          <p:nvPr/>
        </p:nvSpPr>
        <p:spPr>
          <a:xfrm>
            <a:off x="357159" y="5756132"/>
            <a:ext cx="8429684" cy="744702"/>
          </a:xfrm>
          <a:prstGeom prst="rect">
            <a:avLst/>
          </a:prstGeom>
          <a:noFill/>
          <a:ln>
            <a:noFill/>
          </a:ln>
        </p:spPr>
        <p:txBody>
          <a:bodyPr wrap="square" rtlCol="0" anchor="ctr">
            <a:noAutofit/>
          </a:bodyPr>
          <a:lstStyle/>
          <a:p>
            <a:pPr>
              <a:lnSpc>
                <a:spcPct val="125000"/>
              </a:lnSpc>
            </a:pPr>
            <a:r>
              <a:rPr lang="zh-CN" altLang="en-US" b="1" dirty="0" smtClean="0">
                <a:solidFill>
                  <a:srgbClr val="000000"/>
                </a:solidFill>
                <a:latin typeface="仿宋_GB2312" pitchFamily="49" charset="-122"/>
                <a:ea typeface="仿宋_GB2312" pitchFamily="49" charset="-122"/>
                <a:cs typeface="Arial" pitchFamily="34" charset="0"/>
              </a:rPr>
              <a:t>轻质材料、结构优化设计和先进制造工艺的应用是实现汽车轻量化的基本途径，三者相辅相成、缺一不可。</a:t>
            </a:r>
          </a:p>
        </p:txBody>
      </p:sp>
      <p:sp>
        <p:nvSpPr>
          <p:cNvPr id="18" name="TextBox 17"/>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12</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3" name="矩形 12"/>
          <p:cNvSpPr/>
          <p:nvPr/>
        </p:nvSpPr>
        <p:spPr>
          <a:xfrm>
            <a:off x="1170208" y="147696"/>
            <a:ext cx="508184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-3</a:t>
            </a:r>
          </a:p>
        </p:txBody>
      </p:sp>
    </p:spTree>
    <p:extLst>
      <p:ext uri="{BB962C8B-B14F-4D97-AF65-F5344CB8AC3E}">
        <p14:creationId xmlns:p14="http://schemas.microsoft.com/office/powerpoint/2010/main" xmlns="" val="408451243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358775" y="1006804"/>
            <a:ext cx="8542338" cy="33396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a:lstStyle/>
          <a:p>
            <a:pPr marL="342900" indent="-342900" algn="just" eaLnBrk="0" hangingPunct="0">
              <a:spcBef>
                <a:spcPct val="20000"/>
              </a:spcBef>
              <a:buClr>
                <a:srgbClr val="C00000"/>
              </a:buClr>
              <a:defRPr/>
            </a:pPr>
            <a:r>
              <a:rPr lang="zh-CN" altLang="en-US" sz="2000" b="1" i="1" kern="0" dirty="0" smtClean="0">
                <a:solidFill>
                  <a:srgbClr val="C00000"/>
                </a:solidFill>
                <a:latin typeface="Arial" pitchFamily="34" charset="0"/>
                <a:ea typeface="仿宋_GB2312" pitchFamily="49" charset="-122"/>
                <a:cs typeface="Arial" pitchFamily="34" charset="0"/>
              </a:rPr>
              <a:t>轻量化实施典型案例</a:t>
            </a:r>
            <a:r>
              <a:rPr lang="en-US" altLang="zh-CN" sz="2000" b="1" i="1" kern="0" dirty="0" smtClean="0">
                <a:solidFill>
                  <a:srgbClr val="C00000"/>
                </a:solidFill>
                <a:latin typeface="Arial" pitchFamily="34" charset="0"/>
                <a:ea typeface="仿宋_GB2312" pitchFamily="49" charset="-122"/>
                <a:cs typeface="Arial" pitchFamily="34" charset="0"/>
              </a:rPr>
              <a:t>—</a:t>
            </a:r>
            <a:r>
              <a:rPr lang="zh-CN" altLang="en-US" sz="2000" b="1" i="1" kern="0" dirty="0" smtClean="0">
                <a:solidFill>
                  <a:srgbClr val="C00000"/>
                </a:solidFill>
                <a:latin typeface="Arial" pitchFamily="34" charset="0"/>
                <a:ea typeface="仿宋_GB2312" pitchFamily="49" charset="-122"/>
                <a:cs typeface="Arial" pitchFamily="34" charset="0"/>
              </a:rPr>
              <a:t>欧洲</a:t>
            </a:r>
            <a:endParaRPr lang="en-US" altLang="zh-CN" sz="2000" b="1" i="1" kern="0" dirty="0" smtClean="0">
              <a:solidFill>
                <a:srgbClr val="C00000"/>
              </a:solidFill>
              <a:latin typeface="Arial" pitchFamily="34" charset="0"/>
              <a:ea typeface="仿宋_GB2312" pitchFamily="49" charset="-122"/>
              <a:cs typeface="Arial" pitchFamily="34" charset="0"/>
            </a:endParaRPr>
          </a:p>
        </p:txBody>
      </p:sp>
      <p:sp>
        <p:nvSpPr>
          <p:cNvPr id="10" name="灯片编号占位符 2"/>
          <p:cNvSpPr txBox="1">
            <a:spLocks/>
          </p:cNvSpPr>
          <p:nvPr/>
        </p:nvSpPr>
        <p:spPr>
          <a:xfrm>
            <a:off x="3111500" y="6532563"/>
            <a:ext cx="2895600" cy="36195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tx1"/>
                </a:solidFill>
                <a:effectLst/>
                <a:uLnTx/>
                <a:uFillTx/>
                <a:latin typeface="黑体" pitchFamily="2" charset="-122"/>
                <a:ea typeface="黑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13</a:t>
            </a:fld>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endParaRPr kumimoji="0" lang="en-US" altLang="zh-CN" sz="1400" b="0" i="0" u="none" strike="noStrike" kern="1200" cap="none" spc="0" normalizeH="0" baseline="0" noProof="0" dirty="0">
              <a:ln>
                <a:noFill/>
              </a:ln>
              <a:solidFill>
                <a:schemeClr val="tx1"/>
              </a:solidFill>
              <a:effectLst/>
              <a:uLnTx/>
              <a:uFillTx/>
              <a:latin typeface="黑体" pitchFamily="2" charset="-122"/>
              <a:ea typeface="黑体" pitchFamily="2" charset="-122"/>
              <a:cs typeface="+mn-cs"/>
            </a:endParaRPr>
          </a:p>
        </p:txBody>
      </p:sp>
      <p:sp>
        <p:nvSpPr>
          <p:cNvPr id="186" name="矩形 185"/>
          <p:cNvSpPr/>
          <p:nvPr/>
        </p:nvSpPr>
        <p:spPr>
          <a:xfrm>
            <a:off x="375314" y="1552123"/>
            <a:ext cx="813043" cy="307777"/>
          </a:xfrm>
          <a:prstGeom prst="rect">
            <a:avLst/>
          </a:prstGeom>
          <a:noFill/>
          <a:ln>
            <a:noFill/>
          </a:ln>
        </p:spPr>
        <p:style>
          <a:lnRef idx="0">
            <a:schemeClr val="accent1"/>
          </a:lnRef>
          <a:fillRef idx="3">
            <a:schemeClr val="accent1"/>
          </a:fillRef>
          <a:effectRef idx="3">
            <a:schemeClr val="accent1"/>
          </a:effectRef>
          <a:fontRef idx="minor">
            <a:schemeClr val="lt1"/>
          </a:fontRef>
        </p:style>
        <p:txBody>
          <a:bodyPr wrap="none">
            <a:spAutoFit/>
          </a:bodyPr>
          <a:lstStyle/>
          <a:p>
            <a:r>
              <a:rPr lang="en-US" altLang="zh-CN" sz="1400" b="0" dirty="0" smtClean="0">
                <a:solidFill>
                  <a:srgbClr val="000000"/>
                </a:solidFill>
                <a:latin typeface="Arial" pitchFamily="34" charset="0"/>
                <a:ea typeface="仿宋_GB2312" pitchFamily="49" charset="-122"/>
                <a:cs typeface="Arial" pitchFamily="34" charset="0"/>
              </a:rPr>
              <a:t>BMW i3</a:t>
            </a:r>
            <a:endParaRPr lang="zh-CN" altLang="en-US" sz="1400" b="0" dirty="0" smtClean="0">
              <a:solidFill>
                <a:srgbClr val="000000"/>
              </a:solidFill>
              <a:latin typeface="Arial" pitchFamily="34" charset="0"/>
              <a:cs typeface="Arial" pitchFamily="34" charset="0"/>
            </a:endParaRPr>
          </a:p>
        </p:txBody>
      </p:sp>
      <p:sp>
        <p:nvSpPr>
          <p:cNvPr id="11" name="矩形 10"/>
          <p:cNvSpPr/>
          <p:nvPr/>
        </p:nvSpPr>
        <p:spPr>
          <a:xfrm>
            <a:off x="1170208" y="147696"/>
            <a:ext cx="508184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-4</a:t>
            </a:r>
          </a:p>
        </p:txBody>
      </p:sp>
      <p:pic>
        <p:nvPicPr>
          <p:cNvPr id="12" name="Picture 2" descr="C:\Documents and Settings\fengz\桌面\e2bb49e7c36d79560ff00c52ce362ad5 复制.jpg"/>
          <p:cNvPicPr>
            <a:picLocks noChangeAspect="1" noChangeArrowheads="1"/>
          </p:cNvPicPr>
          <p:nvPr/>
        </p:nvPicPr>
        <p:blipFill>
          <a:blip r:embed="rId3" cstate="print"/>
          <a:srcRect t="8500" r="5035" b="12121"/>
          <a:stretch>
            <a:fillRect/>
          </a:stretch>
        </p:blipFill>
        <p:spPr bwMode="auto">
          <a:xfrm>
            <a:off x="539552" y="4797152"/>
            <a:ext cx="2526961" cy="1584176"/>
          </a:xfrm>
          <a:prstGeom prst="rect">
            <a:avLst/>
          </a:prstGeom>
          <a:noFill/>
        </p:spPr>
      </p:pic>
      <p:sp>
        <p:nvSpPr>
          <p:cNvPr id="13" name="矩形 12"/>
          <p:cNvSpPr/>
          <p:nvPr/>
        </p:nvSpPr>
        <p:spPr>
          <a:xfrm>
            <a:off x="467544" y="1988840"/>
            <a:ext cx="5184576" cy="2677656"/>
          </a:xfrm>
          <a:prstGeom prst="rect">
            <a:avLst/>
          </a:prstGeom>
        </p:spPr>
        <p:txBody>
          <a:bodyPr wrap="square">
            <a:spAutoFit/>
          </a:bodyPr>
          <a:lstStyle/>
          <a:p>
            <a:pPr algn="just">
              <a:lnSpc>
                <a:spcPct val="150000"/>
              </a:lnSpc>
              <a:buFont typeface="Wingdings" pitchFamily="2" charset="2"/>
              <a:buChar char="p"/>
            </a:pPr>
            <a:r>
              <a:rPr lang="en-US" altLang="zh-CN" sz="1400" b="1" dirty="0" smtClean="0">
                <a:solidFill>
                  <a:schemeClr val="dk1"/>
                </a:solidFill>
                <a:latin typeface="Arial" pitchFamily="34" charset="0"/>
                <a:ea typeface="仿宋_GB2312" pitchFamily="49" charset="-122"/>
                <a:cs typeface="Arial" pitchFamily="34" charset="0"/>
              </a:rPr>
              <a:t>  i3</a:t>
            </a:r>
            <a:r>
              <a:rPr lang="zh-CN" altLang="en-US" sz="1400" b="1" dirty="0" smtClean="0">
                <a:solidFill>
                  <a:schemeClr val="dk1"/>
                </a:solidFill>
                <a:latin typeface="Arial" pitchFamily="34" charset="0"/>
                <a:ea typeface="仿宋_GB2312" pitchFamily="49" charset="-122"/>
                <a:cs typeface="Arial" pitchFamily="34" charset="0"/>
              </a:rPr>
              <a:t>是</a:t>
            </a:r>
            <a:r>
              <a:rPr lang="en-US" altLang="zh-CN" sz="1400" b="1" dirty="0" smtClean="0">
                <a:solidFill>
                  <a:schemeClr val="dk1"/>
                </a:solidFill>
                <a:latin typeface="Arial" pitchFamily="34" charset="0"/>
                <a:ea typeface="仿宋_GB2312" pitchFamily="49" charset="-122"/>
                <a:cs typeface="Arial" pitchFamily="34" charset="0"/>
              </a:rPr>
              <a:t>BMW</a:t>
            </a:r>
            <a:r>
              <a:rPr lang="zh-CN" altLang="en-US" sz="1400" b="1" dirty="0" smtClean="0">
                <a:solidFill>
                  <a:schemeClr val="dk1"/>
                </a:solidFill>
                <a:latin typeface="Arial" pitchFamily="34" charset="0"/>
                <a:ea typeface="仿宋_GB2312" pitchFamily="49" charset="-122"/>
                <a:cs typeface="Arial" pitchFamily="34" charset="0"/>
              </a:rPr>
              <a:t>“</a:t>
            </a:r>
            <a:r>
              <a:rPr lang="en-US" altLang="zh-CN" sz="1400" b="1" dirty="0" smtClean="0">
                <a:solidFill>
                  <a:schemeClr val="dk1"/>
                </a:solidFill>
                <a:latin typeface="Arial" pitchFamily="34" charset="0"/>
                <a:ea typeface="仿宋_GB2312" pitchFamily="49" charset="-122"/>
                <a:cs typeface="Arial" pitchFamily="34" charset="0"/>
              </a:rPr>
              <a:t>Life-Drive”</a:t>
            </a:r>
            <a:r>
              <a:rPr lang="zh-CN" altLang="en-US" sz="1400" b="1" dirty="0" smtClean="0">
                <a:solidFill>
                  <a:schemeClr val="dk1"/>
                </a:solidFill>
                <a:latin typeface="Arial" pitchFamily="34" charset="0"/>
                <a:ea typeface="仿宋_GB2312" pitchFamily="49" charset="-122"/>
                <a:cs typeface="Arial" pitchFamily="34" charset="0"/>
              </a:rPr>
              <a:t>的概念结构的首个量产产品；</a:t>
            </a:r>
            <a:endParaRPr lang="en-US" altLang="zh-CN" sz="1400" b="1" dirty="0" smtClean="0">
              <a:solidFill>
                <a:schemeClr val="dk1"/>
              </a:solidFill>
              <a:latin typeface="Arial" pitchFamily="34" charset="0"/>
              <a:ea typeface="仿宋_GB2312" pitchFamily="49" charset="-122"/>
              <a:cs typeface="Arial" pitchFamily="34" charset="0"/>
            </a:endParaRPr>
          </a:p>
          <a:p>
            <a:pPr algn="just">
              <a:lnSpc>
                <a:spcPct val="150000"/>
              </a:lnSpc>
              <a:buFont typeface="Wingdings" pitchFamily="2" charset="2"/>
              <a:buChar char="p"/>
            </a:pPr>
            <a:r>
              <a:rPr lang="zh-CN" altLang="en-US" sz="1400" b="1" dirty="0" smtClean="0">
                <a:solidFill>
                  <a:schemeClr val="dk1"/>
                </a:solidFill>
                <a:latin typeface="Arial" pitchFamily="34" charset="0"/>
                <a:ea typeface="仿宋_GB2312" pitchFamily="49" charset="-122"/>
                <a:cs typeface="Arial" pitchFamily="34" charset="0"/>
              </a:rPr>
              <a:t>“</a:t>
            </a:r>
            <a:r>
              <a:rPr lang="en-US" altLang="zh-CN" sz="1400" b="1" dirty="0" smtClean="0">
                <a:solidFill>
                  <a:schemeClr val="dk1"/>
                </a:solidFill>
                <a:latin typeface="Arial" pitchFamily="34" charset="0"/>
                <a:ea typeface="仿宋_GB2312" pitchFamily="49" charset="-122"/>
                <a:cs typeface="Arial" pitchFamily="34" charset="0"/>
              </a:rPr>
              <a:t>Life”</a:t>
            </a:r>
            <a:r>
              <a:rPr lang="zh-CN" altLang="en-US" sz="1400" b="1" dirty="0" smtClean="0">
                <a:solidFill>
                  <a:schemeClr val="dk1"/>
                </a:solidFill>
                <a:latin typeface="Arial" pitchFamily="34" charset="0"/>
                <a:ea typeface="仿宋_GB2312" pitchFamily="49" charset="-122"/>
                <a:cs typeface="Arial" pitchFamily="34" charset="0"/>
              </a:rPr>
              <a:t>模块采用超轻量化并且高强度的碳纤维复合材料构成；</a:t>
            </a:r>
            <a:endParaRPr lang="en-US" altLang="zh-CN" sz="1400" b="1" dirty="0" smtClean="0">
              <a:solidFill>
                <a:schemeClr val="dk1"/>
              </a:solidFill>
              <a:latin typeface="Arial" pitchFamily="34" charset="0"/>
              <a:ea typeface="仿宋_GB2312" pitchFamily="49" charset="-122"/>
              <a:cs typeface="Arial" pitchFamily="34" charset="0"/>
            </a:endParaRPr>
          </a:p>
          <a:p>
            <a:pPr algn="just">
              <a:lnSpc>
                <a:spcPct val="150000"/>
              </a:lnSpc>
              <a:buFont typeface="Wingdings" pitchFamily="2" charset="2"/>
              <a:buChar char="p"/>
            </a:pPr>
            <a:r>
              <a:rPr lang="zh-CN" altLang="en-US" sz="1400" b="1" dirty="0" smtClean="0">
                <a:solidFill>
                  <a:schemeClr val="dk1"/>
                </a:solidFill>
                <a:latin typeface="Arial" pitchFamily="34" charset="0"/>
                <a:ea typeface="仿宋_GB2312" pitchFamily="49" charset="-122"/>
                <a:cs typeface="Arial" pitchFamily="34" charset="0"/>
              </a:rPr>
              <a:t>“</a:t>
            </a:r>
            <a:r>
              <a:rPr lang="en-US" altLang="zh-CN" sz="1400" b="1" dirty="0" smtClean="0">
                <a:solidFill>
                  <a:schemeClr val="dk1"/>
                </a:solidFill>
                <a:latin typeface="Arial" pitchFamily="34" charset="0"/>
                <a:ea typeface="仿宋_GB2312" pitchFamily="49" charset="-122"/>
                <a:cs typeface="Arial" pitchFamily="34" charset="0"/>
              </a:rPr>
              <a:t>Drive”</a:t>
            </a:r>
            <a:r>
              <a:rPr lang="zh-CN" altLang="en-US" sz="1400" b="1" dirty="0" smtClean="0">
                <a:solidFill>
                  <a:schemeClr val="dk1"/>
                </a:solidFill>
                <a:latin typeface="Arial" pitchFamily="34" charset="0"/>
                <a:ea typeface="仿宋_GB2312" pitchFamily="49" charset="-122"/>
                <a:cs typeface="Arial" pitchFamily="34" charset="0"/>
              </a:rPr>
              <a:t>模块则将悬架、蓄电池组、驱动系统和碰撞防护结构纳入整个铝合金模块中；</a:t>
            </a:r>
            <a:endParaRPr lang="en-US" altLang="zh-CN" sz="1400" b="1" dirty="0" smtClean="0">
              <a:solidFill>
                <a:schemeClr val="dk1"/>
              </a:solidFill>
              <a:latin typeface="Arial" pitchFamily="34" charset="0"/>
              <a:ea typeface="仿宋_GB2312" pitchFamily="49" charset="-122"/>
              <a:cs typeface="Arial" pitchFamily="34" charset="0"/>
            </a:endParaRPr>
          </a:p>
          <a:p>
            <a:pPr algn="just">
              <a:lnSpc>
                <a:spcPct val="150000"/>
              </a:lnSpc>
              <a:buFont typeface="Wingdings" pitchFamily="2" charset="2"/>
              <a:buChar char="p"/>
            </a:pPr>
            <a:r>
              <a:rPr lang="en-US" altLang="zh-CN" sz="1400" b="1" dirty="0" smtClean="0">
                <a:solidFill>
                  <a:schemeClr val="dk1"/>
                </a:solidFill>
                <a:latin typeface="Arial" pitchFamily="34" charset="0"/>
                <a:ea typeface="仿宋_GB2312" pitchFamily="49" charset="-122"/>
                <a:cs typeface="Arial" pitchFamily="34" charset="0"/>
              </a:rPr>
              <a:t> Life</a:t>
            </a:r>
            <a:r>
              <a:rPr lang="zh-CN" altLang="en-US" sz="1400" b="1" dirty="0" smtClean="0">
                <a:solidFill>
                  <a:schemeClr val="dk1"/>
                </a:solidFill>
                <a:latin typeface="Arial" pitchFamily="34" charset="0"/>
                <a:ea typeface="仿宋_GB2312" pitchFamily="49" charset="-122"/>
                <a:cs typeface="Arial" pitchFamily="34" charset="0"/>
              </a:rPr>
              <a:t>与</a:t>
            </a:r>
            <a:r>
              <a:rPr lang="en-US" altLang="zh-CN" sz="1400" b="1" dirty="0" smtClean="0">
                <a:solidFill>
                  <a:schemeClr val="dk1"/>
                </a:solidFill>
                <a:latin typeface="Arial" pitchFamily="34" charset="0"/>
                <a:ea typeface="仿宋_GB2312" pitchFamily="49" charset="-122"/>
                <a:cs typeface="Arial" pitchFamily="34" charset="0"/>
              </a:rPr>
              <a:t>Drive</a:t>
            </a:r>
            <a:r>
              <a:rPr lang="zh-CN" altLang="en-US" sz="1400" b="1" dirty="0" smtClean="0">
                <a:solidFill>
                  <a:schemeClr val="dk1"/>
                </a:solidFill>
                <a:latin typeface="Arial" pitchFamily="34" charset="0"/>
                <a:ea typeface="仿宋_GB2312" pitchFamily="49" charset="-122"/>
                <a:cs typeface="Arial" pitchFamily="34" charset="0"/>
              </a:rPr>
              <a:t>之间只使用十个金属紧固件连接，其它均用结构胶黏剂胶粘和密封；</a:t>
            </a:r>
            <a:endParaRPr lang="en-US" altLang="zh-CN" sz="1400" b="1" dirty="0" smtClean="0">
              <a:solidFill>
                <a:schemeClr val="dk1"/>
              </a:solidFill>
              <a:latin typeface="Arial" pitchFamily="34" charset="0"/>
              <a:ea typeface="仿宋_GB2312" pitchFamily="49" charset="-122"/>
              <a:cs typeface="Arial" pitchFamily="34" charset="0"/>
            </a:endParaRPr>
          </a:p>
          <a:p>
            <a:pPr algn="just">
              <a:lnSpc>
                <a:spcPct val="150000"/>
              </a:lnSpc>
              <a:buFont typeface="Wingdings" pitchFamily="2" charset="2"/>
              <a:buChar char="p"/>
            </a:pPr>
            <a:r>
              <a:rPr lang="zh-CN" altLang="en-US" sz="1400" b="1" dirty="0" smtClean="0">
                <a:solidFill>
                  <a:schemeClr val="dk1"/>
                </a:solidFill>
                <a:latin typeface="Arial" pitchFamily="34" charset="0"/>
                <a:ea typeface="仿宋_GB2312" pitchFamily="49" charset="-122"/>
                <a:cs typeface="Arial" pitchFamily="34" charset="0"/>
              </a:rPr>
              <a:t>悬挂系统采用前麦弗逊后多连杆悬挂形式，前部采用框式铝合金副车架，进一步补强</a:t>
            </a:r>
            <a:r>
              <a:rPr lang="en-US" altLang="zh-CN" sz="1400" b="1" dirty="0" smtClean="0">
                <a:solidFill>
                  <a:schemeClr val="dk1"/>
                </a:solidFill>
                <a:latin typeface="Arial" pitchFamily="34" charset="0"/>
                <a:ea typeface="仿宋_GB2312" pitchFamily="49" charset="-122"/>
                <a:cs typeface="Arial" pitchFamily="34" charset="0"/>
              </a:rPr>
              <a:t>Drive</a:t>
            </a:r>
            <a:r>
              <a:rPr lang="zh-CN" altLang="en-US" sz="1400" b="1" dirty="0" smtClean="0">
                <a:solidFill>
                  <a:schemeClr val="dk1"/>
                </a:solidFill>
                <a:latin typeface="Arial" pitchFamily="34" charset="0"/>
                <a:ea typeface="仿宋_GB2312" pitchFamily="49" charset="-122"/>
                <a:cs typeface="Arial" pitchFamily="34" charset="0"/>
              </a:rPr>
              <a:t>模块的框架结构强度。</a:t>
            </a:r>
          </a:p>
        </p:txBody>
      </p:sp>
      <p:pic>
        <p:nvPicPr>
          <p:cNvPr id="14" name="Picture 2" descr="C:\Documents and Settings\fengz\桌面\BMW i3\BMW-i3-Frankfurt-Live-48-520x344.jpg"/>
          <p:cNvPicPr>
            <a:picLocks noChangeAspect="1" noChangeArrowheads="1"/>
          </p:cNvPicPr>
          <p:nvPr/>
        </p:nvPicPr>
        <p:blipFill>
          <a:blip r:embed="rId4" cstate="print"/>
          <a:srcRect t="10988" r="9863"/>
          <a:stretch>
            <a:fillRect/>
          </a:stretch>
        </p:blipFill>
        <p:spPr bwMode="auto">
          <a:xfrm>
            <a:off x="3203848" y="4869160"/>
            <a:ext cx="2785572" cy="1512168"/>
          </a:xfrm>
          <a:prstGeom prst="rect">
            <a:avLst/>
          </a:prstGeom>
          <a:noFill/>
        </p:spPr>
      </p:pic>
      <p:grpSp>
        <p:nvGrpSpPr>
          <p:cNvPr id="16" name="组合 15"/>
          <p:cNvGrpSpPr/>
          <p:nvPr/>
        </p:nvGrpSpPr>
        <p:grpSpPr>
          <a:xfrm>
            <a:off x="6084168" y="4869160"/>
            <a:ext cx="2736304" cy="1512168"/>
            <a:chOff x="894205" y="3645024"/>
            <a:chExt cx="4397875" cy="1800000"/>
          </a:xfrm>
        </p:grpSpPr>
        <p:pic>
          <p:nvPicPr>
            <p:cNvPr id="17" name="Picture 5" descr="C:\Documents and Settings\fengz\桌面\BMW i3\BMW-i3-chassis-profile-1024x640.jpg"/>
            <p:cNvPicPr>
              <a:picLocks noChangeAspect="1" noChangeArrowheads="1"/>
            </p:cNvPicPr>
            <p:nvPr/>
          </p:nvPicPr>
          <p:blipFill>
            <a:blip r:embed="rId5" cstate="print"/>
            <a:srcRect l="3327" t="15356" r="1072" b="22039"/>
            <a:stretch>
              <a:fillRect/>
            </a:stretch>
          </p:blipFill>
          <p:spPr bwMode="auto">
            <a:xfrm>
              <a:off x="894205" y="3645024"/>
              <a:ext cx="4397875" cy="1800000"/>
            </a:xfrm>
            <a:prstGeom prst="rect">
              <a:avLst/>
            </a:prstGeom>
            <a:noFill/>
          </p:spPr>
        </p:pic>
        <p:sp>
          <p:nvSpPr>
            <p:cNvPr id="18" name="TextBox 17"/>
            <p:cNvSpPr txBox="1"/>
            <p:nvPr/>
          </p:nvSpPr>
          <p:spPr>
            <a:xfrm>
              <a:off x="2550389" y="4149080"/>
              <a:ext cx="720080" cy="307777"/>
            </a:xfrm>
            <a:prstGeom prst="rect">
              <a:avLst/>
            </a:prstGeom>
            <a:noFill/>
          </p:spPr>
          <p:txBody>
            <a:bodyPr wrap="square" rtlCol="0">
              <a:spAutoFit/>
            </a:bodyPr>
            <a:lstStyle/>
            <a:p>
              <a:pPr algn="just"/>
              <a:r>
                <a:rPr lang="zh-CN" altLang="en-US" sz="1400" b="1" dirty="0" smtClean="0">
                  <a:solidFill>
                    <a:schemeClr val="bg1"/>
                  </a:solidFill>
                  <a:latin typeface="微软雅黑" pitchFamily="34" charset="-122"/>
                  <a:ea typeface="微软雅黑" pitchFamily="34" charset="-122"/>
                </a:rPr>
                <a:t>电池组</a:t>
              </a:r>
              <a:endParaRPr lang="zh-CN" altLang="en-US" sz="1400" b="1" dirty="0">
                <a:solidFill>
                  <a:schemeClr val="bg1"/>
                </a:solidFill>
                <a:latin typeface="微软雅黑" pitchFamily="34" charset="-122"/>
                <a:ea typeface="微软雅黑" pitchFamily="34" charset="-122"/>
              </a:endParaRPr>
            </a:p>
          </p:txBody>
        </p:sp>
        <p:sp>
          <p:nvSpPr>
            <p:cNvPr id="19" name="TextBox 18"/>
            <p:cNvSpPr txBox="1"/>
            <p:nvPr/>
          </p:nvSpPr>
          <p:spPr>
            <a:xfrm>
              <a:off x="4350589" y="3789040"/>
              <a:ext cx="720080" cy="307777"/>
            </a:xfrm>
            <a:prstGeom prst="rect">
              <a:avLst/>
            </a:prstGeom>
            <a:noFill/>
          </p:spPr>
          <p:txBody>
            <a:bodyPr wrap="square" rtlCol="0">
              <a:spAutoFit/>
            </a:bodyPr>
            <a:lstStyle/>
            <a:p>
              <a:pPr algn="just"/>
              <a:r>
                <a:rPr lang="zh-CN" altLang="en-US" sz="1400" b="1" dirty="0" smtClean="0">
                  <a:solidFill>
                    <a:schemeClr val="bg1"/>
                  </a:solidFill>
                  <a:latin typeface="微软雅黑" pitchFamily="34" charset="-122"/>
                  <a:ea typeface="微软雅黑" pitchFamily="34" charset="-122"/>
                </a:rPr>
                <a:t>前悬架</a:t>
              </a:r>
              <a:endParaRPr lang="zh-CN" altLang="en-US" sz="1400" b="1" dirty="0">
                <a:solidFill>
                  <a:schemeClr val="bg1"/>
                </a:solidFill>
                <a:latin typeface="微软雅黑" pitchFamily="34" charset="-122"/>
                <a:ea typeface="微软雅黑" pitchFamily="34" charset="-122"/>
              </a:endParaRPr>
            </a:p>
          </p:txBody>
        </p:sp>
        <p:sp>
          <p:nvSpPr>
            <p:cNvPr id="20" name="TextBox 19"/>
            <p:cNvSpPr txBox="1"/>
            <p:nvPr/>
          </p:nvSpPr>
          <p:spPr>
            <a:xfrm>
              <a:off x="1110229" y="3789040"/>
              <a:ext cx="720080" cy="307777"/>
            </a:xfrm>
            <a:prstGeom prst="rect">
              <a:avLst/>
            </a:prstGeom>
            <a:noFill/>
          </p:spPr>
          <p:txBody>
            <a:bodyPr wrap="square" rtlCol="0">
              <a:spAutoFit/>
            </a:bodyPr>
            <a:lstStyle/>
            <a:p>
              <a:pPr algn="just"/>
              <a:r>
                <a:rPr lang="zh-CN" altLang="en-US" sz="1400" b="1" dirty="0" smtClean="0">
                  <a:solidFill>
                    <a:schemeClr val="bg1"/>
                  </a:solidFill>
                  <a:latin typeface="微软雅黑" pitchFamily="34" charset="-122"/>
                  <a:ea typeface="微软雅黑" pitchFamily="34" charset="-122"/>
                </a:rPr>
                <a:t>后悬架</a:t>
              </a:r>
              <a:endParaRPr lang="zh-CN" altLang="en-US" sz="1400" b="1" dirty="0">
                <a:solidFill>
                  <a:schemeClr val="bg1"/>
                </a:solidFill>
                <a:latin typeface="微软雅黑" pitchFamily="34" charset="-122"/>
                <a:ea typeface="微软雅黑" pitchFamily="34" charset="-122"/>
              </a:endParaRPr>
            </a:p>
          </p:txBody>
        </p:sp>
      </p:grpSp>
      <p:pic>
        <p:nvPicPr>
          <p:cNvPr id="21" name="Picture 4" descr="汽车之家">
            <a:hlinkClick r:id="rId6"/>
          </p:cNvPr>
          <p:cNvPicPr>
            <a:picLocks noChangeAspect="1" noChangeArrowheads="1"/>
          </p:cNvPicPr>
          <p:nvPr/>
        </p:nvPicPr>
        <p:blipFill>
          <a:blip r:embed="rId7" cstate="print"/>
          <a:srcRect t="16668"/>
          <a:stretch>
            <a:fillRect/>
          </a:stretch>
        </p:blipFill>
        <p:spPr bwMode="auto">
          <a:xfrm>
            <a:off x="6084168" y="3052732"/>
            <a:ext cx="2736304" cy="1456388"/>
          </a:xfrm>
          <a:prstGeom prst="rect">
            <a:avLst/>
          </a:prstGeom>
          <a:noFill/>
        </p:spPr>
      </p:pic>
      <p:pic>
        <p:nvPicPr>
          <p:cNvPr id="22" name="Picture 4" descr="宝马 宝马(进口) 宝马i3 2011款 Concept">
            <a:hlinkClick r:id="rId8"/>
          </p:cNvPr>
          <p:cNvPicPr>
            <a:picLocks noChangeAspect="1" noChangeArrowheads="1"/>
          </p:cNvPicPr>
          <p:nvPr/>
        </p:nvPicPr>
        <p:blipFill>
          <a:blip r:embed="rId9" cstate="print"/>
          <a:srcRect t="15400"/>
          <a:stretch>
            <a:fillRect/>
          </a:stretch>
        </p:blipFill>
        <p:spPr bwMode="auto">
          <a:xfrm>
            <a:off x="6084168" y="1340768"/>
            <a:ext cx="2683833" cy="151216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358775" y="1006804"/>
            <a:ext cx="8542338" cy="33396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a:lstStyle/>
          <a:p>
            <a:pPr marL="342900" indent="-342900" algn="just" eaLnBrk="0" hangingPunct="0">
              <a:spcBef>
                <a:spcPct val="20000"/>
              </a:spcBef>
              <a:buClr>
                <a:srgbClr val="C00000"/>
              </a:buClr>
              <a:defRPr/>
            </a:pPr>
            <a:r>
              <a:rPr lang="zh-CN" altLang="en-US" sz="2000" b="1" i="1" kern="0" dirty="0" smtClean="0">
                <a:solidFill>
                  <a:srgbClr val="C00000"/>
                </a:solidFill>
                <a:latin typeface="Arial" pitchFamily="34" charset="0"/>
                <a:ea typeface="仿宋_GB2312" pitchFamily="49" charset="-122"/>
                <a:cs typeface="Arial" pitchFamily="34" charset="0"/>
              </a:rPr>
              <a:t>轻量化实施典型案例</a:t>
            </a:r>
            <a:r>
              <a:rPr lang="en-US" altLang="zh-CN" sz="2000" b="1" i="1" kern="0" dirty="0" smtClean="0">
                <a:solidFill>
                  <a:srgbClr val="C00000"/>
                </a:solidFill>
                <a:latin typeface="Arial" pitchFamily="34" charset="0"/>
                <a:ea typeface="仿宋_GB2312" pitchFamily="49" charset="-122"/>
                <a:cs typeface="Arial" pitchFamily="34" charset="0"/>
              </a:rPr>
              <a:t>—</a:t>
            </a:r>
            <a:r>
              <a:rPr lang="zh-CN" altLang="en-US" sz="2000" b="1" i="1" kern="0" dirty="0" smtClean="0">
                <a:solidFill>
                  <a:srgbClr val="C00000"/>
                </a:solidFill>
                <a:latin typeface="Arial" pitchFamily="34" charset="0"/>
                <a:ea typeface="仿宋_GB2312" pitchFamily="49" charset="-122"/>
                <a:cs typeface="Arial" pitchFamily="34" charset="0"/>
              </a:rPr>
              <a:t>美国</a:t>
            </a:r>
            <a:endParaRPr lang="en-US" altLang="zh-CN" sz="2000" b="1" i="1" kern="0" dirty="0" smtClean="0">
              <a:solidFill>
                <a:srgbClr val="C00000"/>
              </a:solidFill>
              <a:latin typeface="Arial" pitchFamily="34" charset="0"/>
              <a:ea typeface="仿宋_GB2312" pitchFamily="49" charset="-122"/>
              <a:cs typeface="Arial" pitchFamily="34" charset="0"/>
            </a:endParaRPr>
          </a:p>
        </p:txBody>
      </p:sp>
      <p:sp>
        <p:nvSpPr>
          <p:cNvPr id="10" name="灯片编号占位符 2"/>
          <p:cNvSpPr txBox="1">
            <a:spLocks/>
          </p:cNvSpPr>
          <p:nvPr/>
        </p:nvSpPr>
        <p:spPr>
          <a:xfrm>
            <a:off x="3111500" y="6532563"/>
            <a:ext cx="2895600" cy="36195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tx1"/>
                </a:solidFill>
                <a:effectLst/>
                <a:uLnTx/>
                <a:uFillTx/>
                <a:latin typeface="黑体" pitchFamily="2" charset="-122"/>
                <a:ea typeface="黑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14</a:t>
            </a:fld>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endParaRPr kumimoji="0" lang="en-US" altLang="zh-CN" sz="1400" b="0" i="0" u="none" strike="noStrike" kern="1200" cap="none" spc="0" normalizeH="0" baseline="0" noProof="0" dirty="0">
              <a:ln>
                <a:noFill/>
              </a:ln>
              <a:solidFill>
                <a:schemeClr val="tx1"/>
              </a:solidFill>
              <a:effectLst/>
              <a:uLnTx/>
              <a:uFillTx/>
              <a:latin typeface="黑体" pitchFamily="2" charset="-122"/>
              <a:ea typeface="黑体" pitchFamily="2" charset="-122"/>
              <a:cs typeface="+mn-cs"/>
            </a:endParaRPr>
          </a:p>
        </p:txBody>
      </p:sp>
      <p:sp>
        <p:nvSpPr>
          <p:cNvPr id="183" name="矩形 182"/>
          <p:cNvSpPr/>
          <p:nvPr/>
        </p:nvSpPr>
        <p:spPr>
          <a:xfrm>
            <a:off x="1170208" y="147696"/>
            <a:ext cx="508184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-5</a:t>
            </a:r>
          </a:p>
        </p:txBody>
      </p:sp>
      <p:sp>
        <p:nvSpPr>
          <p:cNvPr id="184" name="矩形 183"/>
          <p:cNvSpPr/>
          <p:nvPr/>
        </p:nvSpPr>
        <p:spPr>
          <a:xfrm>
            <a:off x="467544" y="3827363"/>
            <a:ext cx="5760640" cy="2754600"/>
          </a:xfrm>
          <a:prstGeom prst="rect">
            <a:avLst/>
          </a:prstGeom>
        </p:spPr>
        <p:txBody>
          <a:bodyPr wrap="square">
            <a:spAutoFit/>
          </a:bodyPr>
          <a:lstStyle/>
          <a:p>
            <a:pPr indent="-342900">
              <a:lnSpc>
                <a:spcPct val="150000"/>
              </a:lnSpc>
              <a:buFont typeface="Wingdings" pitchFamily="2" charset="2"/>
              <a:buChar char="p"/>
              <a:defRPr/>
            </a:pPr>
            <a:r>
              <a:rPr lang="zh-CN" altLang="en-US" sz="1400" b="1" dirty="0" smtClean="0">
                <a:solidFill>
                  <a:schemeClr val="dk1"/>
                </a:solidFill>
                <a:latin typeface="Arial" pitchFamily="34" charset="0"/>
                <a:ea typeface="仿宋_GB2312" pitchFamily="49" charset="-122"/>
                <a:cs typeface="Arial" pitchFamily="34" charset="0"/>
              </a:rPr>
              <a:t>车身</a:t>
            </a:r>
            <a:r>
              <a:rPr lang="en-US" altLang="zh-CN" sz="1400" b="1" dirty="0" smtClean="0">
                <a:solidFill>
                  <a:schemeClr val="dk1"/>
                </a:solidFill>
                <a:latin typeface="Arial" pitchFamily="34" charset="0"/>
                <a:ea typeface="仿宋_GB2312" pitchFamily="49" charset="-122"/>
                <a:cs typeface="Arial" pitchFamily="34" charset="0"/>
              </a:rPr>
              <a:t>95%</a:t>
            </a:r>
            <a:r>
              <a:rPr lang="zh-CN" altLang="en-US" sz="1400" b="1" dirty="0" smtClean="0">
                <a:solidFill>
                  <a:schemeClr val="dk1"/>
                </a:solidFill>
                <a:latin typeface="Arial" pitchFamily="34" charset="0"/>
                <a:ea typeface="仿宋_GB2312" pitchFamily="49" charset="-122"/>
                <a:cs typeface="Arial" pitchFamily="34" charset="0"/>
              </a:rPr>
              <a:t>使用铝合金，通过各种铝型材、冲压件、铸造件的合理组合而成，只有</a:t>
            </a:r>
            <a:r>
              <a:rPr lang="en-US" altLang="zh-CN" sz="1400" b="1" dirty="0" smtClean="0">
                <a:solidFill>
                  <a:schemeClr val="dk1"/>
                </a:solidFill>
                <a:latin typeface="Arial" pitchFamily="34" charset="0"/>
                <a:ea typeface="仿宋_GB2312" pitchFamily="49" charset="-122"/>
                <a:cs typeface="Arial" pitchFamily="34" charset="0"/>
              </a:rPr>
              <a:t>B</a:t>
            </a:r>
            <a:r>
              <a:rPr lang="zh-CN" altLang="en-US" sz="1400" b="1" dirty="0" smtClean="0">
                <a:solidFill>
                  <a:schemeClr val="dk1"/>
                </a:solidFill>
                <a:latin typeface="Arial" pitchFamily="34" charset="0"/>
                <a:ea typeface="仿宋_GB2312" pitchFamily="49" charset="-122"/>
                <a:cs typeface="Arial" pitchFamily="34" charset="0"/>
              </a:rPr>
              <a:t>柱使用高强钢；</a:t>
            </a:r>
            <a:endParaRPr lang="en-US" altLang="zh-CN" sz="1400" b="1" dirty="0" smtClean="0">
              <a:solidFill>
                <a:schemeClr val="dk1"/>
              </a:solidFill>
              <a:latin typeface="Arial" pitchFamily="34" charset="0"/>
              <a:ea typeface="仿宋_GB2312" pitchFamily="49" charset="-122"/>
              <a:cs typeface="Arial" pitchFamily="34" charset="0"/>
            </a:endParaRPr>
          </a:p>
          <a:p>
            <a:pPr indent="-342900">
              <a:lnSpc>
                <a:spcPct val="150000"/>
              </a:lnSpc>
              <a:buFont typeface="Wingdings" pitchFamily="2" charset="2"/>
              <a:buChar char="p"/>
              <a:defRPr/>
            </a:pPr>
            <a:r>
              <a:rPr lang="zh-CN" altLang="en-US" sz="1400" b="1" dirty="0" smtClean="0">
                <a:solidFill>
                  <a:schemeClr val="dk1"/>
                </a:solidFill>
                <a:latin typeface="Arial" pitchFamily="34" charset="0"/>
                <a:ea typeface="仿宋_GB2312" pitchFamily="49" charset="-122"/>
                <a:cs typeface="Arial" pitchFamily="34" charset="0"/>
              </a:rPr>
              <a:t>大梁采用的是双八边型导轨设计，能极好地吸收冲击能量</a:t>
            </a:r>
            <a:r>
              <a:rPr lang="en-US" altLang="zh-CN" sz="1400" b="1" dirty="0" smtClean="0">
                <a:solidFill>
                  <a:schemeClr val="dk1"/>
                </a:solidFill>
                <a:latin typeface="Arial" pitchFamily="34" charset="0"/>
                <a:ea typeface="仿宋_GB2312" pitchFamily="49" charset="-122"/>
                <a:cs typeface="Arial" pitchFamily="34" charset="0"/>
              </a:rPr>
              <a:t>;</a:t>
            </a:r>
          </a:p>
          <a:p>
            <a:pPr indent="-342900">
              <a:lnSpc>
                <a:spcPct val="150000"/>
              </a:lnSpc>
              <a:buFont typeface="Wingdings" pitchFamily="2" charset="2"/>
              <a:buChar char="p"/>
              <a:defRPr/>
            </a:pPr>
            <a:r>
              <a:rPr lang="zh-CN" altLang="en-US" sz="1400" b="1" dirty="0" smtClean="0">
                <a:solidFill>
                  <a:schemeClr val="dk1"/>
                </a:solidFill>
                <a:latin typeface="Arial" pitchFamily="34" charset="0"/>
                <a:ea typeface="仿宋_GB2312" pitchFamily="49" charset="-122"/>
                <a:cs typeface="Arial" pitchFamily="34" charset="0"/>
              </a:rPr>
              <a:t>前后车门都设计成了无框玻璃；</a:t>
            </a:r>
            <a:endParaRPr lang="en-US" altLang="zh-CN" sz="1400" b="1" dirty="0" smtClean="0">
              <a:solidFill>
                <a:schemeClr val="dk1"/>
              </a:solidFill>
              <a:latin typeface="Arial" pitchFamily="34" charset="0"/>
              <a:ea typeface="仿宋_GB2312" pitchFamily="49" charset="-122"/>
              <a:cs typeface="Arial" pitchFamily="34" charset="0"/>
            </a:endParaRPr>
          </a:p>
          <a:p>
            <a:pPr indent="-342900">
              <a:lnSpc>
                <a:spcPct val="150000"/>
              </a:lnSpc>
              <a:buFont typeface="Wingdings" pitchFamily="2" charset="2"/>
              <a:buChar char="p"/>
              <a:defRPr/>
            </a:pPr>
            <a:r>
              <a:rPr lang="zh-CN" altLang="en-US" sz="1400" b="1" dirty="0" smtClean="0">
                <a:solidFill>
                  <a:schemeClr val="dk1"/>
                </a:solidFill>
                <a:latin typeface="Arial" pitchFamily="34" charset="0"/>
                <a:ea typeface="仿宋_GB2312" pitchFamily="49" charset="-122"/>
                <a:cs typeface="Arial" pitchFamily="34" charset="0"/>
              </a:rPr>
              <a:t>全景天窗使用拜耳</a:t>
            </a:r>
            <a:r>
              <a:rPr lang="en-US" altLang="zh-CN" sz="1400" b="1" dirty="0" smtClean="0">
                <a:solidFill>
                  <a:schemeClr val="dk1"/>
                </a:solidFill>
                <a:latin typeface="Arial" pitchFamily="34" charset="0"/>
                <a:ea typeface="仿宋_GB2312" pitchFamily="49" charset="-122"/>
                <a:cs typeface="Arial" pitchFamily="34" charset="0"/>
              </a:rPr>
              <a:t>Makrolon PC</a:t>
            </a:r>
            <a:r>
              <a:rPr lang="zh-CN" altLang="en-US" sz="1400" b="1" dirty="0" smtClean="0">
                <a:solidFill>
                  <a:schemeClr val="dk1"/>
                </a:solidFill>
                <a:latin typeface="Arial" pitchFamily="34" charset="0"/>
                <a:ea typeface="仿宋_GB2312" pitchFamily="49" charset="-122"/>
                <a:cs typeface="Arial" pitchFamily="34" charset="0"/>
              </a:rPr>
              <a:t>材料</a:t>
            </a:r>
            <a:r>
              <a:rPr lang="en-US" altLang="zh-CN" sz="1400" b="1" dirty="0" smtClean="0">
                <a:solidFill>
                  <a:schemeClr val="dk1"/>
                </a:solidFill>
                <a:latin typeface="Arial" pitchFamily="34" charset="0"/>
                <a:ea typeface="仿宋_GB2312" pitchFamily="49" charset="-122"/>
                <a:cs typeface="Arial" pitchFamily="34" charset="0"/>
              </a:rPr>
              <a:t>;</a:t>
            </a:r>
          </a:p>
          <a:p>
            <a:pPr indent="-342900">
              <a:lnSpc>
                <a:spcPct val="150000"/>
              </a:lnSpc>
              <a:spcAft>
                <a:spcPts val="600"/>
              </a:spcAft>
              <a:buFont typeface="Wingdings" pitchFamily="2" charset="2"/>
              <a:buChar char="p"/>
              <a:defRPr/>
            </a:pPr>
            <a:r>
              <a:rPr lang="zh-CN" altLang="en-US" sz="1400" b="1" dirty="0" smtClean="0">
                <a:solidFill>
                  <a:schemeClr val="dk1"/>
                </a:solidFill>
                <a:latin typeface="Arial" pitchFamily="34" charset="0"/>
                <a:ea typeface="仿宋_GB2312" pitchFamily="49" charset="-122"/>
                <a:cs typeface="Arial" pitchFamily="34" charset="0"/>
              </a:rPr>
              <a:t>底盘为铝合金，双摇臂前悬挂中的下摇臂采用铝合金铸件；</a:t>
            </a:r>
            <a:endParaRPr lang="en-US" altLang="zh-CN" sz="1400" b="1" dirty="0" smtClean="0">
              <a:solidFill>
                <a:schemeClr val="dk1"/>
              </a:solidFill>
              <a:latin typeface="Arial" pitchFamily="34" charset="0"/>
              <a:ea typeface="仿宋_GB2312" pitchFamily="49" charset="-122"/>
              <a:cs typeface="Arial" pitchFamily="34" charset="0"/>
            </a:endParaRPr>
          </a:p>
          <a:p>
            <a:pPr indent="-342900">
              <a:lnSpc>
                <a:spcPct val="150000"/>
              </a:lnSpc>
              <a:spcAft>
                <a:spcPts val="600"/>
              </a:spcAft>
              <a:buFont typeface="Wingdings" pitchFamily="2" charset="2"/>
              <a:buChar char="p"/>
              <a:defRPr/>
            </a:pPr>
            <a:r>
              <a:rPr lang="zh-CN" altLang="en-US" sz="1400" b="1" dirty="0" smtClean="0">
                <a:solidFill>
                  <a:schemeClr val="dk1"/>
                </a:solidFill>
                <a:latin typeface="Arial" pitchFamily="34" charset="0"/>
                <a:ea typeface="仿宋_GB2312" pitchFamily="49" charset="-122"/>
                <a:cs typeface="Arial" pitchFamily="34" charset="0"/>
              </a:rPr>
              <a:t>电池组作为车身的一部分，是一个坚固的高强度的整体。这使得特斯拉</a:t>
            </a:r>
            <a:r>
              <a:rPr lang="en-US" altLang="zh-CN" sz="1400" b="1" dirty="0" smtClean="0">
                <a:solidFill>
                  <a:schemeClr val="dk1"/>
                </a:solidFill>
                <a:latin typeface="Arial" pitchFamily="34" charset="0"/>
                <a:ea typeface="仿宋_GB2312" pitchFamily="49" charset="-122"/>
                <a:cs typeface="Arial" pitchFamily="34" charset="0"/>
              </a:rPr>
              <a:t>Model S</a:t>
            </a:r>
            <a:r>
              <a:rPr lang="zh-CN" altLang="en-US" sz="1400" b="1" dirty="0" smtClean="0">
                <a:solidFill>
                  <a:schemeClr val="dk1"/>
                </a:solidFill>
                <a:latin typeface="Arial" pitchFamily="34" charset="0"/>
                <a:ea typeface="仿宋_GB2312" pitchFamily="49" charset="-122"/>
                <a:cs typeface="Arial" pitchFamily="34" charset="0"/>
              </a:rPr>
              <a:t>有较高的车身扭转刚度及较低的重心。</a:t>
            </a:r>
            <a:endParaRPr lang="en-US" altLang="zh-CN" sz="1400" b="1" dirty="0" smtClean="0">
              <a:solidFill>
                <a:schemeClr val="dk1"/>
              </a:solidFill>
              <a:latin typeface="Arial" pitchFamily="34" charset="0"/>
              <a:ea typeface="仿宋_GB2312" pitchFamily="49" charset="-122"/>
              <a:cs typeface="Arial" pitchFamily="34" charset="0"/>
            </a:endParaRPr>
          </a:p>
        </p:txBody>
      </p:sp>
      <p:pic>
        <p:nvPicPr>
          <p:cNvPr id="185" name="Picture 4" descr="Tesla &lt;wbr&gt;Model &lt;wbr&gt;S &lt;wbr&gt;之逆袭--特斯拉的那点事儿（下）"/>
          <p:cNvPicPr>
            <a:picLocks noChangeAspect="1" noChangeArrowheads="1"/>
          </p:cNvPicPr>
          <p:nvPr/>
        </p:nvPicPr>
        <p:blipFill>
          <a:blip r:embed="rId3" cstate="print"/>
          <a:srcRect l="11760" t="3972" r="13481"/>
          <a:stretch>
            <a:fillRect/>
          </a:stretch>
        </p:blipFill>
        <p:spPr bwMode="auto">
          <a:xfrm>
            <a:off x="2915816" y="1556792"/>
            <a:ext cx="3402667" cy="2088232"/>
          </a:xfrm>
          <a:prstGeom prst="rect">
            <a:avLst/>
          </a:prstGeom>
          <a:noFill/>
        </p:spPr>
      </p:pic>
      <p:pic>
        <p:nvPicPr>
          <p:cNvPr id="186" name="Picture 2" descr="http://img3.imgtn.bdimg.com/it/u=3144831391,3131343834&amp;fm=21&amp;gp=0.jpg"/>
          <p:cNvPicPr>
            <a:picLocks noChangeAspect="1" noChangeArrowheads="1"/>
          </p:cNvPicPr>
          <p:nvPr/>
        </p:nvPicPr>
        <p:blipFill>
          <a:blip r:embed="rId4" cstate="print"/>
          <a:srcRect/>
          <a:stretch>
            <a:fillRect/>
          </a:stretch>
        </p:blipFill>
        <p:spPr bwMode="auto">
          <a:xfrm>
            <a:off x="6588224" y="2492896"/>
            <a:ext cx="2103288" cy="1296144"/>
          </a:xfrm>
          <a:prstGeom prst="rect">
            <a:avLst/>
          </a:prstGeom>
          <a:noFill/>
        </p:spPr>
      </p:pic>
      <p:pic>
        <p:nvPicPr>
          <p:cNvPr id="187" name="图片 186" descr="style-pano-roof.jpg"/>
          <p:cNvPicPr>
            <a:picLocks noChangeAspect="1"/>
          </p:cNvPicPr>
          <p:nvPr/>
        </p:nvPicPr>
        <p:blipFill>
          <a:blip r:embed="rId5" cstate="print"/>
          <a:srcRect l="51187" t="15383" r="-11" b="26277"/>
          <a:stretch>
            <a:fillRect/>
          </a:stretch>
        </p:blipFill>
        <p:spPr>
          <a:xfrm>
            <a:off x="6588224" y="908720"/>
            <a:ext cx="2160240" cy="1512168"/>
          </a:xfrm>
          <a:prstGeom prst="rect">
            <a:avLst/>
          </a:prstGeom>
        </p:spPr>
      </p:pic>
      <p:pic>
        <p:nvPicPr>
          <p:cNvPr id="188" name="Picture 4" descr="超跑家用都有看点 日内瓦车展新技术汇总"/>
          <p:cNvPicPr>
            <a:picLocks noChangeAspect="1" noChangeArrowheads="1"/>
          </p:cNvPicPr>
          <p:nvPr/>
        </p:nvPicPr>
        <p:blipFill>
          <a:blip r:embed="rId6" cstate="print"/>
          <a:srcRect b="23325"/>
          <a:stretch>
            <a:fillRect/>
          </a:stretch>
        </p:blipFill>
        <p:spPr bwMode="auto">
          <a:xfrm>
            <a:off x="6588224" y="4005064"/>
            <a:ext cx="2126118" cy="1224136"/>
          </a:xfrm>
          <a:prstGeom prst="rect">
            <a:avLst/>
          </a:prstGeom>
          <a:noFill/>
        </p:spPr>
      </p:pic>
      <p:pic>
        <p:nvPicPr>
          <p:cNvPr id="189" name="Picture 2" descr="你值得拥有 特斯拉Model S纯电动车介绍">
            <a:hlinkClick r:id="rId7"/>
          </p:cNvPr>
          <p:cNvPicPr>
            <a:picLocks noChangeAspect="1" noChangeArrowheads="1"/>
          </p:cNvPicPr>
          <p:nvPr/>
        </p:nvPicPr>
        <p:blipFill>
          <a:blip r:embed="rId8" cstate="print"/>
          <a:srcRect/>
          <a:stretch>
            <a:fillRect/>
          </a:stretch>
        </p:blipFill>
        <p:spPr bwMode="auto">
          <a:xfrm>
            <a:off x="539552" y="1988840"/>
            <a:ext cx="2270522" cy="1512168"/>
          </a:xfrm>
          <a:prstGeom prst="rect">
            <a:avLst/>
          </a:prstGeom>
          <a:noFill/>
        </p:spPr>
      </p:pic>
      <p:sp>
        <p:nvSpPr>
          <p:cNvPr id="191" name="矩形 190"/>
          <p:cNvSpPr/>
          <p:nvPr/>
        </p:nvSpPr>
        <p:spPr>
          <a:xfrm>
            <a:off x="467544" y="1484784"/>
            <a:ext cx="1309333" cy="307777"/>
          </a:xfrm>
          <a:prstGeom prst="rect">
            <a:avLst/>
          </a:prstGeom>
        </p:spPr>
        <p:txBody>
          <a:bodyPr wrap="none">
            <a:spAutoFit/>
          </a:bodyPr>
          <a:lstStyle/>
          <a:p>
            <a:r>
              <a:rPr lang="en-US" altLang="zh-CN" sz="1400" dirty="0" smtClean="0">
                <a:latin typeface="Arial" pitchFamily="34" charset="0"/>
                <a:ea typeface="仿宋_GB2312" pitchFamily="49" charset="-122"/>
                <a:cs typeface="Arial" pitchFamily="34" charset="0"/>
              </a:rPr>
              <a:t>Tesla Model S</a:t>
            </a:r>
            <a:endParaRPr lang="zh-CN" altLang="en-US" sz="1400" dirty="0" smtClean="0">
              <a:latin typeface="Arial" pitchFamily="34" charset="0"/>
              <a:ea typeface="仿宋_GB2312" pitchFamily="49" charset="-122"/>
              <a:cs typeface="Arial" pitchFamily="34" charset="0"/>
            </a:endParaRPr>
          </a:p>
        </p:txBody>
      </p:sp>
      <p:pic>
        <p:nvPicPr>
          <p:cNvPr id="192" name="Picture 6" descr="http://imgsrc.baidu.com/forum/w%3D580/sign=0b4aac362a381f309e198da199004c67/775561385343fbf22774382db27eca8065388f6a.jpg"/>
          <p:cNvPicPr>
            <a:picLocks noChangeAspect="1" noChangeArrowheads="1"/>
          </p:cNvPicPr>
          <p:nvPr/>
        </p:nvPicPr>
        <p:blipFill>
          <a:blip r:embed="rId9" cstate="print"/>
          <a:srcRect/>
          <a:stretch>
            <a:fillRect/>
          </a:stretch>
        </p:blipFill>
        <p:spPr bwMode="auto">
          <a:xfrm>
            <a:off x="6588224" y="5301208"/>
            <a:ext cx="2132366" cy="129614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358775" y="1006804"/>
            <a:ext cx="8542338" cy="33396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a:lstStyle/>
          <a:p>
            <a:pPr marL="342900" indent="-342900" algn="just" eaLnBrk="0" hangingPunct="0">
              <a:spcBef>
                <a:spcPct val="20000"/>
              </a:spcBef>
              <a:buClr>
                <a:srgbClr val="C00000"/>
              </a:buClr>
              <a:defRPr/>
            </a:pPr>
            <a:r>
              <a:rPr lang="zh-CN" altLang="en-US" sz="2000" b="1" i="1" kern="0" dirty="0" smtClean="0">
                <a:solidFill>
                  <a:srgbClr val="C00000"/>
                </a:solidFill>
                <a:latin typeface="Arial" pitchFamily="34" charset="0"/>
                <a:ea typeface="仿宋_GB2312" pitchFamily="49" charset="-122"/>
                <a:cs typeface="Arial" pitchFamily="34" charset="0"/>
              </a:rPr>
              <a:t>轻量化实施典型案例</a:t>
            </a:r>
            <a:r>
              <a:rPr lang="en-US" altLang="zh-CN" sz="2000" b="1" i="1" kern="0" dirty="0" smtClean="0">
                <a:solidFill>
                  <a:srgbClr val="C00000"/>
                </a:solidFill>
                <a:latin typeface="Arial" pitchFamily="34" charset="0"/>
                <a:ea typeface="仿宋_GB2312" pitchFamily="49" charset="-122"/>
                <a:cs typeface="Arial" pitchFamily="34" charset="0"/>
              </a:rPr>
              <a:t>—</a:t>
            </a:r>
            <a:r>
              <a:rPr lang="zh-CN" altLang="en-US" sz="2000" b="1" i="1" kern="0" dirty="0" smtClean="0">
                <a:solidFill>
                  <a:srgbClr val="C00000"/>
                </a:solidFill>
                <a:latin typeface="Arial" pitchFamily="34" charset="0"/>
                <a:ea typeface="仿宋_GB2312" pitchFamily="49" charset="-122"/>
                <a:cs typeface="Arial" pitchFamily="34" charset="0"/>
              </a:rPr>
              <a:t>日本 </a:t>
            </a:r>
            <a:endParaRPr lang="en-US" altLang="zh-CN" sz="2000" b="1" i="1" kern="0" dirty="0" smtClean="0">
              <a:solidFill>
                <a:srgbClr val="C00000"/>
              </a:solidFill>
              <a:latin typeface="Arial" pitchFamily="34" charset="0"/>
              <a:ea typeface="仿宋_GB2312" pitchFamily="49" charset="-122"/>
              <a:cs typeface="Arial" pitchFamily="34" charset="0"/>
            </a:endParaRPr>
          </a:p>
        </p:txBody>
      </p:sp>
      <p:sp>
        <p:nvSpPr>
          <p:cNvPr id="10" name="灯片编号占位符 2"/>
          <p:cNvSpPr txBox="1">
            <a:spLocks/>
          </p:cNvSpPr>
          <p:nvPr/>
        </p:nvSpPr>
        <p:spPr>
          <a:xfrm>
            <a:off x="3111500" y="6532563"/>
            <a:ext cx="2895600" cy="36195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tx1"/>
                </a:solidFill>
                <a:effectLst/>
                <a:uLnTx/>
                <a:uFillTx/>
                <a:latin typeface="黑体" pitchFamily="2" charset="-122"/>
                <a:ea typeface="黑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15</a:t>
            </a:fld>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endParaRPr kumimoji="0" lang="en-US" altLang="zh-CN" sz="1400" b="0" i="0" u="none" strike="noStrike" kern="1200" cap="none" spc="0" normalizeH="0" baseline="0" noProof="0" dirty="0">
              <a:ln>
                <a:noFill/>
              </a:ln>
              <a:solidFill>
                <a:schemeClr val="tx1"/>
              </a:solidFill>
              <a:effectLst/>
              <a:uLnTx/>
              <a:uFillTx/>
              <a:latin typeface="黑体" pitchFamily="2" charset="-122"/>
              <a:ea typeface="黑体" pitchFamily="2" charset="-122"/>
              <a:cs typeface="+mn-cs"/>
            </a:endParaRPr>
          </a:p>
        </p:txBody>
      </p:sp>
      <p:sp>
        <p:nvSpPr>
          <p:cNvPr id="11" name="矩形 10"/>
          <p:cNvSpPr/>
          <p:nvPr/>
        </p:nvSpPr>
        <p:spPr>
          <a:xfrm>
            <a:off x="4407411" y="4879307"/>
            <a:ext cx="4428000" cy="954107"/>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just"/>
            <a:r>
              <a:rPr lang="zh-CN" altLang="en-US" sz="1400" b="1" dirty="0" smtClean="0">
                <a:latin typeface="Arial" pitchFamily="34" charset="0"/>
                <a:ea typeface="仿宋_GB2312" pitchFamily="49" charset="-122"/>
                <a:cs typeface="Arial" pitchFamily="34" charset="0"/>
              </a:rPr>
              <a:t>该概念车是双座敞篷式</a:t>
            </a:r>
            <a:r>
              <a:rPr lang="en-US" altLang="en-US" sz="1400" b="1" dirty="0" smtClean="0">
                <a:latin typeface="Arial" pitchFamily="34" charset="0"/>
                <a:ea typeface="仿宋_GB2312" pitchFamily="49" charset="-122"/>
                <a:cs typeface="Arial" pitchFamily="34" charset="0"/>
              </a:rPr>
              <a:t>EV</a:t>
            </a:r>
            <a:r>
              <a:rPr lang="zh-CN" altLang="en-US" sz="1400" b="1" dirty="0" smtClean="0">
                <a:latin typeface="Arial" pitchFamily="34" charset="0"/>
                <a:ea typeface="仿宋_GB2312" pitchFamily="49" charset="-122"/>
                <a:cs typeface="Arial" pitchFamily="34" charset="0"/>
              </a:rPr>
              <a:t>，车体采用了</a:t>
            </a:r>
            <a:r>
              <a:rPr lang="en-US" altLang="en-US" sz="1400" b="1" dirty="0" smtClean="0">
                <a:latin typeface="Arial" pitchFamily="34" charset="0"/>
                <a:ea typeface="仿宋_GB2312" pitchFamily="49" charset="-122"/>
                <a:cs typeface="Arial" pitchFamily="34" charset="0"/>
              </a:rPr>
              <a:t>CFRTS</a:t>
            </a:r>
            <a:r>
              <a:rPr lang="zh-CN" altLang="en-US" sz="1400" b="1" dirty="0" smtClean="0">
                <a:latin typeface="Arial" pitchFamily="34" charset="0"/>
                <a:ea typeface="仿宋_GB2312" pitchFamily="49" charset="-122"/>
                <a:cs typeface="Arial" pitchFamily="34" charset="0"/>
              </a:rPr>
              <a:t>单体构造，只有</a:t>
            </a:r>
            <a:r>
              <a:rPr lang="en-US" altLang="zh-CN" sz="1400" b="1" dirty="0" smtClean="0">
                <a:latin typeface="Arial" pitchFamily="34" charset="0"/>
                <a:ea typeface="仿宋_GB2312" pitchFamily="49" charset="-122"/>
                <a:cs typeface="Arial" pitchFamily="34" charset="0"/>
              </a:rPr>
              <a:t>3</a:t>
            </a:r>
            <a:r>
              <a:rPr lang="zh-CN" altLang="en-US" sz="1400" b="1" dirty="0" smtClean="0">
                <a:latin typeface="Arial" pitchFamily="34" charset="0"/>
                <a:ea typeface="仿宋_GB2312" pitchFamily="49" charset="-122"/>
                <a:cs typeface="Arial" pitchFamily="34" charset="0"/>
              </a:rPr>
              <a:t>个零部件。车辆重量为</a:t>
            </a:r>
            <a:r>
              <a:rPr lang="en-US" altLang="zh-CN" sz="1400" b="1" dirty="0" smtClean="0">
                <a:latin typeface="Arial" pitchFamily="34" charset="0"/>
                <a:ea typeface="仿宋_GB2312" pitchFamily="49" charset="-122"/>
                <a:cs typeface="Arial" pitchFamily="34" charset="0"/>
              </a:rPr>
              <a:t>846kg</a:t>
            </a:r>
            <a:r>
              <a:rPr lang="zh-CN" altLang="en-US" sz="1400" b="1" dirty="0" smtClean="0">
                <a:latin typeface="Arial" pitchFamily="34" charset="0"/>
                <a:ea typeface="仿宋_GB2312" pitchFamily="49" charset="-122"/>
                <a:cs typeface="Arial" pitchFamily="34" charset="0"/>
              </a:rPr>
              <a:t>，</a:t>
            </a:r>
            <a:r>
              <a:rPr lang="en-US" altLang="zh-CN" sz="1400" b="1" dirty="0" smtClean="0">
                <a:latin typeface="Arial" pitchFamily="34" charset="0"/>
                <a:ea typeface="仿宋_GB2312" pitchFamily="49" charset="-122"/>
                <a:cs typeface="Arial" pitchFamily="34" charset="0"/>
              </a:rPr>
              <a:t>CFRP</a:t>
            </a:r>
            <a:r>
              <a:rPr lang="zh-CN" altLang="en-US" sz="1400" b="1" dirty="0" smtClean="0">
                <a:latin typeface="Arial" pitchFamily="34" charset="0"/>
                <a:ea typeface="仿宋_GB2312" pitchFamily="49" charset="-122"/>
                <a:cs typeface="Arial" pitchFamily="34" charset="0"/>
              </a:rPr>
              <a:t>使用了约</a:t>
            </a:r>
            <a:r>
              <a:rPr lang="en-US" altLang="zh-CN" sz="1400" b="1" dirty="0" smtClean="0">
                <a:latin typeface="Arial" pitchFamily="34" charset="0"/>
                <a:ea typeface="仿宋_GB2312" pitchFamily="49" charset="-122"/>
                <a:cs typeface="Arial" pitchFamily="34" charset="0"/>
              </a:rPr>
              <a:t>160kg</a:t>
            </a:r>
            <a:r>
              <a:rPr lang="zh-CN" altLang="en-US" sz="1400" b="1" dirty="0" smtClean="0">
                <a:latin typeface="Arial" pitchFamily="34" charset="0"/>
                <a:ea typeface="仿宋_GB2312" pitchFamily="49" charset="-122"/>
                <a:cs typeface="Arial" pitchFamily="34" charset="0"/>
              </a:rPr>
              <a:t>；在确保车辆刚性和碰撞安全性的同时，将</a:t>
            </a:r>
            <a:r>
              <a:rPr lang="zh-CN" altLang="en-US" sz="1400" b="1" dirty="0" smtClean="0">
                <a:solidFill>
                  <a:srgbClr val="FF0000"/>
                </a:solidFill>
                <a:latin typeface="Arial" pitchFamily="34" charset="0"/>
                <a:ea typeface="仿宋_GB2312" pitchFamily="49" charset="-122"/>
                <a:cs typeface="Arial" pitchFamily="34" charset="0"/>
              </a:rPr>
              <a:t>钢板用量减少了约</a:t>
            </a:r>
            <a:r>
              <a:rPr lang="en-US" altLang="zh-CN" sz="1400" b="1" dirty="0" smtClean="0">
                <a:solidFill>
                  <a:srgbClr val="FF0000"/>
                </a:solidFill>
                <a:latin typeface="Arial" pitchFamily="34" charset="0"/>
                <a:ea typeface="仿宋_GB2312" pitchFamily="49" charset="-122"/>
                <a:cs typeface="Arial" pitchFamily="34" charset="0"/>
              </a:rPr>
              <a:t>550kg</a:t>
            </a:r>
            <a:r>
              <a:rPr lang="zh-CN" altLang="en-US" sz="1400" b="1" dirty="0" smtClean="0">
                <a:latin typeface="Arial" pitchFamily="34" charset="0"/>
                <a:ea typeface="仿宋_GB2312" pitchFamily="49" charset="-122"/>
                <a:cs typeface="Arial" pitchFamily="34" charset="0"/>
              </a:rPr>
              <a:t>。</a:t>
            </a:r>
            <a:endParaRPr lang="en-US" altLang="zh-CN" sz="1400" b="1" dirty="0" smtClean="0">
              <a:latin typeface="Arial" pitchFamily="34" charset="0"/>
              <a:ea typeface="仿宋_GB2312" pitchFamily="49" charset="-122"/>
              <a:cs typeface="Arial" pitchFamily="34" charset="0"/>
            </a:endParaRPr>
          </a:p>
        </p:txBody>
      </p:sp>
      <p:grpSp>
        <p:nvGrpSpPr>
          <p:cNvPr id="2" name="组合 12"/>
          <p:cNvGrpSpPr/>
          <p:nvPr/>
        </p:nvGrpSpPr>
        <p:grpSpPr>
          <a:xfrm>
            <a:off x="300000" y="2317816"/>
            <a:ext cx="3603137" cy="1979294"/>
            <a:chOff x="323528" y="4365104"/>
            <a:chExt cx="3603137" cy="1979294"/>
          </a:xfrm>
        </p:grpSpPr>
        <p:pic>
          <p:nvPicPr>
            <p:cNvPr id="14" name="Picture 3"/>
            <p:cNvPicPr>
              <a:picLocks noChangeAspect="1" noChangeArrowheads="1"/>
            </p:cNvPicPr>
            <p:nvPr/>
          </p:nvPicPr>
          <p:blipFill>
            <a:blip r:embed="rId3" cstate="print">
              <a:extLst>
                <a:ext uri="{28A0092B-C50C-407E-A947-70E740481C1C}">
                  <a14:useLocalDpi xmlns="" xmlns:a14="http://schemas.microsoft.com/office/drawing/2010/main"/>
                </a:ext>
              </a:extLst>
            </a:blip>
            <a:srcRect/>
            <a:stretch>
              <a:fillRect/>
            </a:stretch>
          </p:blipFill>
          <p:spPr bwMode="auto">
            <a:xfrm>
              <a:off x="827584" y="4581128"/>
              <a:ext cx="3099081" cy="1763270"/>
            </a:xfrm>
            <a:prstGeom prst="rect">
              <a:avLst/>
            </a:prstGeom>
            <a:noFill/>
            <a:ln w="9525">
              <a:noFill/>
              <a:miter lim="800000"/>
              <a:headEnd/>
              <a:tailEnd/>
            </a:ln>
          </p:spPr>
        </p:pic>
        <p:pic>
          <p:nvPicPr>
            <p:cNvPr id="15" name="Picture 2"/>
            <p:cNvPicPr>
              <a:picLocks noChangeAspect="1" noChangeArrowheads="1"/>
            </p:cNvPicPr>
            <p:nvPr/>
          </p:nvPicPr>
          <p:blipFill>
            <a:blip r:embed="rId4" cstate="email">
              <a:extLst>
                <a:ext uri="{28A0092B-C50C-407E-A947-70E740481C1C}">
                  <a14:useLocalDpi xmlns="" xmlns:a14="http://schemas.microsoft.com/office/drawing/2010/main"/>
                </a:ext>
              </a:extLst>
            </a:blip>
            <a:srcRect l="3656" t="3638" r="8570" b="9673"/>
            <a:stretch>
              <a:fillRect/>
            </a:stretch>
          </p:blipFill>
          <p:spPr bwMode="auto">
            <a:xfrm>
              <a:off x="323528" y="4365104"/>
              <a:ext cx="1057275" cy="773373"/>
            </a:xfrm>
            <a:prstGeom prst="rect">
              <a:avLst/>
            </a:prstGeom>
            <a:noFill/>
            <a:ln w="9525" algn="ctr">
              <a:noFill/>
              <a:miter lim="800000"/>
              <a:headEnd/>
              <a:tailEnd/>
            </a:ln>
          </p:spPr>
        </p:pic>
        <p:sp>
          <p:nvSpPr>
            <p:cNvPr id="16" name="AutoShape 6"/>
            <p:cNvSpPr>
              <a:spLocks noChangeArrowheads="1"/>
            </p:cNvSpPr>
            <p:nvPr/>
          </p:nvSpPr>
          <p:spPr bwMode="auto">
            <a:xfrm>
              <a:off x="811257" y="5098533"/>
              <a:ext cx="566057" cy="835006"/>
            </a:xfrm>
            <a:prstGeom prst="irregularSeal2">
              <a:avLst/>
            </a:prstGeom>
            <a:noFill/>
            <a:ln w="9525" algn="ctr">
              <a:solidFill>
                <a:srgbClr val="00FF00"/>
              </a:solidFill>
              <a:miter lim="800000"/>
              <a:headEnd/>
              <a:tailEnd/>
            </a:ln>
          </p:spPr>
          <p:txBody>
            <a:bodyPr wrap="square" lIns="90000" tIns="46800" rIns="90000" bIns="46800" anchor="ctr">
              <a:spAutoFit/>
            </a:bodyPr>
            <a:lstStyle/>
            <a:p>
              <a:endParaRPr lang="zh-CN" altLang="en-US"/>
            </a:p>
          </p:txBody>
        </p:sp>
        <p:sp>
          <p:nvSpPr>
            <p:cNvPr id="17" name="虚尾箭头 16"/>
            <p:cNvSpPr/>
            <p:nvPr/>
          </p:nvSpPr>
          <p:spPr>
            <a:xfrm rot="14464423">
              <a:off x="819431" y="4993551"/>
              <a:ext cx="419100" cy="2286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4396538" y="1609055"/>
            <a:ext cx="3654398" cy="307777"/>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algn="just"/>
            <a:r>
              <a:rPr lang="zh-CN" altLang="en-US" sz="1400" b="1" dirty="0" smtClean="0">
                <a:solidFill>
                  <a:srgbClr val="000000"/>
                </a:solidFill>
                <a:latin typeface="Arial" pitchFamily="34" charset="0"/>
                <a:ea typeface="仿宋_GB2312" pitchFamily="49" charset="-122"/>
                <a:cs typeface="Arial" pitchFamily="34" charset="0"/>
              </a:rPr>
              <a:t>日本东丽公司</a:t>
            </a:r>
            <a:r>
              <a:rPr lang="en-US" altLang="zh-CN" sz="1400" b="1" dirty="0" err="1" smtClean="0">
                <a:solidFill>
                  <a:srgbClr val="000000"/>
                </a:solidFill>
                <a:latin typeface="Arial" pitchFamily="34" charset="0"/>
                <a:ea typeface="仿宋_GB2312" pitchFamily="49" charset="-122"/>
                <a:cs typeface="Arial" pitchFamily="34" charset="0"/>
              </a:rPr>
              <a:t>Teewave</a:t>
            </a:r>
            <a:r>
              <a:rPr lang="en-US" altLang="zh-CN" sz="1400" b="1" dirty="0" smtClean="0">
                <a:solidFill>
                  <a:srgbClr val="000000"/>
                </a:solidFill>
                <a:latin typeface="Arial" pitchFamily="34" charset="0"/>
                <a:ea typeface="仿宋_GB2312" pitchFamily="49" charset="-122"/>
                <a:cs typeface="Arial" pitchFamily="34" charset="0"/>
              </a:rPr>
              <a:t> Ari EV：</a:t>
            </a:r>
            <a:r>
              <a:rPr lang="zh-CN" altLang="en-US" sz="1400" b="1" dirty="0" smtClean="0">
                <a:solidFill>
                  <a:srgbClr val="000000"/>
                </a:solidFill>
                <a:latin typeface="Arial" pitchFamily="34" charset="0"/>
                <a:ea typeface="仿宋_GB2312" pitchFamily="49" charset="-122"/>
                <a:cs typeface="Arial" pitchFamily="34" charset="0"/>
              </a:rPr>
              <a:t>碳纤维车身</a:t>
            </a:r>
            <a:endParaRPr lang="en-US" altLang="zh-CN" sz="1400" b="1" dirty="0" smtClean="0">
              <a:solidFill>
                <a:srgbClr val="000000"/>
              </a:solidFill>
              <a:latin typeface="Arial" pitchFamily="34" charset="0"/>
              <a:ea typeface="仿宋_GB2312" pitchFamily="49" charset="-122"/>
              <a:cs typeface="Arial" pitchFamily="34" charset="0"/>
            </a:endParaRPr>
          </a:p>
        </p:txBody>
      </p:sp>
      <p:pic>
        <p:nvPicPr>
          <p:cNvPr id="19" name="图片 18" descr="TEEWAVE AR1 1.jpg"/>
          <p:cNvPicPr>
            <a:picLocks noChangeAspect="1"/>
          </p:cNvPicPr>
          <p:nvPr/>
        </p:nvPicPr>
        <p:blipFill>
          <a:blip r:embed="rId5" cstate="print">
            <a:extLst>
              <a:ext uri="{28A0092B-C50C-407E-A947-70E740481C1C}">
                <a14:useLocalDpi xmlns="" xmlns:a14="http://schemas.microsoft.com/office/drawing/2010/main"/>
              </a:ext>
            </a:extLst>
          </a:blip>
          <a:srcRect/>
          <a:stretch>
            <a:fillRect/>
          </a:stretch>
        </p:blipFill>
        <p:spPr>
          <a:xfrm>
            <a:off x="4492895" y="2470652"/>
            <a:ext cx="4239188" cy="2232248"/>
          </a:xfrm>
          <a:prstGeom prst="rect">
            <a:avLst/>
          </a:prstGeom>
        </p:spPr>
      </p:pic>
      <p:pic>
        <p:nvPicPr>
          <p:cNvPr id="20" name="图片 19" descr="1110191027aed26f3b12c38c4f.jpg"/>
          <p:cNvPicPr>
            <a:picLocks noChangeAspect="1"/>
          </p:cNvPicPr>
          <p:nvPr/>
        </p:nvPicPr>
        <p:blipFill>
          <a:blip r:embed="rId6" cstate="email">
            <a:extLst>
              <a:ext uri="{28A0092B-C50C-407E-A947-70E740481C1C}">
                <a14:useLocalDpi xmlns="" xmlns:a14="http://schemas.microsoft.com/office/drawing/2010/main"/>
              </a:ext>
            </a:extLst>
          </a:blip>
          <a:srcRect/>
          <a:stretch>
            <a:fillRect/>
          </a:stretch>
        </p:blipFill>
        <p:spPr>
          <a:xfrm>
            <a:off x="7346067" y="1907363"/>
            <a:ext cx="1547664" cy="825421"/>
          </a:xfrm>
          <a:prstGeom prst="rect">
            <a:avLst/>
          </a:prstGeom>
        </p:spPr>
        <p:style>
          <a:lnRef idx="2">
            <a:schemeClr val="accent3"/>
          </a:lnRef>
          <a:fillRef idx="1">
            <a:schemeClr val="lt1"/>
          </a:fillRef>
          <a:effectRef idx="0">
            <a:schemeClr val="accent3"/>
          </a:effectRef>
          <a:fontRef idx="minor">
            <a:schemeClr val="dk1"/>
          </a:fontRef>
        </p:style>
      </p:pic>
      <p:sp>
        <p:nvSpPr>
          <p:cNvPr id="21" name="矩形 20"/>
          <p:cNvSpPr/>
          <p:nvPr/>
        </p:nvSpPr>
        <p:spPr>
          <a:xfrm>
            <a:off x="389624" y="1609055"/>
            <a:ext cx="3822336"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just"/>
            <a:r>
              <a:rPr lang="en-US" altLang="zh-CN" sz="1400" b="1" dirty="0" smtClean="0">
                <a:solidFill>
                  <a:srgbClr val="000000"/>
                </a:solidFill>
                <a:latin typeface="Arial" pitchFamily="34" charset="0"/>
                <a:ea typeface="仿宋_GB2312" pitchFamily="49" charset="-122"/>
                <a:cs typeface="Arial" pitchFamily="34" charset="0"/>
              </a:rPr>
              <a:t>HONDA Insight：</a:t>
            </a:r>
            <a:r>
              <a:rPr lang="zh-CN" altLang="en-US" sz="1400" b="1" dirty="0" smtClean="0">
                <a:solidFill>
                  <a:srgbClr val="000000"/>
                </a:solidFill>
                <a:latin typeface="Arial" pitchFamily="34" charset="0"/>
                <a:ea typeface="仿宋_GB2312" pitchFamily="49" charset="-122"/>
                <a:cs typeface="Arial" pitchFamily="34" charset="0"/>
              </a:rPr>
              <a:t>铝合金车身</a:t>
            </a:r>
          </a:p>
        </p:txBody>
      </p:sp>
      <p:sp>
        <p:nvSpPr>
          <p:cNvPr id="22" name="Text Box 12"/>
          <p:cNvSpPr txBox="1">
            <a:spLocks noChangeArrowheads="1"/>
          </p:cNvSpPr>
          <p:nvPr/>
        </p:nvSpPr>
        <p:spPr bwMode="auto">
          <a:xfrm>
            <a:off x="387927" y="4705980"/>
            <a:ext cx="3391985" cy="523220"/>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eaLnBrk="1" hangingPunct="1"/>
            <a:r>
              <a:rPr lang="zh-CN" altLang="en-US" sz="1400" b="1" dirty="0">
                <a:latin typeface="Arial" pitchFamily="34" charset="0"/>
                <a:ea typeface="仿宋_GB2312" pitchFamily="49" charset="-122"/>
                <a:cs typeface="Arial" pitchFamily="34" charset="0"/>
              </a:rPr>
              <a:t>本田的</a:t>
            </a:r>
            <a:r>
              <a:rPr lang="en-US" altLang="zh-CN" sz="1400" b="1" dirty="0">
                <a:latin typeface="Arial" pitchFamily="34" charset="0"/>
                <a:ea typeface="仿宋_GB2312" pitchFamily="49" charset="-122"/>
                <a:cs typeface="Arial" pitchFamily="34" charset="0"/>
              </a:rPr>
              <a:t>Insight</a:t>
            </a:r>
            <a:r>
              <a:rPr lang="zh-CN" altLang="en-US" sz="1400" b="1" dirty="0">
                <a:latin typeface="Arial" pitchFamily="34" charset="0"/>
                <a:ea typeface="仿宋_GB2312" pitchFamily="49" charset="-122"/>
                <a:cs typeface="Arial" pitchFamily="34" charset="0"/>
              </a:rPr>
              <a:t>铝合金</a:t>
            </a:r>
            <a:r>
              <a:rPr lang="zh-CN" altLang="en-US" sz="1400" b="1" dirty="0" smtClean="0">
                <a:latin typeface="Arial" pitchFamily="34" charset="0"/>
                <a:ea typeface="仿宋_GB2312" pitchFamily="49" charset="-122"/>
                <a:cs typeface="Arial" pitchFamily="34" charset="0"/>
              </a:rPr>
              <a:t>车身刚度增加</a:t>
            </a:r>
            <a:r>
              <a:rPr lang="en-US" altLang="zh-CN" sz="1400" b="1" dirty="0" smtClean="0">
                <a:latin typeface="Arial" pitchFamily="34" charset="0"/>
                <a:ea typeface="仿宋_GB2312" pitchFamily="49" charset="-122"/>
                <a:cs typeface="Arial" pitchFamily="34" charset="0"/>
              </a:rPr>
              <a:t>38%，</a:t>
            </a:r>
            <a:r>
              <a:rPr lang="zh-CN" altLang="en-US" sz="1400" b="1" dirty="0" smtClean="0">
                <a:solidFill>
                  <a:srgbClr val="FF0000"/>
                </a:solidFill>
                <a:latin typeface="Arial" pitchFamily="34" charset="0"/>
                <a:ea typeface="仿宋_GB2312" pitchFamily="49" charset="-122"/>
                <a:cs typeface="Arial" pitchFamily="34" charset="0"/>
              </a:rPr>
              <a:t>减重达</a:t>
            </a:r>
            <a:r>
              <a:rPr lang="en-US" altLang="zh-CN" sz="1400" b="1" dirty="0" smtClean="0">
                <a:solidFill>
                  <a:srgbClr val="FF0000"/>
                </a:solidFill>
                <a:latin typeface="Arial" pitchFamily="34" charset="0"/>
                <a:ea typeface="仿宋_GB2312" pitchFamily="49" charset="-122"/>
                <a:cs typeface="Arial" pitchFamily="34" charset="0"/>
              </a:rPr>
              <a:t>40%</a:t>
            </a:r>
            <a:r>
              <a:rPr lang="zh-CN" altLang="en-US" sz="1400" b="1" dirty="0" smtClean="0">
                <a:latin typeface="Arial" pitchFamily="34" charset="0"/>
                <a:ea typeface="仿宋_GB2312" pitchFamily="49" charset="-122"/>
                <a:cs typeface="Arial" pitchFamily="34" charset="0"/>
              </a:rPr>
              <a:t>。</a:t>
            </a:r>
            <a:endParaRPr lang="zh-CN" altLang="en-US" sz="1400" b="1" dirty="0">
              <a:latin typeface="Arial" pitchFamily="34" charset="0"/>
              <a:ea typeface="仿宋_GB2312" pitchFamily="49" charset="-122"/>
              <a:cs typeface="Arial" pitchFamily="34" charset="0"/>
            </a:endParaRPr>
          </a:p>
        </p:txBody>
      </p:sp>
      <p:sp>
        <p:nvSpPr>
          <p:cNvPr id="23" name="矩形 22"/>
          <p:cNvSpPr/>
          <p:nvPr/>
        </p:nvSpPr>
        <p:spPr>
          <a:xfrm>
            <a:off x="3949148" y="5863453"/>
            <a:ext cx="4943332" cy="577081"/>
          </a:xfrm>
          <a:prstGeom prst="rect">
            <a:avLst/>
          </a:prstGeom>
        </p:spPr>
        <p:txBody>
          <a:bodyPr wrap="square">
            <a:spAutoFit/>
          </a:bodyPr>
          <a:lstStyle/>
          <a:p>
            <a:pPr algn="r"/>
            <a:r>
              <a:rPr lang="zh-CN" altLang="en-US" sz="1050" b="0" kern="0" dirty="0" smtClean="0">
                <a:latin typeface="Arial" pitchFamily="34" charset="0"/>
                <a:ea typeface="+mn-ea"/>
                <a:cs typeface="Arial" pitchFamily="34" charset="0"/>
              </a:rPr>
              <a:t>来源 </a:t>
            </a:r>
            <a:r>
              <a:rPr lang="en-US" altLang="zh-CN" sz="1050" b="0" kern="0" dirty="0" smtClean="0">
                <a:latin typeface="Arial" pitchFamily="34" charset="0"/>
                <a:ea typeface="+mn-ea"/>
                <a:cs typeface="Arial" pitchFamily="34" charset="0"/>
              </a:rPr>
              <a:t>Sources</a:t>
            </a:r>
            <a:r>
              <a:rPr lang="zh-CN" altLang="en-US" sz="1050" b="0" kern="0" dirty="0" smtClean="0">
                <a:latin typeface="Arial" pitchFamily="34" charset="0"/>
                <a:ea typeface="+mn-ea"/>
                <a:cs typeface="Arial" pitchFamily="34" charset="0"/>
              </a:rPr>
              <a:t>：太平洋汽车网</a:t>
            </a:r>
            <a:endParaRPr lang="en-US" altLang="zh-CN" sz="1050" b="0" kern="0" dirty="0" smtClean="0">
              <a:latin typeface="Arial" pitchFamily="34" charset="0"/>
              <a:ea typeface="+mn-ea"/>
              <a:cs typeface="Arial" pitchFamily="34" charset="0"/>
            </a:endParaRPr>
          </a:p>
          <a:p>
            <a:pPr algn="r"/>
            <a:r>
              <a:rPr lang="en-US" altLang="zh-CN" sz="1050" b="0" u="sng" dirty="0" smtClean="0">
                <a:solidFill>
                  <a:schemeClr val="tx1">
                    <a:lumMod val="50000"/>
                    <a:lumOff val="50000"/>
                  </a:schemeClr>
                </a:solidFill>
                <a:latin typeface="Arial" pitchFamily="34" charset="0"/>
                <a:ea typeface="+mn-ea"/>
                <a:cs typeface="Arial" pitchFamily="34" charset="0"/>
                <a:hlinkClick r:id="rId7"/>
              </a:rPr>
              <a:t>http://auto.sohu.com/2003/11/25/02/article216020215.shtml</a:t>
            </a:r>
            <a:endParaRPr lang="en-US" altLang="zh-CN" sz="1050" b="0" kern="0" dirty="0" smtClean="0">
              <a:solidFill>
                <a:schemeClr val="tx1">
                  <a:lumMod val="50000"/>
                  <a:lumOff val="50000"/>
                </a:schemeClr>
              </a:solidFill>
              <a:latin typeface="Arial" pitchFamily="34" charset="0"/>
              <a:ea typeface="+mn-ea"/>
              <a:cs typeface="Arial" pitchFamily="34" charset="0"/>
            </a:endParaRPr>
          </a:p>
          <a:p>
            <a:pPr algn="r"/>
            <a:r>
              <a:rPr lang="en-US" altLang="zh-CN" sz="1050" b="0" kern="0" dirty="0" smtClean="0">
                <a:solidFill>
                  <a:schemeClr val="tx1">
                    <a:lumMod val="50000"/>
                    <a:lumOff val="50000"/>
                  </a:schemeClr>
                </a:solidFill>
                <a:latin typeface="Arial" pitchFamily="34" charset="0"/>
                <a:ea typeface="+mn-ea"/>
                <a:cs typeface="Arial" pitchFamily="34" charset="0"/>
                <a:hlinkClick r:id="rId8"/>
              </a:rPr>
              <a:t>http://www.newmaker.com/news_93236.html</a:t>
            </a:r>
            <a:endParaRPr lang="en-US" altLang="zh-CN" sz="1050" b="0" kern="0" dirty="0" smtClean="0">
              <a:solidFill>
                <a:schemeClr val="tx1">
                  <a:lumMod val="50000"/>
                  <a:lumOff val="50000"/>
                </a:schemeClr>
              </a:solidFill>
              <a:latin typeface="Arial" pitchFamily="34" charset="0"/>
              <a:ea typeface="+mn-ea"/>
              <a:cs typeface="Arial" pitchFamily="34" charset="0"/>
            </a:endParaRPr>
          </a:p>
        </p:txBody>
      </p:sp>
      <p:sp>
        <p:nvSpPr>
          <p:cNvPr id="24" name="矩形 23"/>
          <p:cNvSpPr/>
          <p:nvPr/>
        </p:nvSpPr>
        <p:spPr>
          <a:xfrm>
            <a:off x="1170208" y="147696"/>
            <a:ext cx="508184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-6</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358775" y="1006804"/>
            <a:ext cx="8542338" cy="33396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a:lstStyle/>
          <a:p>
            <a:pPr marL="342900" indent="-342900" algn="just" eaLnBrk="0" hangingPunct="0">
              <a:spcBef>
                <a:spcPct val="20000"/>
              </a:spcBef>
              <a:buClr>
                <a:srgbClr val="C00000"/>
              </a:buClr>
              <a:defRPr/>
            </a:pPr>
            <a:r>
              <a:rPr lang="zh-CN" altLang="en-US" sz="2000" b="1" i="1" kern="0" dirty="0" smtClean="0">
                <a:solidFill>
                  <a:srgbClr val="C00000"/>
                </a:solidFill>
                <a:latin typeface="Arial" pitchFamily="34" charset="0"/>
                <a:ea typeface="仿宋_GB2312" pitchFamily="49" charset="-122"/>
                <a:cs typeface="Arial" pitchFamily="34" charset="0"/>
              </a:rPr>
              <a:t>底盘轻量化案例 </a:t>
            </a:r>
            <a:endParaRPr lang="en-US" altLang="zh-CN" sz="2000" b="1" i="1" kern="0" dirty="0" smtClean="0">
              <a:solidFill>
                <a:srgbClr val="C00000"/>
              </a:solidFill>
              <a:latin typeface="Arial" pitchFamily="34" charset="0"/>
              <a:ea typeface="仿宋_GB2312" pitchFamily="49" charset="-122"/>
              <a:cs typeface="Arial" pitchFamily="34" charset="0"/>
            </a:endParaRPr>
          </a:p>
        </p:txBody>
      </p:sp>
      <p:sp>
        <p:nvSpPr>
          <p:cNvPr id="10" name="灯片编号占位符 2"/>
          <p:cNvSpPr txBox="1">
            <a:spLocks/>
          </p:cNvSpPr>
          <p:nvPr/>
        </p:nvSpPr>
        <p:spPr>
          <a:xfrm>
            <a:off x="3111500" y="6532563"/>
            <a:ext cx="2895600" cy="36195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tx1"/>
                </a:solidFill>
                <a:effectLst/>
                <a:uLnTx/>
                <a:uFillTx/>
                <a:latin typeface="黑体" pitchFamily="2" charset="-122"/>
                <a:ea typeface="黑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16</a:t>
            </a:fld>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endParaRPr kumimoji="0" lang="en-US" altLang="zh-CN" sz="1400" b="0" i="0" u="none" strike="noStrike" kern="1200" cap="none" spc="0" normalizeH="0" baseline="0" noProof="0" dirty="0">
              <a:ln>
                <a:noFill/>
              </a:ln>
              <a:solidFill>
                <a:schemeClr val="tx1"/>
              </a:solidFill>
              <a:effectLst/>
              <a:uLnTx/>
              <a:uFillTx/>
              <a:latin typeface="黑体" pitchFamily="2" charset="-122"/>
              <a:ea typeface="黑体" pitchFamily="2" charset="-122"/>
              <a:cs typeface="+mn-cs"/>
            </a:endParaRPr>
          </a:p>
        </p:txBody>
      </p:sp>
      <p:sp>
        <p:nvSpPr>
          <p:cNvPr id="24" name="TextBox 5"/>
          <p:cNvSpPr txBox="1">
            <a:spLocks noChangeArrowheads="1"/>
          </p:cNvSpPr>
          <p:nvPr/>
        </p:nvSpPr>
        <p:spPr bwMode="auto">
          <a:xfrm>
            <a:off x="315144" y="1534349"/>
            <a:ext cx="2380456" cy="307777"/>
          </a:xfrm>
          <a:prstGeom prst="rect">
            <a:avLst/>
          </a:prstGeom>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2">
            <a:schemeClr val="dk1"/>
          </a:lnRef>
          <a:fillRef idx="1">
            <a:schemeClr val="lt1"/>
          </a:fillRef>
          <a:effectRef idx="0">
            <a:schemeClr val="dk1"/>
          </a:effectRef>
          <a:fontRef idx="minor">
            <a:schemeClr val="dk1"/>
          </a:fontRef>
        </p:style>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539750" eaLnBrk="1" fontAlgn="auto" hangingPunct="1">
              <a:spcBef>
                <a:spcPts val="0"/>
              </a:spcBef>
              <a:spcAft>
                <a:spcPts val="0"/>
              </a:spcAft>
              <a:defRPr/>
            </a:pPr>
            <a:r>
              <a:rPr lang="zh-CN" altLang="en-US" sz="1400" b="1" kern="0" dirty="0" smtClean="0">
                <a:ea typeface="仿宋_GB2312" pitchFamily="49" charset="-122"/>
                <a:cs typeface="Arial" pitchFamily="34" charset="0"/>
              </a:rPr>
              <a:t>案例</a:t>
            </a:r>
            <a:r>
              <a:rPr lang="en-US" altLang="zh-CN" sz="1400" b="1" kern="0" dirty="0" smtClean="0">
                <a:ea typeface="仿宋_GB2312" pitchFamily="49" charset="-122"/>
                <a:cs typeface="Arial" pitchFamily="34" charset="0"/>
              </a:rPr>
              <a:t>1：</a:t>
            </a:r>
            <a:r>
              <a:rPr lang="zh-CN" altLang="en-US" sz="1400" b="1" kern="0" dirty="0" smtClean="0">
                <a:ea typeface="仿宋_GB2312" pitchFamily="49" charset="-122"/>
                <a:cs typeface="Arial" pitchFamily="34" charset="0"/>
              </a:rPr>
              <a:t>轻量化发动机支架</a:t>
            </a:r>
            <a:endParaRPr lang="zh-CN" altLang="en-US" sz="1400" b="1" kern="0" dirty="0">
              <a:ea typeface="仿宋_GB2312" pitchFamily="49" charset="-122"/>
              <a:cs typeface="Arial" pitchFamily="34" charset="0"/>
            </a:endParaRPr>
          </a:p>
        </p:txBody>
      </p:sp>
      <p:graphicFrame>
        <p:nvGraphicFramePr>
          <p:cNvPr id="25" name="表格 24"/>
          <p:cNvGraphicFramePr>
            <a:graphicFrameLocks noGrp="1"/>
          </p:cNvGraphicFramePr>
          <p:nvPr>
            <p:extLst>
              <p:ext uri="{D42A27DB-BD31-4B8C-83A1-F6EECF244321}">
                <p14:modId xmlns:p14="http://schemas.microsoft.com/office/powerpoint/2010/main" xmlns="" val="4148224904"/>
              </p:ext>
            </p:extLst>
          </p:nvPr>
        </p:nvGraphicFramePr>
        <p:xfrm>
          <a:off x="327844" y="1845051"/>
          <a:ext cx="4820220" cy="2209381"/>
        </p:xfrm>
        <a:graphic>
          <a:graphicData uri="http://schemas.openxmlformats.org/drawingml/2006/table">
            <a:tbl>
              <a:tblPr firstRow="1" bandRow="1"/>
              <a:tblGrid>
                <a:gridCol w="758906"/>
                <a:gridCol w="2097671"/>
                <a:gridCol w="1963643"/>
              </a:tblGrid>
              <a:tr h="314969">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1" i="0" u="none" strike="noStrike" dirty="0">
                          <a:solidFill>
                            <a:srgbClr val="000000"/>
                          </a:solidFill>
                          <a:latin typeface="Arial" pitchFamily="34" charset="0"/>
                          <a:ea typeface="仿宋_GB2312" pitchFamily="49" charset="-122"/>
                          <a:cs typeface="Arial" pitchFamily="34" charset="0"/>
                        </a:rPr>
                        <a:t>车型</a:t>
                      </a:r>
                    </a:p>
                  </a:txBody>
                  <a:tcPr marL="9526" marR="9526" marT="9523" marB="0" anchor="ct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1" i="0" u="none" strike="noStrike" dirty="0">
                          <a:solidFill>
                            <a:srgbClr val="000000"/>
                          </a:solidFill>
                          <a:latin typeface="Arial" pitchFamily="34" charset="0"/>
                          <a:ea typeface="仿宋_GB2312" pitchFamily="49" charset="-122"/>
                          <a:cs typeface="Arial" pitchFamily="34" charset="0"/>
                        </a:rPr>
                        <a:t>奥迪</a:t>
                      </a:r>
                      <a:r>
                        <a:rPr lang="en-US" sz="1200" b="1" i="0" u="none" strike="noStrike" dirty="0">
                          <a:solidFill>
                            <a:srgbClr val="000000"/>
                          </a:solidFill>
                          <a:latin typeface="Arial" pitchFamily="34" charset="0"/>
                          <a:ea typeface="仿宋_GB2312" pitchFamily="49" charset="-122"/>
                          <a:cs typeface="Arial" pitchFamily="34" charset="0"/>
                        </a:rPr>
                        <a:t>A8</a:t>
                      </a:r>
                    </a:p>
                  </a:txBody>
                  <a:tcPr marL="9526" marR="9526" marT="952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1" i="0" u="none" strike="noStrike" dirty="0">
                          <a:solidFill>
                            <a:srgbClr val="000000"/>
                          </a:solidFill>
                          <a:latin typeface="Arial" pitchFamily="34" charset="0"/>
                          <a:ea typeface="仿宋_GB2312" pitchFamily="49" charset="-122"/>
                          <a:cs typeface="Arial" pitchFamily="34" charset="0"/>
                        </a:rPr>
                        <a:t>大众辉腾</a:t>
                      </a:r>
                    </a:p>
                  </a:txBody>
                  <a:tcPr marL="9526" marR="9526" marT="9523" marB="0" anchor="ctr">
                    <a:lnL w="12700" cap="flat" cmpd="sng" algn="ctr">
                      <a:solidFill>
                        <a:srgbClr val="FFFFFF"/>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r>
              <a:tr h="949505">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0" i="0" u="none" strike="noStrike" dirty="0" smtClean="0">
                          <a:solidFill>
                            <a:srgbClr val="000000"/>
                          </a:solidFill>
                          <a:latin typeface="Arial" pitchFamily="34" charset="0"/>
                          <a:ea typeface="仿宋_GB2312" pitchFamily="49" charset="-122"/>
                          <a:cs typeface="Arial" pitchFamily="34" charset="0"/>
                        </a:rPr>
                        <a:t>产品</a:t>
                      </a:r>
                      <a:endParaRPr lang="zh-CN" altLang="en-US" sz="1200" b="0" i="0" u="none" strike="noStrike" dirty="0">
                        <a:solidFill>
                          <a:srgbClr val="000000"/>
                        </a:solidFill>
                        <a:latin typeface="Arial" pitchFamily="34" charset="0"/>
                        <a:ea typeface="仿宋_GB2312" pitchFamily="49" charset="-122"/>
                        <a:cs typeface="Arial" pitchFamily="34" charset="0"/>
                      </a:endParaRP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endParaRPr lang="zh-CN" altLang="en-US" sz="1200" b="0" i="0" u="none" strike="noStrike" dirty="0">
                        <a:solidFill>
                          <a:srgbClr val="000000"/>
                        </a:solidFill>
                        <a:latin typeface="Arial" pitchFamily="34" charset="0"/>
                        <a:ea typeface="仿宋_GB2312" pitchFamily="49" charset="-122"/>
                        <a:cs typeface="Arial" pitchFamily="34" charset="0"/>
                      </a:endParaRP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endParaRPr lang="zh-CN" altLang="en-US" sz="1200" b="0" i="0" u="none" strike="noStrike" dirty="0">
                        <a:solidFill>
                          <a:srgbClr val="000000"/>
                        </a:solidFill>
                        <a:latin typeface="Arial" pitchFamily="34" charset="0"/>
                        <a:ea typeface="仿宋_GB2312" pitchFamily="49" charset="-122"/>
                        <a:cs typeface="Arial" pitchFamily="34" charset="0"/>
                      </a:endParaRP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r>
              <a:tr h="314969">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0" i="0" u="none" strike="noStrike">
                          <a:solidFill>
                            <a:srgbClr val="000000"/>
                          </a:solidFill>
                          <a:latin typeface="Arial" pitchFamily="34" charset="0"/>
                          <a:ea typeface="仿宋_GB2312" pitchFamily="49" charset="-122"/>
                          <a:cs typeface="Arial" pitchFamily="34" charset="0"/>
                        </a:rPr>
                        <a:t>设计方案</a:t>
                      </a: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0" i="0" u="none" strike="noStrike" dirty="0">
                          <a:solidFill>
                            <a:srgbClr val="000000"/>
                          </a:solidFill>
                          <a:latin typeface="Arial" pitchFamily="34" charset="0"/>
                          <a:ea typeface="仿宋_GB2312" pitchFamily="49" charset="-122"/>
                          <a:cs typeface="Arial" pitchFamily="34" charset="0"/>
                        </a:rPr>
                        <a:t>板材设计（冲压、焊接加工）</a:t>
                      </a: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0" i="0" u="none" strike="noStrike" dirty="0">
                          <a:solidFill>
                            <a:srgbClr val="000000"/>
                          </a:solidFill>
                          <a:latin typeface="Arial" pitchFamily="34" charset="0"/>
                          <a:ea typeface="仿宋_GB2312" pitchFamily="49" charset="-122"/>
                          <a:cs typeface="Arial" pitchFamily="34" charset="0"/>
                        </a:rPr>
                        <a:t>管状设计（液压成形加工）</a:t>
                      </a: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r>
              <a:tr h="314969">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0" i="0" u="none" strike="noStrike">
                          <a:solidFill>
                            <a:srgbClr val="000000"/>
                          </a:solidFill>
                          <a:latin typeface="Arial" pitchFamily="34" charset="0"/>
                          <a:ea typeface="仿宋_GB2312" pitchFamily="49" charset="-122"/>
                          <a:cs typeface="Arial" pitchFamily="34" charset="0"/>
                        </a:rPr>
                        <a:t>材料</a:t>
                      </a: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0" i="0" u="none" strike="noStrike" dirty="0">
                          <a:solidFill>
                            <a:srgbClr val="000000"/>
                          </a:solidFill>
                          <a:latin typeface="Arial" pitchFamily="34" charset="0"/>
                          <a:ea typeface="仿宋_GB2312" pitchFamily="49" charset="-122"/>
                          <a:cs typeface="Arial" pitchFamily="34" charset="0"/>
                        </a:rPr>
                        <a:t>不锈钢钢板</a:t>
                      </a: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0" i="0" u="none" strike="noStrike" dirty="0">
                          <a:solidFill>
                            <a:srgbClr val="000000"/>
                          </a:solidFill>
                          <a:latin typeface="Arial" pitchFamily="34" charset="0"/>
                          <a:ea typeface="仿宋_GB2312" pitchFamily="49" charset="-122"/>
                          <a:cs typeface="Arial" pitchFamily="34" charset="0"/>
                        </a:rPr>
                        <a:t>铝合金</a:t>
                      </a:r>
                      <a:r>
                        <a:rPr lang="en-US" altLang="zh-CN" sz="1200" b="0" i="0" u="none" strike="noStrike" dirty="0">
                          <a:solidFill>
                            <a:srgbClr val="000000"/>
                          </a:solidFill>
                          <a:latin typeface="Arial" pitchFamily="34" charset="0"/>
                          <a:ea typeface="仿宋_GB2312" pitchFamily="49" charset="-122"/>
                          <a:cs typeface="Arial" pitchFamily="34" charset="0"/>
                        </a:rPr>
                        <a:t>5754</a:t>
                      </a:r>
                      <a:r>
                        <a:rPr lang="zh-CN" altLang="en-US" sz="1200" b="0" i="0" u="none" strike="noStrike" dirty="0">
                          <a:solidFill>
                            <a:srgbClr val="000000"/>
                          </a:solidFill>
                          <a:latin typeface="Arial" pitchFamily="34" charset="0"/>
                          <a:ea typeface="仿宋_GB2312" pitchFamily="49" charset="-122"/>
                          <a:cs typeface="Arial" pitchFamily="34" charset="0"/>
                        </a:rPr>
                        <a:t>（</a:t>
                      </a:r>
                      <a:r>
                        <a:rPr lang="en-US" sz="1200" b="0" i="0" u="none" strike="noStrike" dirty="0">
                          <a:solidFill>
                            <a:srgbClr val="000000"/>
                          </a:solidFill>
                          <a:latin typeface="Arial" pitchFamily="34" charset="0"/>
                          <a:ea typeface="仿宋_GB2312" pitchFamily="49" charset="-122"/>
                          <a:cs typeface="Arial" pitchFamily="34" charset="0"/>
                        </a:rPr>
                        <a:t>AlMg3Mn）</a:t>
                      </a: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r>
              <a:tr h="314969">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zh-CN" altLang="en-US" sz="1200" b="0" i="0" u="none" strike="noStrike" dirty="0">
                          <a:solidFill>
                            <a:srgbClr val="000000"/>
                          </a:solidFill>
                          <a:latin typeface="Arial" pitchFamily="34" charset="0"/>
                          <a:ea typeface="仿宋_GB2312" pitchFamily="49" charset="-122"/>
                          <a:cs typeface="Arial" pitchFamily="34" charset="0"/>
                        </a:rPr>
                        <a:t>重量</a:t>
                      </a: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en-US" sz="1200" b="0" i="0" u="none" strike="noStrike" dirty="0">
                          <a:solidFill>
                            <a:srgbClr val="000000"/>
                          </a:solidFill>
                          <a:latin typeface="Arial" pitchFamily="34" charset="0"/>
                          <a:ea typeface="仿宋_GB2312" pitchFamily="49" charset="-122"/>
                          <a:cs typeface="Arial" pitchFamily="34" charset="0"/>
                        </a:rPr>
                        <a:t>13.5kg</a:t>
                      </a: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fontAlgn="ctr"/>
                      <a:r>
                        <a:rPr lang="en-US" sz="1200" b="0" i="0" u="none" strike="noStrike" dirty="0">
                          <a:solidFill>
                            <a:srgbClr val="000000"/>
                          </a:solidFill>
                          <a:latin typeface="Arial" pitchFamily="34" charset="0"/>
                          <a:ea typeface="仿宋_GB2312" pitchFamily="49" charset="-122"/>
                          <a:cs typeface="Arial" pitchFamily="34" charset="0"/>
                        </a:rPr>
                        <a:t>10.5kg</a:t>
                      </a:r>
                    </a:p>
                  </a:txBody>
                  <a:tcPr marL="9526" marR="9526" marT="9523"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r>
            </a:tbl>
          </a:graphicData>
        </a:graphic>
      </p:graphicFrame>
      <p:pic>
        <p:nvPicPr>
          <p:cNvPr id="2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00393" y="2251700"/>
            <a:ext cx="1155583" cy="8075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05666" y="2251702"/>
            <a:ext cx="1422118" cy="8463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453112" y="1947438"/>
            <a:ext cx="3132000" cy="2016809"/>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hemeClr val="accent1"/>
          </a:lnRef>
          <a:fillRef idx="3">
            <a:schemeClr val="accent1"/>
          </a:fillRef>
          <a:effectRef idx="3">
            <a:schemeClr val="accent1"/>
          </a:effectRef>
          <a:fontRef idx="minor">
            <a:schemeClr val="lt1"/>
          </a:fontRef>
        </p:style>
      </p:pic>
      <p:sp>
        <p:nvSpPr>
          <p:cNvPr id="29" name="TextBox 9"/>
          <p:cNvSpPr txBox="1">
            <a:spLocks noChangeArrowheads="1"/>
          </p:cNvSpPr>
          <p:nvPr/>
        </p:nvSpPr>
        <p:spPr bwMode="auto">
          <a:xfrm>
            <a:off x="6840472" y="3554568"/>
            <a:ext cx="1980000" cy="830997"/>
          </a:xfrm>
          <a:prstGeom prst="rect">
            <a:avLst/>
          </a:prstGeom>
          <a:solidFill>
            <a:schemeClr val="bg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just" defTabSz="540000" eaLnBrk="1" fontAlgn="auto" latinLnBrk="0" hangingPunct="1">
              <a:spcBef>
                <a:spcPts val="0"/>
              </a:spcBef>
              <a:spcAft>
                <a:spcPts val="0"/>
              </a:spcAft>
              <a:buClrTx/>
              <a:buSzTx/>
              <a:buFontTx/>
              <a:buNone/>
              <a:tabLst/>
              <a:defRPr/>
            </a:pPr>
            <a:r>
              <a:rPr lang="zh-CN" altLang="en-US" sz="1200" b="0" kern="0" dirty="0" smtClean="0">
                <a:ea typeface="仿宋_GB2312" pitchFamily="49" charset="-122"/>
                <a:cs typeface="Arial" pitchFamily="34" charset="0"/>
              </a:rPr>
              <a:t>超</a:t>
            </a:r>
            <a:r>
              <a:rPr lang="zh-CN" altLang="en-US" sz="1200" b="0" kern="0" dirty="0">
                <a:ea typeface="仿宋_GB2312" pitchFamily="49" charset="-122"/>
                <a:cs typeface="Arial" pitchFamily="34" charset="0"/>
              </a:rPr>
              <a:t>轻结构设计的悬架和前后车桥在降低整车质量的同时，提高了车辆行驶稳定性和可靠性。</a:t>
            </a:r>
          </a:p>
        </p:txBody>
      </p:sp>
      <p:sp>
        <p:nvSpPr>
          <p:cNvPr id="30" name="矩形 29"/>
          <p:cNvSpPr/>
          <p:nvPr/>
        </p:nvSpPr>
        <p:spPr>
          <a:xfrm>
            <a:off x="5342248" y="1565403"/>
            <a:ext cx="3148619" cy="307777"/>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lvl="0" defTabSz="540000" eaLnBrk="1" fontAlgn="auto" hangingPunct="1">
              <a:spcBef>
                <a:spcPts val="0"/>
              </a:spcBef>
              <a:spcAft>
                <a:spcPts val="0"/>
              </a:spcAft>
              <a:defRPr/>
            </a:pPr>
            <a:r>
              <a:rPr lang="zh-CN" altLang="en-US" sz="1400" b="1" kern="0" dirty="0" smtClean="0">
                <a:solidFill>
                  <a:schemeClr val="tx1"/>
                </a:solidFill>
                <a:latin typeface="Arial" pitchFamily="34" charset="0"/>
                <a:ea typeface="仿宋_GB2312" pitchFamily="49" charset="-122"/>
                <a:cs typeface="Arial" pitchFamily="34" charset="0"/>
              </a:rPr>
              <a:t>案例</a:t>
            </a:r>
            <a:r>
              <a:rPr lang="en-US" altLang="zh-CN" sz="1400" b="1" kern="0" dirty="0" smtClean="0">
                <a:solidFill>
                  <a:schemeClr val="tx1"/>
                </a:solidFill>
                <a:latin typeface="Arial" pitchFamily="34" charset="0"/>
                <a:ea typeface="仿宋_GB2312" pitchFamily="49" charset="-122"/>
                <a:cs typeface="Arial" pitchFamily="34" charset="0"/>
              </a:rPr>
              <a:t>3</a:t>
            </a:r>
            <a:r>
              <a:rPr lang="zh-CN" altLang="en-US" sz="1400" b="1" kern="0" dirty="0" smtClean="0">
                <a:solidFill>
                  <a:schemeClr val="tx1"/>
                </a:solidFill>
                <a:latin typeface="Arial" pitchFamily="34" charset="0"/>
                <a:ea typeface="仿宋_GB2312" pitchFamily="49" charset="-122"/>
                <a:cs typeface="Arial" pitchFamily="34" charset="0"/>
              </a:rPr>
              <a:t>：</a:t>
            </a:r>
            <a:r>
              <a:rPr lang="zh-CN" altLang="en-US" sz="1400" b="1" kern="0" dirty="0">
                <a:solidFill>
                  <a:schemeClr val="tx1"/>
                </a:solidFill>
                <a:latin typeface="Arial" pitchFamily="34" charset="0"/>
                <a:ea typeface="仿宋_GB2312" pitchFamily="49" charset="-122"/>
                <a:cs typeface="Arial" pitchFamily="34" charset="0"/>
              </a:rPr>
              <a:t>超</a:t>
            </a:r>
            <a:r>
              <a:rPr lang="zh-CN" altLang="en-US" sz="1400" b="1" kern="0" dirty="0" smtClean="0">
                <a:solidFill>
                  <a:schemeClr val="tx1"/>
                </a:solidFill>
                <a:latin typeface="Arial" pitchFamily="34" charset="0"/>
                <a:ea typeface="仿宋_GB2312" pitchFamily="49" charset="-122"/>
                <a:cs typeface="Arial" pitchFamily="34" charset="0"/>
              </a:rPr>
              <a:t>轻结构设计的悬架和前后桥</a:t>
            </a:r>
            <a:endParaRPr lang="en-US" altLang="zh-CN" sz="1400" b="1" kern="0" dirty="0">
              <a:solidFill>
                <a:schemeClr val="tx1"/>
              </a:solidFill>
              <a:latin typeface="Arial" pitchFamily="34" charset="0"/>
              <a:ea typeface="仿宋_GB2312" pitchFamily="49" charset="-122"/>
              <a:cs typeface="Arial" pitchFamily="34" charset="0"/>
            </a:endParaRPr>
          </a:p>
        </p:txBody>
      </p:sp>
      <p:pic>
        <p:nvPicPr>
          <p:cNvPr id="31" name="Picture 2" descr="mhtml:file://D:\行业信息专刊\04技术专栏\03月\新概念Uni-Chassis轻量化底盘①.mht!http://i.gasgoo.com/upload/ubb/500-500/201161311235.jp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48929" y="4507688"/>
            <a:ext cx="2756756" cy="1836000"/>
          </a:xfrm>
          <a:prstGeom prst="rect">
            <a:avLst/>
          </a:prstGeom>
          <a:extLst>
            <a:ext uri="{909E8E84-426E-40DD-AFC4-6F175D3DCCD1}">
              <a14:hiddenFill xmlns:a14="http://schemas.microsoft.com/office/drawing/2010/main" xmlns="">
                <a:solidFill>
                  <a:srgbClr val="FFFFFF"/>
                </a:solidFill>
              </a14:hiddenFill>
            </a:ext>
          </a:extLst>
        </p:spPr>
        <p:style>
          <a:lnRef idx="0">
            <a:schemeClr val="accent1"/>
          </a:lnRef>
          <a:fillRef idx="3">
            <a:schemeClr val="accent1"/>
          </a:fillRef>
          <a:effectRef idx="3">
            <a:schemeClr val="accent1"/>
          </a:effectRef>
          <a:fontRef idx="minor">
            <a:schemeClr val="lt1"/>
          </a:fontRef>
        </p:style>
      </p:pic>
      <p:sp>
        <p:nvSpPr>
          <p:cNvPr id="32" name="矩形 31"/>
          <p:cNvSpPr/>
          <p:nvPr/>
        </p:nvSpPr>
        <p:spPr>
          <a:xfrm>
            <a:off x="3203848" y="4869161"/>
            <a:ext cx="5688632" cy="161582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171450" indent="-171450" algn="l" defTabSz="540000" eaLnBrk="1" fontAlgn="auto" hangingPunct="1">
              <a:spcBef>
                <a:spcPts val="600"/>
              </a:spcBef>
              <a:spcAft>
                <a:spcPts val="0"/>
              </a:spcAft>
              <a:buFont typeface="Wingdings" pitchFamily="2" charset="2"/>
              <a:buChar char="l"/>
              <a:defRPr/>
            </a:pPr>
            <a:r>
              <a:rPr lang="zh-CN" altLang="en-US" sz="1400" b="0" kern="0" dirty="0" smtClean="0">
                <a:solidFill>
                  <a:srgbClr val="000000"/>
                </a:solidFill>
                <a:latin typeface="Arial" pitchFamily="34" charset="0"/>
                <a:ea typeface="仿宋_GB2312" pitchFamily="49" charset="-122"/>
                <a:cs typeface="Arial" pitchFamily="34" charset="0"/>
              </a:rPr>
              <a:t>未来</a:t>
            </a:r>
            <a:r>
              <a:rPr lang="zh-CN" altLang="en-US" sz="1400" b="0" kern="0" dirty="0">
                <a:solidFill>
                  <a:srgbClr val="000000"/>
                </a:solidFill>
                <a:latin typeface="Arial" pitchFamily="34" charset="0"/>
                <a:ea typeface="仿宋_GB2312" pitchFamily="49" charset="-122"/>
                <a:cs typeface="Arial" pitchFamily="34" charset="0"/>
              </a:rPr>
              <a:t>将应用于插电式混合动力车、纯电动车以及燃料电池汽车</a:t>
            </a:r>
            <a:r>
              <a:rPr lang="zh-CN" altLang="en-US" sz="1400" b="0" kern="0" dirty="0" smtClean="0">
                <a:solidFill>
                  <a:srgbClr val="000000"/>
                </a:solidFill>
                <a:latin typeface="Arial" pitchFamily="34" charset="0"/>
                <a:ea typeface="仿宋_GB2312" pitchFamily="49" charset="-122"/>
                <a:cs typeface="Arial" pitchFamily="34" charset="0"/>
              </a:rPr>
              <a:t>上；</a:t>
            </a:r>
            <a:endParaRPr lang="en-US" altLang="zh-CN" sz="1400" b="0" kern="0" dirty="0" smtClean="0">
              <a:solidFill>
                <a:srgbClr val="000000"/>
              </a:solidFill>
              <a:latin typeface="Arial" pitchFamily="34" charset="0"/>
              <a:ea typeface="仿宋_GB2312" pitchFamily="49" charset="-122"/>
              <a:cs typeface="Arial" pitchFamily="34" charset="0"/>
            </a:endParaRPr>
          </a:p>
          <a:p>
            <a:pPr marL="171450" indent="-171450" algn="l" defTabSz="540000" eaLnBrk="1" fontAlgn="auto" hangingPunct="1">
              <a:spcBef>
                <a:spcPts val="600"/>
              </a:spcBef>
              <a:spcAft>
                <a:spcPts val="0"/>
              </a:spcAft>
              <a:buFont typeface="Wingdings" pitchFamily="2" charset="2"/>
              <a:buChar char="l"/>
              <a:defRPr/>
            </a:pPr>
            <a:r>
              <a:rPr lang="zh-CN" altLang="en-US" sz="1400" b="0" kern="0" dirty="0" smtClean="0">
                <a:solidFill>
                  <a:srgbClr val="000000"/>
                </a:solidFill>
                <a:latin typeface="Arial" pitchFamily="34" charset="0"/>
                <a:ea typeface="仿宋_GB2312" pitchFamily="49" charset="-122"/>
                <a:cs typeface="Arial" pitchFamily="34" charset="0"/>
              </a:rPr>
              <a:t>铸</a:t>
            </a:r>
            <a:r>
              <a:rPr lang="zh-CN" altLang="en-US" sz="1400" b="0" kern="0" dirty="0">
                <a:solidFill>
                  <a:srgbClr val="000000"/>
                </a:solidFill>
                <a:latin typeface="Arial" pitchFamily="34" charset="0"/>
                <a:ea typeface="仿宋_GB2312" pitchFamily="49" charset="-122"/>
                <a:cs typeface="Arial" pitchFamily="34" charset="0"/>
              </a:rPr>
              <a:t>铝悬架结构件大大减少了焊接和机械加工工序；</a:t>
            </a:r>
            <a:endParaRPr lang="en-US" altLang="zh-CN" sz="1400" b="0" kern="0" dirty="0">
              <a:solidFill>
                <a:srgbClr val="000000"/>
              </a:solidFill>
              <a:latin typeface="Arial" pitchFamily="34" charset="0"/>
              <a:ea typeface="仿宋_GB2312" pitchFamily="49" charset="-122"/>
              <a:cs typeface="Arial" pitchFamily="34" charset="0"/>
            </a:endParaRPr>
          </a:p>
          <a:p>
            <a:pPr marL="171450" indent="-171450" algn="l" defTabSz="540000" eaLnBrk="1" fontAlgn="auto" hangingPunct="1">
              <a:spcBef>
                <a:spcPts val="600"/>
              </a:spcBef>
              <a:spcAft>
                <a:spcPts val="0"/>
              </a:spcAft>
              <a:buFont typeface="Wingdings" pitchFamily="2" charset="2"/>
              <a:buChar char="l"/>
              <a:defRPr/>
            </a:pPr>
            <a:r>
              <a:rPr lang="zh-CN" altLang="en-US" sz="1400" b="0" kern="0" dirty="0" smtClean="0">
                <a:solidFill>
                  <a:srgbClr val="000000"/>
                </a:solidFill>
                <a:latin typeface="Arial" pitchFamily="34" charset="0"/>
                <a:ea typeface="仿宋_GB2312" pitchFamily="49" charset="-122"/>
                <a:cs typeface="Arial" pitchFamily="34" charset="0"/>
              </a:rPr>
              <a:t>管状</a:t>
            </a:r>
            <a:r>
              <a:rPr lang="zh-CN" altLang="en-US" sz="1400" b="0" kern="0" dirty="0">
                <a:solidFill>
                  <a:srgbClr val="000000"/>
                </a:solidFill>
                <a:latin typeface="Arial" pitchFamily="34" charset="0"/>
                <a:ea typeface="仿宋_GB2312" pitchFamily="49" charset="-122"/>
                <a:cs typeface="Arial" pitchFamily="34" charset="0"/>
              </a:rPr>
              <a:t>车架将动力总成及前后悬架连接到一起，并承担了</a:t>
            </a:r>
            <a:r>
              <a:rPr lang="zh-CN" altLang="en-US" sz="1400" b="0" kern="0" dirty="0" smtClean="0">
                <a:solidFill>
                  <a:srgbClr val="000000"/>
                </a:solidFill>
                <a:latin typeface="Arial" pitchFamily="34" charset="0"/>
                <a:ea typeface="仿宋_GB2312" pitchFamily="49" charset="-122"/>
                <a:cs typeface="Arial" pitchFamily="34" charset="0"/>
              </a:rPr>
              <a:t>电池组支撑</a:t>
            </a:r>
            <a:r>
              <a:rPr lang="zh-CN" altLang="en-US" sz="1400" b="0" kern="0" dirty="0">
                <a:solidFill>
                  <a:srgbClr val="000000"/>
                </a:solidFill>
                <a:latin typeface="Arial" pitchFamily="34" charset="0"/>
                <a:ea typeface="仿宋_GB2312" pitchFamily="49" charset="-122"/>
                <a:cs typeface="Arial" pitchFamily="34" charset="0"/>
              </a:rPr>
              <a:t>结构的角色，</a:t>
            </a:r>
            <a:r>
              <a:rPr lang="zh-CN" altLang="en-US" sz="1400" b="0" kern="0" dirty="0">
                <a:solidFill>
                  <a:srgbClr val="FF0000"/>
                </a:solidFill>
                <a:latin typeface="Arial" pitchFamily="34" charset="0"/>
                <a:ea typeface="仿宋_GB2312" pitchFamily="49" charset="-122"/>
                <a:cs typeface="Arial" pitchFamily="34" charset="0"/>
              </a:rPr>
              <a:t>实现减重</a:t>
            </a:r>
            <a:r>
              <a:rPr lang="en-US" altLang="zh-CN" sz="1400" b="0" kern="0" dirty="0">
                <a:solidFill>
                  <a:srgbClr val="FF0000"/>
                </a:solidFill>
                <a:latin typeface="Arial" pitchFamily="34" charset="0"/>
                <a:ea typeface="仿宋_GB2312" pitchFamily="49" charset="-122"/>
                <a:cs typeface="Arial" pitchFamily="34" charset="0"/>
              </a:rPr>
              <a:t>10%</a:t>
            </a:r>
            <a:r>
              <a:rPr lang="zh-CN" altLang="en-US" sz="1400" b="0" kern="0" dirty="0">
                <a:solidFill>
                  <a:srgbClr val="000000"/>
                </a:solidFill>
                <a:latin typeface="Arial" pitchFamily="34" charset="0"/>
                <a:ea typeface="仿宋_GB2312" pitchFamily="49" charset="-122"/>
                <a:cs typeface="Arial" pitchFamily="34" charset="0"/>
              </a:rPr>
              <a:t>；</a:t>
            </a:r>
            <a:endParaRPr lang="en-US" altLang="zh-CN" sz="1400" b="0" kern="0" dirty="0">
              <a:solidFill>
                <a:srgbClr val="000000"/>
              </a:solidFill>
              <a:latin typeface="Arial" pitchFamily="34" charset="0"/>
              <a:ea typeface="仿宋_GB2312" pitchFamily="49" charset="-122"/>
              <a:cs typeface="Arial" pitchFamily="34" charset="0"/>
            </a:endParaRPr>
          </a:p>
          <a:p>
            <a:pPr marL="171450" indent="-171450" algn="l" defTabSz="540000" eaLnBrk="1" fontAlgn="auto" hangingPunct="1">
              <a:spcBef>
                <a:spcPts val="600"/>
              </a:spcBef>
              <a:spcAft>
                <a:spcPts val="0"/>
              </a:spcAft>
              <a:buFont typeface="Wingdings" pitchFamily="2" charset="2"/>
              <a:buChar char="l"/>
              <a:defRPr/>
            </a:pPr>
            <a:r>
              <a:rPr lang="zh-CN" altLang="en-US" sz="1400" b="0" kern="0" dirty="0">
                <a:solidFill>
                  <a:srgbClr val="000000"/>
                </a:solidFill>
                <a:latin typeface="Arial" pitchFamily="34" charset="0"/>
                <a:ea typeface="仿宋_GB2312" pitchFamily="49" charset="-122"/>
                <a:cs typeface="Arial" pitchFamily="34" charset="0"/>
              </a:rPr>
              <a:t>该底盘还具有高通用性的特点</a:t>
            </a:r>
            <a:r>
              <a:rPr lang="zh-CN" altLang="en-US" sz="1400" b="0" kern="0" dirty="0" smtClean="0">
                <a:solidFill>
                  <a:srgbClr val="000000"/>
                </a:solidFill>
                <a:latin typeface="Arial" pitchFamily="34" charset="0"/>
                <a:ea typeface="仿宋_GB2312" pitchFamily="49" charset="-122"/>
                <a:cs typeface="Arial" pitchFamily="34" charset="0"/>
              </a:rPr>
              <a:t>，大大</a:t>
            </a:r>
            <a:r>
              <a:rPr lang="zh-CN" altLang="en-US" sz="1400" b="0" kern="0" dirty="0">
                <a:solidFill>
                  <a:srgbClr val="000000"/>
                </a:solidFill>
                <a:latin typeface="Arial" pitchFamily="34" charset="0"/>
                <a:ea typeface="仿宋_GB2312" pitchFamily="49" charset="-122"/>
                <a:cs typeface="Arial" pitchFamily="34" charset="0"/>
              </a:rPr>
              <a:t>节约了开发成本和工装模具投资。</a:t>
            </a:r>
          </a:p>
        </p:txBody>
      </p:sp>
      <p:sp>
        <p:nvSpPr>
          <p:cNvPr id="33" name="矩形 32"/>
          <p:cNvSpPr/>
          <p:nvPr/>
        </p:nvSpPr>
        <p:spPr>
          <a:xfrm>
            <a:off x="285428" y="4185748"/>
            <a:ext cx="3651962" cy="307777"/>
          </a:xfrm>
          <a:prstGeom prst="rect">
            <a:avLst/>
          </a:prstGeom>
          <a:noFill/>
          <a:ln>
            <a:noFill/>
          </a:ln>
        </p:spPr>
        <p:style>
          <a:lnRef idx="0">
            <a:schemeClr val="accent1"/>
          </a:lnRef>
          <a:fillRef idx="3">
            <a:schemeClr val="accent1"/>
          </a:fillRef>
          <a:effectRef idx="3">
            <a:schemeClr val="accent1"/>
          </a:effectRef>
          <a:fontRef idx="minor">
            <a:schemeClr val="lt1"/>
          </a:fontRef>
        </p:style>
        <p:txBody>
          <a:bodyPr wrap="none">
            <a:spAutoFit/>
          </a:bodyPr>
          <a:lstStyle/>
          <a:p>
            <a:pPr lvl="0" defTabSz="539750">
              <a:defRPr/>
            </a:pPr>
            <a:r>
              <a:rPr lang="zh-CN" altLang="en-US" sz="1400" b="1" kern="0" dirty="0" smtClean="0">
                <a:solidFill>
                  <a:schemeClr val="tx1"/>
                </a:solidFill>
                <a:latin typeface="Arial" pitchFamily="34" charset="0"/>
                <a:ea typeface="仿宋_GB2312" pitchFamily="49" charset="-122"/>
                <a:cs typeface="Arial" pitchFamily="34" charset="0"/>
              </a:rPr>
              <a:t>案例</a:t>
            </a:r>
            <a:r>
              <a:rPr lang="en-US" altLang="zh-CN" sz="1400" b="1" kern="0" dirty="0" smtClean="0">
                <a:solidFill>
                  <a:schemeClr val="tx1"/>
                </a:solidFill>
                <a:latin typeface="Arial" pitchFamily="34" charset="0"/>
                <a:ea typeface="仿宋_GB2312" pitchFamily="49" charset="-122"/>
                <a:cs typeface="Arial" pitchFamily="34" charset="0"/>
              </a:rPr>
              <a:t>2</a:t>
            </a:r>
            <a:r>
              <a:rPr lang="zh-CN" altLang="en-US" sz="1400" b="1" kern="0" dirty="0" smtClean="0">
                <a:solidFill>
                  <a:schemeClr val="tx1"/>
                </a:solidFill>
                <a:latin typeface="Arial" pitchFamily="34" charset="0"/>
                <a:ea typeface="仿宋_GB2312" pitchFamily="49" charset="-122"/>
                <a:cs typeface="Arial" pitchFamily="34" charset="0"/>
              </a:rPr>
              <a:t>：福</a:t>
            </a:r>
            <a:r>
              <a:rPr lang="zh-CN" altLang="en-US" sz="1400" b="1" kern="0" dirty="0">
                <a:solidFill>
                  <a:schemeClr val="tx1"/>
                </a:solidFill>
                <a:latin typeface="Arial" pitchFamily="34" charset="0"/>
                <a:ea typeface="仿宋_GB2312" pitchFamily="49" charset="-122"/>
                <a:cs typeface="Arial" pitchFamily="34" charset="0"/>
              </a:rPr>
              <a:t>特新概念</a:t>
            </a:r>
            <a:r>
              <a:rPr lang="en-US" altLang="zh-CN" sz="1400" b="1" kern="0" dirty="0" err="1">
                <a:solidFill>
                  <a:schemeClr val="tx1"/>
                </a:solidFill>
                <a:latin typeface="Arial" pitchFamily="34" charset="0"/>
                <a:ea typeface="仿宋_GB2312" pitchFamily="49" charset="-122"/>
                <a:cs typeface="Arial" pitchFamily="34" charset="0"/>
              </a:rPr>
              <a:t>Uni</a:t>
            </a:r>
            <a:r>
              <a:rPr lang="en-US" altLang="zh-CN" sz="1400" b="1" kern="0" dirty="0">
                <a:solidFill>
                  <a:schemeClr val="tx1"/>
                </a:solidFill>
                <a:latin typeface="Arial" pitchFamily="34" charset="0"/>
                <a:ea typeface="仿宋_GB2312" pitchFamily="49" charset="-122"/>
                <a:cs typeface="Arial" pitchFamily="34" charset="0"/>
              </a:rPr>
              <a:t>-Chassis</a:t>
            </a:r>
            <a:r>
              <a:rPr lang="zh-CN" altLang="en-US" sz="1400" b="1" kern="0" dirty="0">
                <a:solidFill>
                  <a:schemeClr val="tx1"/>
                </a:solidFill>
                <a:latin typeface="Arial" pitchFamily="34" charset="0"/>
                <a:ea typeface="仿宋_GB2312" pitchFamily="49" charset="-122"/>
                <a:cs typeface="Arial" pitchFamily="34" charset="0"/>
              </a:rPr>
              <a:t>轻量化底盘</a:t>
            </a:r>
            <a:endParaRPr lang="en-US" altLang="zh-CN" sz="1400" b="1" kern="0" dirty="0">
              <a:solidFill>
                <a:schemeClr val="tx1"/>
              </a:solidFill>
              <a:latin typeface="Arial" pitchFamily="34" charset="0"/>
              <a:ea typeface="仿宋_GB2312" pitchFamily="49" charset="-122"/>
              <a:cs typeface="Arial" pitchFamily="34" charset="0"/>
            </a:endParaRPr>
          </a:p>
        </p:txBody>
      </p:sp>
      <p:sp>
        <p:nvSpPr>
          <p:cNvPr id="14" name="矩形 13"/>
          <p:cNvSpPr/>
          <p:nvPr/>
        </p:nvSpPr>
        <p:spPr>
          <a:xfrm>
            <a:off x="1170208" y="147696"/>
            <a:ext cx="5081840" cy="576248"/>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-7</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51520" y="1124744"/>
            <a:ext cx="4083362" cy="307777"/>
          </a:xfrm>
          <a:prstGeom prst="rect">
            <a:avLst/>
          </a:prstGeom>
          <a:noFill/>
        </p:spPr>
        <p:txBody>
          <a:bodyPr wrap="square" rtlCol="0">
            <a:spAutoFit/>
          </a:bodyPr>
          <a:lstStyle/>
          <a:p>
            <a:pPr algn="ctr"/>
            <a:r>
              <a:rPr lang="zh-CN" altLang="en-US" sz="1400" b="1" kern="0" dirty="0" smtClean="0">
                <a:latin typeface="Arial" pitchFamily="34" charset="0"/>
                <a:ea typeface="仿宋_GB2312" pitchFamily="49" charset="-122"/>
                <a:cs typeface="Arial" pitchFamily="34" charset="0"/>
              </a:rPr>
              <a:t>北美汽车金属材料应用趋势（含车身和覆盖件）</a:t>
            </a:r>
            <a:endParaRPr lang="zh-CN" altLang="en-US" sz="1400" b="1" kern="0" dirty="0">
              <a:latin typeface="Arial" pitchFamily="34" charset="0"/>
              <a:ea typeface="仿宋_GB2312" pitchFamily="49" charset="-122"/>
              <a:cs typeface="Arial" pitchFamily="34" charset="0"/>
            </a:endParaRPr>
          </a:p>
        </p:txBody>
      </p:sp>
      <p:grpSp>
        <p:nvGrpSpPr>
          <p:cNvPr id="2" name="组合 17"/>
          <p:cNvGrpSpPr/>
          <p:nvPr/>
        </p:nvGrpSpPr>
        <p:grpSpPr>
          <a:xfrm>
            <a:off x="591539" y="1498232"/>
            <a:ext cx="3312987" cy="4827757"/>
            <a:chOff x="539552" y="1619929"/>
            <a:chExt cx="3312987" cy="4827757"/>
          </a:xfrm>
        </p:grpSpPr>
        <p:pic>
          <p:nvPicPr>
            <p:cNvPr id="14" name="Picture 5"/>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539552" y="1619929"/>
              <a:ext cx="3240000" cy="2075504"/>
            </a:xfrm>
            <a:prstGeom prst="rect">
              <a:avLst/>
            </a:prstGeom>
            <a:noFill/>
            <a:ln w="9525">
              <a:noFill/>
              <a:miter lim="800000"/>
              <a:headEnd/>
              <a:tailEnd/>
            </a:ln>
          </p:spPr>
        </p:pic>
        <p:sp>
          <p:nvSpPr>
            <p:cNvPr id="19462" name="Rectangle 61"/>
            <p:cNvSpPr>
              <a:spLocks noChangeArrowheads="1"/>
            </p:cNvSpPr>
            <p:nvPr/>
          </p:nvSpPr>
          <p:spPr bwMode="auto">
            <a:xfrm>
              <a:off x="1462828" y="6193770"/>
              <a:ext cx="2389711" cy="253916"/>
            </a:xfrm>
            <a:prstGeom prst="rect">
              <a:avLst/>
            </a:prstGeom>
            <a:noFill/>
            <a:ln w="9525">
              <a:noFill/>
              <a:miter lim="800000"/>
              <a:headEnd/>
              <a:tailEnd/>
            </a:ln>
          </p:spPr>
          <p:txBody>
            <a:bodyPr wrap="square">
              <a:spAutoFit/>
            </a:bodyPr>
            <a:lstStyle/>
            <a:p>
              <a:pPr algn="r" eaLnBrk="0" hangingPunct="0">
                <a:buFont typeface="Arial" pitchFamily="34" charset="0"/>
                <a:buNone/>
              </a:pPr>
              <a:r>
                <a:rPr lang="zh-CN" altLang="en-US" sz="1050" dirty="0"/>
                <a:t>来源：</a:t>
              </a:r>
              <a:r>
                <a:rPr lang="en-GB" altLang="zh-CN" sz="1050" b="0" dirty="0">
                  <a:solidFill>
                    <a:srgbClr val="33339A"/>
                  </a:solidFill>
                </a:rPr>
                <a:t> </a:t>
              </a:r>
              <a:r>
                <a:rPr lang="en-US" altLang="zh-CN" sz="1050" b="0" dirty="0">
                  <a:solidFill>
                    <a:srgbClr val="33339A"/>
                  </a:solidFill>
                </a:rPr>
                <a:t>Ducker </a:t>
              </a:r>
              <a:r>
                <a:rPr lang="en-US" altLang="zh-CN" sz="1050" b="0" dirty="0" smtClean="0">
                  <a:solidFill>
                    <a:srgbClr val="33339A"/>
                  </a:solidFill>
                </a:rPr>
                <a:t>Worldwide</a:t>
              </a:r>
              <a:r>
                <a:rPr lang="en-US" altLang="zh-CN" sz="1050" dirty="0" smtClean="0">
                  <a:solidFill>
                    <a:srgbClr val="33339A"/>
                  </a:solidFill>
                </a:rPr>
                <a:t>, 2007</a:t>
              </a:r>
              <a:endParaRPr lang="zh-CN" altLang="en-US" sz="1050" dirty="0"/>
            </a:p>
          </p:txBody>
        </p:sp>
        <p:pic>
          <p:nvPicPr>
            <p:cNvPr id="19461" name="Picture 5"/>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539912" y="3739978"/>
              <a:ext cx="3240000" cy="2438716"/>
            </a:xfrm>
            <a:prstGeom prst="rect">
              <a:avLst/>
            </a:prstGeom>
            <a:noFill/>
            <a:ln w="9525">
              <a:noFill/>
              <a:miter lim="800000"/>
              <a:headEnd/>
              <a:tailEnd/>
            </a:ln>
          </p:spPr>
        </p:pic>
        <p:sp>
          <p:nvSpPr>
            <p:cNvPr id="12" name="TextBox 11"/>
            <p:cNvSpPr txBox="1"/>
            <p:nvPr/>
          </p:nvSpPr>
          <p:spPr>
            <a:xfrm>
              <a:off x="3088860" y="1677421"/>
              <a:ext cx="648072" cy="288000"/>
            </a:xfrm>
            <a:prstGeom prst="rect">
              <a:avLst/>
            </a:prstGeom>
          </p:spPr>
          <p:style>
            <a:lnRef idx="0">
              <a:schemeClr val="accent1"/>
            </a:lnRef>
            <a:fillRef idx="1003">
              <a:schemeClr val="dk2"/>
            </a:fillRef>
            <a:effectRef idx="3">
              <a:schemeClr val="accent1"/>
            </a:effectRef>
            <a:fontRef idx="minor">
              <a:schemeClr val="lt1"/>
            </a:fontRef>
          </p:style>
          <p:txBody>
            <a:bodyPr wrap="square" rtlCol="0">
              <a:spAutoFit/>
            </a:bodyPr>
            <a:lstStyle/>
            <a:p>
              <a:pPr algn="ctr">
                <a:lnSpc>
                  <a:spcPct val="90000"/>
                </a:lnSpc>
              </a:pPr>
              <a:r>
                <a:rPr lang="en-US" altLang="zh-CN" sz="1600" dirty="0" smtClean="0"/>
                <a:t>2007</a:t>
              </a:r>
              <a:endParaRPr lang="zh-CN" altLang="en-US" sz="1600" dirty="0"/>
            </a:p>
          </p:txBody>
        </p:sp>
        <p:sp>
          <p:nvSpPr>
            <p:cNvPr id="13" name="TextBox 12"/>
            <p:cNvSpPr txBox="1"/>
            <p:nvPr/>
          </p:nvSpPr>
          <p:spPr>
            <a:xfrm>
              <a:off x="3088860" y="3788478"/>
              <a:ext cx="648072" cy="288000"/>
            </a:xfrm>
            <a:prstGeom prst="rect">
              <a:avLst/>
            </a:prstGeom>
          </p:spPr>
          <p:style>
            <a:lnRef idx="0">
              <a:schemeClr val="accent1"/>
            </a:lnRef>
            <a:fillRef idx="1003">
              <a:schemeClr val="dk2"/>
            </a:fillRef>
            <a:effectRef idx="3">
              <a:schemeClr val="accent1"/>
            </a:effectRef>
            <a:fontRef idx="minor">
              <a:schemeClr val="lt1"/>
            </a:fontRef>
          </p:style>
          <p:txBody>
            <a:bodyPr wrap="square" rtlCol="0">
              <a:spAutoFit/>
            </a:bodyPr>
            <a:lstStyle/>
            <a:p>
              <a:pPr algn="ctr">
                <a:lnSpc>
                  <a:spcPct val="90000"/>
                </a:lnSpc>
              </a:pPr>
              <a:r>
                <a:rPr lang="en-US" altLang="zh-CN" sz="1600" dirty="0" smtClean="0"/>
                <a:t>2015</a:t>
              </a:r>
              <a:endParaRPr lang="zh-CN" altLang="en-US" sz="1600" dirty="0"/>
            </a:p>
          </p:txBody>
        </p:sp>
      </p:grpSp>
      <p:pic>
        <p:nvPicPr>
          <p:cNvPr id="15" name="Picture 7"/>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4388229" y="2009540"/>
            <a:ext cx="4536503" cy="2715604"/>
          </a:xfrm>
          <a:prstGeom prst="rect">
            <a:avLst/>
          </a:prstGeom>
          <a:noFill/>
          <a:ln w="9525">
            <a:noFill/>
            <a:miter lim="800000"/>
            <a:headEnd/>
            <a:tailEnd/>
          </a:ln>
        </p:spPr>
      </p:pic>
      <p:sp>
        <p:nvSpPr>
          <p:cNvPr id="19" name="标题 1"/>
          <p:cNvSpPr txBox="1">
            <a:spLocks/>
          </p:cNvSpPr>
          <p:nvPr/>
        </p:nvSpPr>
        <p:spPr>
          <a:xfrm>
            <a:off x="4433342" y="1084404"/>
            <a:ext cx="4176463" cy="432048"/>
          </a:xfrm>
          <a:prstGeom prst="rect">
            <a:avLst/>
          </a:prstGeom>
        </p:spPr>
        <p:txBody>
          <a:bodyPr vert="horz" lIns="91406" tIns="45703" rIns="91406" bIns="45703" rtlCol="0" anchor="ctr">
            <a:normAutofit/>
          </a:bodyPr>
          <a:lstStyle/>
          <a:p>
            <a:pPr marL="0" marR="0" lvl="0" indent="0" algn="ctr" defTabSz="914061" rtl="0" eaLnBrk="1" fontAlgn="auto" latinLnBrk="0" hangingPunct="1">
              <a:lnSpc>
                <a:spcPct val="100000"/>
              </a:lnSpc>
              <a:spcBef>
                <a:spcPct val="0"/>
              </a:spcBef>
              <a:spcAft>
                <a:spcPts val="0"/>
              </a:spcAft>
              <a:buClrTx/>
              <a:buSzTx/>
              <a:buFontTx/>
              <a:buNone/>
              <a:tabLst/>
              <a:defRPr/>
            </a:pPr>
            <a:r>
              <a:rPr lang="zh-CN" altLang="en-US" sz="1400" b="1" kern="0" dirty="0" smtClean="0">
                <a:latin typeface="Arial" pitchFamily="34" charset="0"/>
                <a:ea typeface="仿宋_GB2312" pitchFamily="49" charset="-122"/>
                <a:cs typeface="Arial" pitchFamily="34" charset="0"/>
              </a:rPr>
              <a:t>多材料轻量化车身先进连接技术（欧洲</a:t>
            </a:r>
            <a:r>
              <a:rPr lang="en-US" altLang="zh-CN" sz="1400" b="1" kern="0" dirty="0" smtClean="0">
                <a:latin typeface="Arial" pitchFamily="34" charset="0"/>
                <a:ea typeface="仿宋_GB2312" pitchFamily="49" charset="-122"/>
                <a:cs typeface="Arial" pitchFamily="34" charset="0"/>
              </a:rPr>
              <a:t>SLC</a:t>
            </a:r>
            <a:r>
              <a:rPr lang="zh-CN" altLang="en-US" sz="1400" b="1" kern="0" dirty="0" smtClean="0">
                <a:latin typeface="Arial" pitchFamily="34" charset="0"/>
                <a:ea typeface="仿宋_GB2312" pitchFamily="49" charset="-122"/>
                <a:cs typeface="Arial" pitchFamily="34" charset="0"/>
              </a:rPr>
              <a:t>项目）</a:t>
            </a:r>
            <a:endParaRPr lang="zh-CN" altLang="en-US" sz="1400" b="1" kern="0" dirty="0">
              <a:latin typeface="Arial" pitchFamily="34" charset="0"/>
              <a:ea typeface="仿宋_GB2312" pitchFamily="49" charset="-122"/>
              <a:cs typeface="Arial" pitchFamily="34" charset="0"/>
            </a:endParaRPr>
          </a:p>
        </p:txBody>
      </p:sp>
      <p:sp>
        <p:nvSpPr>
          <p:cNvPr id="20" name="TextBox 19"/>
          <p:cNvSpPr txBox="1"/>
          <p:nvPr/>
        </p:nvSpPr>
        <p:spPr>
          <a:xfrm>
            <a:off x="4300055" y="5013176"/>
            <a:ext cx="4608512" cy="737189"/>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125000"/>
              </a:lnSpc>
            </a:pPr>
            <a:r>
              <a:rPr lang="zh-CN" altLang="en-US" b="1" dirty="0" smtClean="0">
                <a:latin typeface="仿宋_GB2312" pitchFamily="49" charset="-122"/>
                <a:ea typeface="仿宋_GB2312" pitchFamily="49" charset="-122"/>
                <a:cs typeface="Arial" pitchFamily="34" charset="0"/>
              </a:rPr>
              <a:t>从欧美的轻量化技术发展来看，国外在材料应用上已走向“多材料综合应用”。</a:t>
            </a:r>
            <a:endParaRPr lang="en-US" altLang="zh-CN" b="1" dirty="0" smtClean="0">
              <a:latin typeface="仿宋_GB2312" pitchFamily="49" charset="-122"/>
              <a:ea typeface="仿宋_GB2312" pitchFamily="49" charset="-122"/>
              <a:cs typeface="Arial" pitchFamily="34" charset="0"/>
            </a:endParaRPr>
          </a:p>
        </p:txBody>
      </p:sp>
      <p:sp>
        <p:nvSpPr>
          <p:cNvPr id="22" name="灯片编号占位符 2"/>
          <p:cNvSpPr txBox="1">
            <a:spLocks/>
          </p:cNvSpPr>
          <p:nvPr/>
        </p:nvSpPr>
        <p:spPr>
          <a:xfrm>
            <a:off x="3111500" y="6532563"/>
            <a:ext cx="2895600" cy="36195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tx1"/>
                </a:solidFill>
                <a:effectLst/>
                <a:uLnTx/>
                <a:uFillTx/>
                <a:latin typeface="黑体" pitchFamily="2" charset="-122"/>
                <a:ea typeface="黑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17</a:t>
            </a:fld>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endParaRPr kumimoji="0" lang="en-US" altLang="zh-CN" sz="1400" b="0" i="0" u="none" strike="noStrike" kern="1200" cap="none" spc="0" normalizeH="0" baseline="0" noProof="0" dirty="0">
              <a:ln>
                <a:noFill/>
              </a:ln>
              <a:solidFill>
                <a:schemeClr val="tx1"/>
              </a:solidFill>
              <a:effectLst/>
              <a:uLnTx/>
              <a:uFillTx/>
              <a:latin typeface="黑体" pitchFamily="2" charset="-122"/>
              <a:ea typeface="黑体" pitchFamily="2" charset="-122"/>
              <a:cs typeface="+mn-cs"/>
            </a:endParaRPr>
          </a:p>
        </p:txBody>
      </p:sp>
      <p:sp>
        <p:nvSpPr>
          <p:cNvPr id="16" name="矩形 15"/>
          <p:cNvSpPr/>
          <p:nvPr/>
        </p:nvSpPr>
        <p:spPr>
          <a:xfrm>
            <a:off x="1170208" y="147696"/>
            <a:ext cx="508184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-8</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1"/>
          <p:cNvSpPr>
            <a:spLocks noChangeArrowheads="1"/>
          </p:cNvSpPr>
          <p:nvPr/>
        </p:nvSpPr>
        <p:spPr bwMode="auto">
          <a:xfrm>
            <a:off x="2614571" y="5399603"/>
            <a:ext cx="4905218" cy="253916"/>
          </a:xfrm>
          <a:prstGeom prst="rect">
            <a:avLst/>
          </a:prstGeom>
          <a:noFill/>
          <a:ln w="9525">
            <a:noFill/>
            <a:miter lim="800000"/>
            <a:headEnd/>
            <a:tailEnd/>
          </a:ln>
        </p:spPr>
        <p:txBody>
          <a:bodyPr wrap="square">
            <a:spAutoFit/>
          </a:bodyPr>
          <a:lstStyle/>
          <a:p>
            <a:pPr algn="r" eaLnBrk="0" hangingPunct="0">
              <a:buFont typeface="Arial" pitchFamily="34" charset="0"/>
              <a:buNone/>
            </a:pPr>
            <a:r>
              <a:rPr lang="zh-CN" altLang="en-US" sz="1050" dirty="0" smtClean="0">
                <a:solidFill>
                  <a:srgbClr val="000099"/>
                </a:solidFill>
                <a:latin typeface="Arial" pitchFamily="34" charset="0"/>
                <a:ea typeface="+mn-ea"/>
                <a:cs typeface="Arial" pitchFamily="34" charset="0"/>
              </a:rPr>
              <a:t>来源 </a:t>
            </a:r>
            <a:r>
              <a:rPr lang="en-US" altLang="zh-CN" sz="1050" b="0" dirty="0" smtClean="0">
                <a:solidFill>
                  <a:srgbClr val="000099"/>
                </a:solidFill>
                <a:latin typeface="Arial" pitchFamily="34" charset="0"/>
                <a:ea typeface="+mn-ea"/>
                <a:cs typeface="Arial" pitchFamily="34" charset="0"/>
              </a:rPr>
              <a:t>Source</a:t>
            </a:r>
            <a:r>
              <a:rPr lang="zh-CN" altLang="en-US" sz="1050" dirty="0" smtClean="0">
                <a:solidFill>
                  <a:srgbClr val="000099"/>
                </a:solidFill>
                <a:latin typeface="Arial" pitchFamily="34" charset="0"/>
                <a:ea typeface="+mn-ea"/>
                <a:cs typeface="Arial" pitchFamily="34" charset="0"/>
              </a:rPr>
              <a:t>：</a:t>
            </a:r>
            <a:r>
              <a:rPr lang="en-GB" altLang="zh-CN" sz="1050" b="0" u="sng" dirty="0" smtClean="0">
                <a:solidFill>
                  <a:srgbClr val="000099"/>
                </a:solidFill>
                <a:latin typeface="Arial" pitchFamily="34" charset="0"/>
                <a:ea typeface="+mn-ea"/>
                <a:cs typeface="Arial" pitchFamily="34" charset="0"/>
              </a:rPr>
              <a:t> </a:t>
            </a:r>
            <a:r>
              <a:rPr lang="en-GB" altLang="zh-CN" sz="1050" b="0" dirty="0" smtClean="0">
                <a:solidFill>
                  <a:srgbClr val="000099"/>
                </a:solidFill>
                <a:latin typeface="Arial" pitchFamily="34" charset="0"/>
                <a:ea typeface="+mn-ea"/>
                <a:cs typeface="Arial" pitchFamily="34" charset="0"/>
                <a:hlinkClick r:id="rId2"/>
              </a:rPr>
              <a:t>www.superlightcar.com</a:t>
            </a:r>
            <a:r>
              <a:rPr lang="en-US" altLang="zh-CN" sz="1050" b="0" dirty="0" smtClean="0">
                <a:solidFill>
                  <a:srgbClr val="000099"/>
                </a:solidFill>
                <a:latin typeface="Arial" pitchFamily="34" charset="0"/>
                <a:ea typeface="+mn-ea"/>
                <a:cs typeface="Arial" pitchFamily="34" charset="0"/>
              </a:rPr>
              <a:t>；</a:t>
            </a:r>
            <a:r>
              <a:rPr lang="en-US" altLang="zh-CN" sz="1050" b="0" u="sng" dirty="0" smtClean="0">
                <a:solidFill>
                  <a:srgbClr val="000099"/>
                </a:solidFill>
                <a:latin typeface="Arial" pitchFamily="34" charset="0"/>
                <a:ea typeface="+mn-ea"/>
                <a:cs typeface="Arial" pitchFamily="34" charset="0"/>
              </a:rPr>
              <a:t>Public </a:t>
            </a:r>
            <a:r>
              <a:rPr lang="en-US" altLang="zh-CN" sz="1050" b="0" u="sng" dirty="0">
                <a:solidFill>
                  <a:srgbClr val="000099"/>
                </a:solidFill>
                <a:latin typeface="Arial" pitchFamily="34" charset="0"/>
                <a:ea typeface="+mn-ea"/>
                <a:cs typeface="Arial" pitchFamily="34" charset="0"/>
              </a:rPr>
              <a:t>Presentation, September 2005</a:t>
            </a:r>
            <a:endParaRPr lang="zh-CN" altLang="en-US" sz="1050" u="sng" dirty="0">
              <a:solidFill>
                <a:srgbClr val="000099"/>
              </a:solidFill>
              <a:latin typeface="Arial" pitchFamily="34" charset="0"/>
              <a:ea typeface="+mn-ea"/>
              <a:cs typeface="Arial" pitchFamily="34" charset="0"/>
            </a:endParaRPr>
          </a:p>
        </p:txBody>
      </p:sp>
      <p:pic>
        <p:nvPicPr>
          <p:cNvPr id="8" name="Picture 6"/>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531170" y="1673076"/>
            <a:ext cx="5922608" cy="3691158"/>
          </a:xfrm>
          <a:prstGeom prst="rect">
            <a:avLst/>
          </a:prstGeom>
          <a:ln>
            <a:headEnd/>
            <a:tailEnd/>
          </a:ln>
        </p:spPr>
        <p:style>
          <a:lnRef idx="0">
            <a:schemeClr val="accent1"/>
          </a:lnRef>
          <a:fillRef idx="3">
            <a:schemeClr val="accent1"/>
          </a:fillRef>
          <a:effectRef idx="3">
            <a:schemeClr val="accent1"/>
          </a:effectRef>
          <a:fontRef idx="minor">
            <a:schemeClr val="lt1"/>
          </a:fontRef>
        </p:style>
      </p:pic>
      <p:sp>
        <p:nvSpPr>
          <p:cNvPr id="11" name="TextBox 10"/>
          <p:cNvSpPr txBox="1"/>
          <p:nvPr/>
        </p:nvSpPr>
        <p:spPr>
          <a:xfrm>
            <a:off x="313151" y="980728"/>
            <a:ext cx="8592854" cy="373307"/>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a:lstStyle/>
          <a:p>
            <a:pPr marL="342900" indent="-342900" algn="just" eaLnBrk="0" hangingPunct="0">
              <a:lnSpc>
                <a:spcPct val="125000"/>
              </a:lnSpc>
              <a:spcBef>
                <a:spcPct val="20000"/>
              </a:spcBef>
              <a:buClr>
                <a:srgbClr val="C00000"/>
              </a:buClr>
              <a:defRPr/>
            </a:pPr>
            <a:r>
              <a:rPr lang="zh-CN" altLang="en-US" sz="2000" b="1" i="1" kern="0" dirty="0" smtClean="0">
                <a:solidFill>
                  <a:srgbClr val="C00000"/>
                </a:solidFill>
                <a:latin typeface="Arial" pitchFamily="34" charset="0"/>
                <a:ea typeface="仿宋_GB2312" pitchFamily="49" charset="-122"/>
                <a:cs typeface="Arial" pitchFamily="34" charset="0"/>
              </a:rPr>
              <a:t>材料使用对汽车重量和成本的影响</a:t>
            </a:r>
            <a:endParaRPr lang="en-US" altLang="zh-CN" sz="2000" b="1" i="1" kern="0" dirty="0" smtClean="0">
              <a:solidFill>
                <a:srgbClr val="C00000"/>
              </a:solidFill>
              <a:latin typeface="Arial" pitchFamily="34" charset="0"/>
              <a:ea typeface="仿宋_GB2312" pitchFamily="49" charset="-122"/>
              <a:cs typeface="Arial" pitchFamily="34" charset="0"/>
            </a:endParaRPr>
          </a:p>
        </p:txBody>
      </p:sp>
      <p:sp>
        <p:nvSpPr>
          <p:cNvPr id="17" name="灯片编号占位符 2"/>
          <p:cNvSpPr txBox="1">
            <a:spLocks/>
          </p:cNvSpPr>
          <p:nvPr/>
        </p:nvSpPr>
        <p:spPr>
          <a:xfrm>
            <a:off x="3111500" y="6532563"/>
            <a:ext cx="2895600" cy="36195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tx1"/>
                </a:solidFill>
                <a:effectLst/>
                <a:uLnTx/>
                <a:uFillTx/>
                <a:latin typeface="黑体" pitchFamily="2" charset="-122"/>
                <a:ea typeface="黑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18</a:t>
            </a:fld>
            <a:r>
              <a:rPr kumimoji="0" lang="en-US" altLang="zh-CN" sz="14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a:t>
            </a:r>
            <a:endParaRPr kumimoji="0" lang="en-US" altLang="zh-CN" sz="1400" b="0" i="0" u="none" strike="noStrike" kern="1200" cap="none" spc="0" normalizeH="0" baseline="0" noProof="0" dirty="0">
              <a:ln>
                <a:noFill/>
              </a:ln>
              <a:solidFill>
                <a:schemeClr val="tx1"/>
              </a:solidFill>
              <a:effectLst/>
              <a:uLnTx/>
              <a:uFillTx/>
              <a:latin typeface="黑体" pitchFamily="2" charset="-122"/>
              <a:ea typeface="黑体" pitchFamily="2" charset="-122"/>
              <a:cs typeface="+mn-cs"/>
            </a:endParaRPr>
          </a:p>
        </p:txBody>
      </p:sp>
      <p:sp>
        <p:nvSpPr>
          <p:cNvPr id="9" name="矩形 8"/>
          <p:cNvSpPr/>
          <p:nvPr/>
        </p:nvSpPr>
        <p:spPr>
          <a:xfrm>
            <a:off x="755576" y="5805264"/>
            <a:ext cx="7272808" cy="688202"/>
          </a:xfrm>
          <a:prstGeom prst="rect">
            <a:avLst/>
          </a:prstGeom>
        </p:spPr>
        <p:txBody>
          <a:bodyPr wrap="square">
            <a:spAutoFit/>
          </a:bodyPr>
          <a:lstStyle/>
          <a:p>
            <a:pPr lvl="0" algn="just">
              <a:lnSpc>
                <a:spcPct val="150000"/>
              </a:lnSpc>
              <a:buFont typeface="Wingdings" pitchFamily="2" charset="2"/>
              <a:buChar char="l"/>
            </a:pPr>
            <a:r>
              <a:rPr lang="zh-CN" altLang="en-US" sz="1400" b="1" dirty="0" smtClean="0">
                <a:solidFill>
                  <a:srgbClr val="000000"/>
                </a:solidFill>
                <a:latin typeface="仿宋_GB2312" pitchFamily="49" charset="-122"/>
                <a:ea typeface="仿宋_GB2312" pitchFamily="49" charset="-122"/>
                <a:cs typeface="Arial" pitchFamily="34" charset="0"/>
              </a:rPr>
              <a:t>  使用单一先进材料（如轻合金、复合材料）的轻量化减重效果好，但产品成本高；</a:t>
            </a:r>
            <a:endParaRPr lang="en-US" altLang="zh-CN" sz="1400" b="1" dirty="0" smtClean="0">
              <a:solidFill>
                <a:srgbClr val="000000"/>
              </a:solidFill>
              <a:latin typeface="仿宋_GB2312" pitchFamily="49" charset="-122"/>
              <a:ea typeface="仿宋_GB2312" pitchFamily="49" charset="-122"/>
              <a:cs typeface="Arial" pitchFamily="34" charset="0"/>
            </a:endParaRPr>
          </a:p>
          <a:p>
            <a:pPr lvl="0" algn="just">
              <a:lnSpc>
                <a:spcPct val="150000"/>
              </a:lnSpc>
              <a:buFont typeface="Wingdings" pitchFamily="2" charset="2"/>
              <a:buChar char="l"/>
            </a:pPr>
            <a:r>
              <a:rPr lang="zh-CN" altLang="en-US" sz="1400" b="1" dirty="0" smtClean="0">
                <a:solidFill>
                  <a:srgbClr val="000000"/>
                </a:solidFill>
                <a:latin typeface="仿宋_GB2312" pitchFamily="49" charset="-122"/>
                <a:ea typeface="仿宋_GB2312" pitchFamily="49" charset="-122"/>
                <a:cs typeface="Arial" pitchFamily="34" charset="0"/>
              </a:rPr>
              <a:t>  使用多材料综合轻量化技术，可在成本增加不大的基础上有效减重。</a:t>
            </a:r>
            <a:endParaRPr lang="en-US" altLang="zh-CN" sz="1400" b="1" dirty="0" smtClean="0">
              <a:solidFill>
                <a:srgbClr val="000000"/>
              </a:solidFill>
              <a:latin typeface="仿宋_GB2312" pitchFamily="49" charset="-122"/>
              <a:ea typeface="仿宋_GB2312" pitchFamily="49" charset="-122"/>
              <a:cs typeface="Arial" pitchFamily="34" charset="0"/>
            </a:endParaRPr>
          </a:p>
        </p:txBody>
      </p:sp>
      <p:sp>
        <p:nvSpPr>
          <p:cNvPr id="7" name="矩形 6"/>
          <p:cNvSpPr/>
          <p:nvPr/>
        </p:nvSpPr>
        <p:spPr>
          <a:xfrm>
            <a:off x="1170208" y="147696"/>
            <a:ext cx="5081840" cy="576248"/>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-9</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rcRect/>
          <a:stretch>
            <a:fillRect/>
          </a:stretch>
        </p:blipFill>
        <p:spPr bwMode="auto">
          <a:xfrm>
            <a:off x="3784600" y="4076700"/>
            <a:ext cx="1701800" cy="2232025"/>
          </a:xfrm>
          <a:prstGeom prst="rect">
            <a:avLst/>
          </a:prstGeom>
          <a:noFill/>
          <a:ln w="9525">
            <a:noFill/>
            <a:miter lim="800000"/>
            <a:headEnd/>
            <a:tailEnd/>
          </a:ln>
        </p:spPr>
      </p:pic>
      <p:sp>
        <p:nvSpPr>
          <p:cNvPr id="4" name="圆角矩形 3"/>
          <p:cNvSpPr/>
          <p:nvPr/>
        </p:nvSpPr>
        <p:spPr>
          <a:xfrm>
            <a:off x="3470275" y="2349500"/>
            <a:ext cx="2305050" cy="611188"/>
          </a:xfrm>
          <a:prstGeom prst="roundRect">
            <a:avLst/>
          </a:prstGeom>
          <a:solidFill>
            <a:srgbClr val="99CC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200" dirty="0">
                <a:solidFill>
                  <a:schemeClr val="tx1"/>
                </a:solidFill>
                <a:latin typeface="微软雅黑" pitchFamily="34" charset="-122"/>
                <a:ea typeface="微软雅黑" pitchFamily="34" charset="-122"/>
              </a:rPr>
              <a:t>轻</a:t>
            </a:r>
            <a:r>
              <a:rPr lang="zh-CN" altLang="en-US" sz="2200" dirty="0" smtClean="0">
                <a:solidFill>
                  <a:schemeClr val="tx1"/>
                </a:solidFill>
                <a:latin typeface="微软雅黑" pitchFamily="34" charset="-122"/>
                <a:ea typeface="微软雅黑" pitchFamily="34" charset="-122"/>
              </a:rPr>
              <a:t>量化</a:t>
            </a:r>
            <a:endParaRPr lang="zh-CN" altLang="en-US" sz="2200" dirty="0">
              <a:solidFill>
                <a:schemeClr val="tx1"/>
              </a:solidFill>
              <a:latin typeface="微软雅黑" pitchFamily="34" charset="-122"/>
              <a:ea typeface="微软雅黑" pitchFamily="34" charset="-122"/>
            </a:endParaRPr>
          </a:p>
        </p:txBody>
      </p:sp>
      <p:cxnSp>
        <p:nvCxnSpPr>
          <p:cNvPr id="5" name="肘形连接符 4"/>
          <p:cNvCxnSpPr>
            <a:stCxn id="4" idx="3"/>
          </p:cNvCxnSpPr>
          <p:nvPr/>
        </p:nvCxnSpPr>
        <p:spPr>
          <a:xfrm>
            <a:off x="5775325" y="2654300"/>
            <a:ext cx="1389063" cy="896938"/>
          </a:xfrm>
          <a:prstGeom prst="bentConnector3">
            <a:avLst>
              <a:gd name="adj1" fmla="val 99352"/>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 name="肘形连接符 5"/>
          <p:cNvCxnSpPr>
            <a:stCxn id="4" idx="1"/>
          </p:cNvCxnSpPr>
          <p:nvPr/>
        </p:nvCxnSpPr>
        <p:spPr>
          <a:xfrm rot="10800000" flipV="1">
            <a:off x="2051050" y="2654300"/>
            <a:ext cx="1419225" cy="896938"/>
          </a:xfrm>
          <a:prstGeom prst="bentConnector3">
            <a:avLst>
              <a:gd name="adj1" fmla="val 10012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圆角矩形 6"/>
          <p:cNvSpPr/>
          <p:nvPr/>
        </p:nvSpPr>
        <p:spPr>
          <a:xfrm>
            <a:off x="1306513" y="3551238"/>
            <a:ext cx="1511300" cy="539750"/>
          </a:xfrm>
          <a:prstGeom prst="roundRect">
            <a:avLst/>
          </a:prstGeom>
          <a:solidFill>
            <a:srgbClr val="9999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tx1"/>
                </a:solidFill>
                <a:latin typeface="微软雅黑" pitchFamily="34" charset="-122"/>
                <a:ea typeface="微软雅黑" pitchFamily="34" charset="-122"/>
              </a:rPr>
              <a:t>汽车重量</a:t>
            </a:r>
          </a:p>
        </p:txBody>
      </p:sp>
      <p:sp>
        <p:nvSpPr>
          <p:cNvPr id="8" name="圆角矩形 7"/>
          <p:cNvSpPr/>
          <p:nvPr/>
        </p:nvSpPr>
        <p:spPr>
          <a:xfrm>
            <a:off x="6418263" y="3551238"/>
            <a:ext cx="1512887" cy="539750"/>
          </a:xfrm>
          <a:prstGeom prst="roundRect">
            <a:avLst/>
          </a:prstGeom>
          <a:solidFill>
            <a:srgbClr val="9999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tx1"/>
                </a:solidFill>
                <a:latin typeface="微软雅黑" pitchFamily="34" charset="-122"/>
                <a:ea typeface="微软雅黑" pitchFamily="34" charset="-122"/>
              </a:rPr>
              <a:t>制造成本</a:t>
            </a:r>
          </a:p>
        </p:txBody>
      </p:sp>
      <p:sp>
        <p:nvSpPr>
          <p:cNvPr id="9" name="下箭头 8"/>
          <p:cNvSpPr/>
          <p:nvPr/>
        </p:nvSpPr>
        <p:spPr>
          <a:xfrm>
            <a:off x="1835150" y="4221163"/>
            <a:ext cx="431800" cy="977900"/>
          </a:xfrm>
          <a:prstGeom prst="downArrow">
            <a:avLst>
              <a:gd name="adj1" fmla="val 50000"/>
              <a:gd name="adj2" fmla="val 68344"/>
            </a:avLst>
          </a:prstGeom>
          <a:gradFill>
            <a:gsLst>
              <a:gs pos="0">
                <a:srgbClr val="FF5050"/>
              </a:gs>
              <a:gs pos="100000">
                <a:srgbClr val="CC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下箭头 9"/>
          <p:cNvSpPr/>
          <p:nvPr/>
        </p:nvSpPr>
        <p:spPr>
          <a:xfrm flipV="1">
            <a:off x="6948488" y="4221163"/>
            <a:ext cx="431800" cy="977900"/>
          </a:xfrm>
          <a:prstGeom prst="downArrow">
            <a:avLst>
              <a:gd name="adj1" fmla="val 50000"/>
              <a:gd name="adj2" fmla="val 68344"/>
            </a:avLst>
          </a:prstGeom>
          <a:gradFill>
            <a:gsLst>
              <a:gs pos="0">
                <a:srgbClr val="FF5050"/>
              </a:gs>
              <a:gs pos="100000">
                <a:srgbClr val="CC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等腰三角形 10"/>
          <p:cNvSpPr/>
          <p:nvPr/>
        </p:nvSpPr>
        <p:spPr>
          <a:xfrm>
            <a:off x="3779838" y="2984500"/>
            <a:ext cx="1700212" cy="1004888"/>
          </a:xfrm>
          <a:prstGeom prst="triangle">
            <a:avLst/>
          </a:prstGeom>
          <a:solidFill>
            <a:srgbClr val="C0C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 name="TextBox 42"/>
          <p:cNvSpPr txBox="1">
            <a:spLocks noChangeArrowheads="1"/>
          </p:cNvSpPr>
          <p:nvPr/>
        </p:nvSpPr>
        <p:spPr bwMode="auto">
          <a:xfrm>
            <a:off x="4432300" y="3194050"/>
            <a:ext cx="461963" cy="785813"/>
          </a:xfrm>
          <a:prstGeom prst="rect">
            <a:avLst/>
          </a:prstGeom>
          <a:noFill/>
          <a:ln w="9525">
            <a:noFill/>
            <a:miter lim="800000"/>
            <a:headEnd/>
            <a:tailEnd/>
          </a:ln>
        </p:spPr>
        <p:txBody>
          <a:bodyPr vert="eaVert" wrap="none">
            <a:spAutoFit/>
          </a:bodyPr>
          <a:lstStyle/>
          <a:p>
            <a:r>
              <a:rPr lang="zh-CN" altLang="en-US" sz="1800">
                <a:latin typeface="微软雅黑" pitchFamily="34" charset="-122"/>
                <a:ea typeface="微软雅黑" pitchFamily="34" charset="-122"/>
              </a:rPr>
              <a:t>平衡点</a:t>
            </a:r>
          </a:p>
        </p:txBody>
      </p:sp>
      <p:sp>
        <p:nvSpPr>
          <p:cNvPr id="13" name="TextBox 12"/>
          <p:cNvSpPr txBox="1"/>
          <p:nvPr/>
        </p:nvSpPr>
        <p:spPr>
          <a:xfrm>
            <a:off x="395536" y="972352"/>
            <a:ext cx="8592854" cy="373307"/>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a:lstStyle/>
          <a:p>
            <a:pPr marL="342900" indent="-342900" algn="just" eaLnBrk="0" hangingPunct="0">
              <a:lnSpc>
                <a:spcPct val="125000"/>
              </a:lnSpc>
              <a:spcBef>
                <a:spcPct val="20000"/>
              </a:spcBef>
              <a:buClr>
                <a:srgbClr val="C00000"/>
              </a:buClr>
              <a:defRPr/>
            </a:pPr>
            <a:r>
              <a:rPr lang="zh-CN" altLang="en-US" sz="2000" b="1" i="1" kern="0" dirty="0" smtClean="0">
                <a:solidFill>
                  <a:srgbClr val="C00000"/>
                </a:solidFill>
                <a:latin typeface="Arial" pitchFamily="34" charset="0"/>
                <a:ea typeface="仿宋_GB2312" pitchFamily="49" charset="-122"/>
                <a:cs typeface="Arial" pitchFamily="34" charset="0"/>
              </a:rPr>
              <a:t>主机厂自身需要寻找轻量化与成本之间的平衡点</a:t>
            </a:r>
            <a:endParaRPr lang="en-US" altLang="zh-CN" sz="2000" b="1" i="1" kern="0" dirty="0" smtClean="0">
              <a:solidFill>
                <a:srgbClr val="C00000"/>
              </a:solidFill>
              <a:latin typeface="Arial" pitchFamily="34" charset="0"/>
              <a:ea typeface="仿宋_GB2312" pitchFamily="49" charset="-122"/>
              <a:cs typeface="Arial" pitchFamily="34" charset="0"/>
            </a:endParaRPr>
          </a:p>
        </p:txBody>
      </p:sp>
      <p:sp>
        <p:nvSpPr>
          <p:cNvPr id="14" name="TextBox 13"/>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19</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5" name="矩形 14"/>
          <p:cNvSpPr/>
          <p:nvPr/>
        </p:nvSpPr>
        <p:spPr>
          <a:xfrm>
            <a:off x="1170208" y="147696"/>
            <a:ext cx="5235729" cy="576248"/>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二、汽车轻量化技术整体发展现状</a:t>
            </a:r>
            <a:r>
              <a:rPr lang="en-US" altLang="zh-CN" sz="2400" b="1" dirty="0" smtClean="0">
                <a:solidFill>
                  <a:srgbClr val="000000"/>
                </a:solidFill>
                <a:latin typeface="Times New Roman" pitchFamily="18" charset="0"/>
                <a:ea typeface="仿宋_GB2312" pitchFamily="49" charset="-122"/>
                <a:cs typeface="+mj-cs"/>
              </a:rPr>
              <a:t>-10</a:t>
            </a:r>
          </a:p>
        </p:txBody>
      </p:sp>
      <p:sp>
        <p:nvSpPr>
          <p:cNvPr id="16" name="TextBox 22"/>
          <p:cNvSpPr txBox="1">
            <a:spLocks noChangeArrowheads="1"/>
          </p:cNvSpPr>
          <p:nvPr/>
        </p:nvSpPr>
        <p:spPr bwMode="auto">
          <a:xfrm>
            <a:off x="4427984" y="987693"/>
            <a:ext cx="4392488" cy="954107"/>
          </a:xfrm>
          <a:prstGeom prst="rect">
            <a:avLst/>
          </a:prstGeom>
          <a:noFill/>
          <a:ln w="9525">
            <a:noFill/>
            <a:miter lim="800000"/>
            <a:headEnd/>
            <a:tailEnd/>
          </a:ln>
        </p:spPr>
        <p:txBody>
          <a:bodyPr wrap="square">
            <a:spAutoFit/>
          </a:bodyPr>
          <a:lstStyle>
            <a:defPPr>
              <a:defRPr lang="en-US"/>
            </a:defPPr>
            <a:lvl1pPr>
              <a:lnSpc>
                <a:spcPct val="100000"/>
              </a:lnSpc>
              <a:buClrTx/>
              <a:buFont typeface="Wingdings" pitchFamily="2" charset="2"/>
              <a:buChar char="n"/>
              <a:defRPr sz="2400">
                <a:solidFill>
                  <a:schemeClr val="tx1"/>
                </a:solidFill>
              </a:defRPr>
            </a:lvl1pPr>
          </a:lstStyle>
          <a:p>
            <a:endParaRPr lang="en-US" altLang="zh-CN" sz="1800" dirty="0" smtClean="0">
              <a:latin typeface="Songti SC Regular"/>
              <a:cs typeface="Songti SC Regular"/>
            </a:endParaRPr>
          </a:p>
          <a:p>
            <a:pPr>
              <a:buNone/>
            </a:pPr>
            <a:endParaRPr lang="en-US" altLang="zh-CN" sz="1800" dirty="0" smtClean="0">
              <a:latin typeface="Songti SC Regular"/>
              <a:cs typeface="Songti SC Regular"/>
            </a:endParaRPr>
          </a:p>
          <a:p>
            <a:endParaRPr lang="zh-CN" altLang="en-US" sz="2000" dirty="0">
              <a:latin typeface="Songti SC Regular"/>
              <a:cs typeface="Songti SC Regular"/>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19672" y="1340768"/>
            <a:ext cx="6431026" cy="4764787"/>
          </a:xfrm>
        </p:spPr>
        <p:txBody>
          <a:bodyPr>
            <a:normAutofit/>
          </a:bodyPr>
          <a:lstStyle/>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一、全球</a:t>
            </a:r>
            <a:r>
              <a:rPr lang="zh-CN" altLang="en-US" sz="2800" b="1" dirty="0" smtClean="0">
                <a:solidFill>
                  <a:schemeClr val="tx1">
                    <a:lumMod val="50000"/>
                    <a:lumOff val="50000"/>
                  </a:schemeClr>
                </a:solidFill>
                <a:latin typeface="Times New Roman" pitchFamily="18" charset="0"/>
                <a:ea typeface="仿宋_GB2312" pitchFamily="49" charset="-122"/>
              </a:rPr>
              <a:t>汽车工业面临的形势</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二、汽车轻量化技术整体发展现状</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latin typeface="仿宋_GB2312" pitchFamily="49" charset="-122"/>
                <a:ea typeface="仿宋_GB2312" pitchFamily="49" charset="-122"/>
              </a:rPr>
              <a:t>三、结构优化设计技术应用介绍</a:t>
            </a:r>
            <a:endParaRPr lang="en-US" altLang="zh-CN" sz="2800" b="1" dirty="0" smtClean="0">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四、先进制造工艺技术应用介绍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五、材料替代技术应用介绍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endParaRPr lang="zh-CN" altLang="en-US" sz="2400" b="1" dirty="0">
              <a:latin typeface="仿宋_GB2312" pitchFamily="49" charset="-122"/>
              <a:ea typeface="仿宋_GB2312" pitchFamily="49" charset="-122"/>
            </a:endParaRPr>
          </a:p>
        </p:txBody>
      </p:sp>
      <p:sp>
        <p:nvSpPr>
          <p:cNvPr id="4"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800" b="1" dirty="0" smtClean="0">
                <a:solidFill>
                  <a:srgbClr val="000000"/>
                </a:solidFill>
                <a:latin typeface="Arial" pitchFamily="34" charset="0"/>
                <a:ea typeface="仿宋_GB2312" pitchFamily="49" charset="-122"/>
                <a:cs typeface="Arial" pitchFamily="34" charset="0"/>
              </a:rPr>
              <a:t>目  录</a:t>
            </a:r>
            <a:endParaRPr lang="en-US" altLang="zh-CN" sz="2800" b="1" dirty="0" smtClean="0">
              <a:solidFill>
                <a:srgbClr val="000000"/>
              </a:solidFill>
              <a:latin typeface="Arial" pitchFamily="34" charset="0"/>
              <a:ea typeface="仿宋_GB2312" pitchFamily="49" charset="-122"/>
              <a:cs typeface="Arial" pitchFamily="34" charset="0"/>
            </a:endParaRPr>
          </a:p>
        </p:txBody>
      </p:sp>
      <p:sp>
        <p:nvSpPr>
          <p:cNvPr id="5" name="TextBox 4"/>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20</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9"/>
          <p:cNvGrpSpPr>
            <a:grpSpLocks noChangeAspect="1"/>
          </p:cNvGrpSpPr>
          <p:nvPr/>
        </p:nvGrpSpPr>
        <p:grpSpPr bwMode="auto">
          <a:xfrm>
            <a:off x="467544" y="1772816"/>
            <a:ext cx="3902045" cy="3600400"/>
            <a:chOff x="1734" y="2998"/>
            <a:chExt cx="7357" cy="7067"/>
          </a:xfrm>
        </p:grpSpPr>
        <p:sp>
          <p:nvSpPr>
            <p:cNvPr id="5" name="AutoShape 20"/>
            <p:cNvSpPr>
              <a:spLocks noChangeAspect="1" noChangeArrowheads="1"/>
            </p:cNvSpPr>
            <p:nvPr/>
          </p:nvSpPr>
          <p:spPr bwMode="auto">
            <a:xfrm>
              <a:off x="1734" y="2998"/>
              <a:ext cx="7357" cy="7067"/>
            </a:xfrm>
            <a:prstGeom prst="rect">
              <a:avLst/>
            </a:prstGeom>
            <a:noFill/>
            <a:ln w="9525">
              <a:noFill/>
              <a:miter lim="800000"/>
              <a:headEnd/>
              <a:tailEnd/>
            </a:ln>
          </p:spPr>
          <p:txBody>
            <a:bodyPr/>
            <a:lstStyle/>
            <a:p>
              <a:endParaRPr lang="zh-CN" altLang="en-US"/>
            </a:p>
          </p:txBody>
        </p:sp>
        <p:sp>
          <p:nvSpPr>
            <p:cNvPr id="6" name="AutoShape 21"/>
            <p:cNvSpPr>
              <a:spLocks noChangeArrowheads="1"/>
            </p:cNvSpPr>
            <p:nvPr/>
          </p:nvSpPr>
          <p:spPr bwMode="auto">
            <a:xfrm>
              <a:off x="2517" y="3270"/>
              <a:ext cx="6261" cy="6659"/>
            </a:xfrm>
            <a:custGeom>
              <a:avLst/>
              <a:gdLst>
                <a:gd name="G0" fmla="+- -166945 0 0"/>
                <a:gd name="G1" fmla="+- 8697372 0 0"/>
                <a:gd name="G2" fmla="+- -166945 0 8697372"/>
                <a:gd name="G3" fmla="+- 10800 0 0"/>
                <a:gd name="G4" fmla="+- 0 0 -166945"/>
                <a:gd name="T0" fmla="*/ 360 256 1"/>
                <a:gd name="T1" fmla="*/ 0 256 1"/>
                <a:gd name="G5" fmla="+- G2 T0 T1"/>
                <a:gd name="G6" fmla="?: G2 G2 G5"/>
                <a:gd name="G7" fmla="+- 0 0 G6"/>
                <a:gd name="G8" fmla="+- 7447 0 0"/>
                <a:gd name="G9" fmla="+- 0 0 8697372"/>
                <a:gd name="G10" fmla="+- 7447 0 2700"/>
                <a:gd name="G11" fmla="cos G10 -166945"/>
                <a:gd name="G12" fmla="sin G10 -166945"/>
                <a:gd name="G13" fmla="cos 13500 -166945"/>
                <a:gd name="G14" fmla="sin 13500 -166945"/>
                <a:gd name="G15" fmla="+- G11 10800 0"/>
                <a:gd name="G16" fmla="+- G12 10800 0"/>
                <a:gd name="G17" fmla="+- G13 10800 0"/>
                <a:gd name="G18" fmla="+- G14 10800 0"/>
                <a:gd name="G19" fmla="*/ 7447 1 2"/>
                <a:gd name="G20" fmla="+- G19 5400 0"/>
                <a:gd name="G21" fmla="cos G20 -166945"/>
                <a:gd name="G22" fmla="sin G20 -166945"/>
                <a:gd name="G23" fmla="+- G21 10800 0"/>
                <a:gd name="G24" fmla="+- G12 G23 G22"/>
                <a:gd name="G25" fmla="+- G22 G23 G11"/>
                <a:gd name="G26" fmla="cos 10800 -166945"/>
                <a:gd name="G27" fmla="sin 10800 -166945"/>
                <a:gd name="G28" fmla="cos 7447 -166945"/>
                <a:gd name="G29" fmla="sin 7447 -166945"/>
                <a:gd name="G30" fmla="+- G26 10800 0"/>
                <a:gd name="G31" fmla="+- G27 10800 0"/>
                <a:gd name="G32" fmla="+- G28 10800 0"/>
                <a:gd name="G33" fmla="+- G29 10800 0"/>
                <a:gd name="G34" fmla="+- G19 5400 0"/>
                <a:gd name="G35" fmla="cos G34 8697372"/>
                <a:gd name="G36" fmla="sin G34 8697372"/>
                <a:gd name="G37" fmla="+/ 8697372 -166945 2"/>
                <a:gd name="T2" fmla="*/ 180 256 1"/>
                <a:gd name="T3" fmla="*/ 0 256 1"/>
                <a:gd name="G38" fmla="+- G37 T2 T3"/>
                <a:gd name="G39" fmla="?: G2 G37 G38"/>
                <a:gd name="G40" fmla="cos 10800 G39"/>
                <a:gd name="G41" fmla="sin 10800 G39"/>
                <a:gd name="G42" fmla="cos 7447 G39"/>
                <a:gd name="G43" fmla="sin 7447 G39"/>
                <a:gd name="G44" fmla="+- G40 10800 0"/>
                <a:gd name="G45" fmla="+- G41 10800 0"/>
                <a:gd name="G46" fmla="+- G42 10800 0"/>
                <a:gd name="G47" fmla="+- G43 10800 0"/>
                <a:gd name="G48" fmla="+- G35 10800 0"/>
                <a:gd name="G49" fmla="+- G36 10800 0"/>
                <a:gd name="T4" fmla="*/ 6249 w 21600"/>
                <a:gd name="T5" fmla="*/ 1005 h 21600"/>
                <a:gd name="T6" fmla="*/ 4611 w 21600"/>
                <a:gd name="T7" fmla="*/ 17504 h 21600"/>
                <a:gd name="T8" fmla="*/ 7662 w 21600"/>
                <a:gd name="T9" fmla="*/ 4046 h 21600"/>
                <a:gd name="T10" fmla="*/ 24286 w 21600"/>
                <a:gd name="T11" fmla="*/ 10199 h 21600"/>
                <a:gd name="T12" fmla="*/ 20109 w 21600"/>
                <a:gd name="T13" fmla="*/ 14766 h 21600"/>
                <a:gd name="T14" fmla="*/ 15542 w 21600"/>
                <a:gd name="T15" fmla="*/ 1058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239" y="10469"/>
                  </a:moveTo>
                  <a:cubicBezTo>
                    <a:pt x="18062" y="6488"/>
                    <a:pt x="14784" y="3353"/>
                    <a:pt x="10800" y="3353"/>
                  </a:cubicBezTo>
                  <a:cubicBezTo>
                    <a:pt x="6687" y="3353"/>
                    <a:pt x="3353" y="6687"/>
                    <a:pt x="3353" y="10800"/>
                  </a:cubicBezTo>
                  <a:cubicBezTo>
                    <a:pt x="3352" y="12878"/>
                    <a:pt x="4221" y="14862"/>
                    <a:pt x="5748" y="16271"/>
                  </a:cubicBezTo>
                  <a:lnTo>
                    <a:pt x="3474" y="18735"/>
                  </a:lnTo>
                  <a:cubicBezTo>
                    <a:pt x="1259" y="16691"/>
                    <a:pt x="0" y="13814"/>
                    <a:pt x="0" y="10800"/>
                  </a:cubicBezTo>
                  <a:cubicBezTo>
                    <a:pt x="0" y="4835"/>
                    <a:pt x="4835" y="0"/>
                    <a:pt x="10800" y="0"/>
                  </a:cubicBezTo>
                  <a:cubicBezTo>
                    <a:pt x="16578" y="-1"/>
                    <a:pt x="21332" y="4547"/>
                    <a:pt x="21589" y="10319"/>
                  </a:cubicBezTo>
                  <a:lnTo>
                    <a:pt x="24286" y="10199"/>
                  </a:lnTo>
                  <a:lnTo>
                    <a:pt x="20109" y="14766"/>
                  </a:lnTo>
                  <a:lnTo>
                    <a:pt x="15542" y="10589"/>
                  </a:lnTo>
                  <a:lnTo>
                    <a:pt x="18239" y="10469"/>
                  </a:lnTo>
                  <a:close/>
                </a:path>
              </a:pathLst>
            </a:custGeom>
            <a:gradFill rotWithShape="1">
              <a:gsLst>
                <a:gs pos="0">
                  <a:srgbClr val="333399"/>
                </a:gs>
                <a:gs pos="100000">
                  <a:srgbClr val="FFFFFF"/>
                </a:gs>
              </a:gsLst>
              <a:lin ang="5400000" scaled="1"/>
            </a:gradFill>
            <a:ln w="9525">
              <a:solidFill>
                <a:srgbClr val="000000"/>
              </a:solidFill>
              <a:miter lim="800000"/>
              <a:headEnd/>
              <a:tailEnd/>
            </a:ln>
          </p:spPr>
          <p:txBody>
            <a:bodyPr lIns="38405" tIns="19202" rIns="38405" bIns="19202"/>
            <a:lstStyle/>
            <a:p>
              <a:pPr algn="just"/>
              <a:r>
                <a:rPr lang="en-US" altLang="zh-CN" sz="400" dirty="0">
                  <a:latin typeface="Times New Roman" pitchFamily="18" charset="0"/>
                  <a:ea typeface="宋体" pitchFamily="2" charset="-122"/>
                </a:rPr>
                <a:t>                                   </a:t>
              </a:r>
            </a:p>
            <a:p>
              <a:pPr algn="just"/>
              <a:r>
                <a:rPr lang="en-US" altLang="zh-CN" sz="400" dirty="0">
                  <a:latin typeface="Times New Roman" pitchFamily="18" charset="0"/>
                  <a:ea typeface="宋体" pitchFamily="2" charset="-122"/>
                </a:rPr>
                <a:t>                                                                         </a:t>
              </a:r>
            </a:p>
            <a:p>
              <a:pPr algn="just"/>
              <a:endParaRPr lang="en-US" altLang="zh-CN" sz="400" dirty="0">
                <a:latin typeface="Times New Roman" pitchFamily="18" charset="0"/>
                <a:ea typeface="宋体" pitchFamily="2" charset="-122"/>
              </a:endParaRPr>
            </a:p>
            <a:p>
              <a:pPr algn="just"/>
              <a:endParaRPr lang="en-US" altLang="zh-CN" sz="400" dirty="0">
                <a:latin typeface="Times New Roman" pitchFamily="18" charset="0"/>
                <a:ea typeface="宋体" pitchFamily="2" charset="-122"/>
              </a:endParaRPr>
            </a:p>
            <a:p>
              <a:pPr algn="just"/>
              <a:endParaRPr lang="en-US" altLang="zh-CN" sz="400" dirty="0">
                <a:latin typeface="Times New Roman" pitchFamily="18" charset="0"/>
                <a:ea typeface="宋体" pitchFamily="2" charset="-122"/>
              </a:endParaRPr>
            </a:p>
            <a:p>
              <a:pPr algn="just"/>
              <a:endParaRPr lang="en-US" altLang="zh-CN" sz="400" dirty="0">
                <a:latin typeface="Times New Roman" pitchFamily="18" charset="0"/>
                <a:ea typeface="宋体" pitchFamily="2" charset="-122"/>
              </a:endParaRPr>
            </a:p>
            <a:p>
              <a:pPr algn="just"/>
              <a:endParaRPr lang="en-US" altLang="zh-CN" sz="400" dirty="0">
                <a:latin typeface="Times New Roman" pitchFamily="18" charset="0"/>
                <a:ea typeface="宋体" pitchFamily="2" charset="-122"/>
              </a:endParaRPr>
            </a:p>
            <a:p>
              <a:pPr algn="just"/>
              <a:endParaRPr lang="en-US" altLang="zh-CN" sz="400" dirty="0">
                <a:latin typeface="Times New Roman" pitchFamily="18" charset="0"/>
                <a:ea typeface="宋体" pitchFamily="2" charset="-122"/>
              </a:endParaRPr>
            </a:p>
            <a:p>
              <a:pPr algn="just"/>
              <a:r>
                <a:rPr lang="en-US" altLang="zh-CN" sz="400" dirty="0">
                  <a:latin typeface="Times New Roman" pitchFamily="18" charset="0"/>
                  <a:ea typeface="宋体" pitchFamily="2" charset="-122"/>
                </a:rPr>
                <a:t>                                                                     </a:t>
              </a:r>
              <a:endParaRPr lang="en-US" altLang="zh-CN" dirty="0"/>
            </a:p>
          </p:txBody>
        </p:sp>
        <p:sp>
          <p:nvSpPr>
            <p:cNvPr id="7" name="Oval 22"/>
            <p:cNvSpPr>
              <a:spLocks noChangeArrowheads="1"/>
            </p:cNvSpPr>
            <p:nvPr/>
          </p:nvSpPr>
          <p:spPr bwMode="auto">
            <a:xfrm>
              <a:off x="1891" y="4765"/>
              <a:ext cx="3115" cy="2174"/>
            </a:xfrm>
            <a:prstGeom prst="ellipse">
              <a:avLst/>
            </a:prstGeom>
            <a:solidFill>
              <a:srgbClr val="C0C0C0"/>
            </a:solidFill>
            <a:ln w="9525">
              <a:solidFill>
                <a:srgbClr val="000000"/>
              </a:solidFill>
              <a:round/>
              <a:headEnd/>
              <a:tailEnd/>
            </a:ln>
          </p:spPr>
          <p:txBody>
            <a:bodyPr lIns="38405" tIns="19202" rIns="38405" bIns="19202"/>
            <a:lstStyle/>
            <a:p>
              <a:pPr algn="just"/>
              <a:r>
                <a:rPr lang="zh-CN" altLang="en-US" sz="800" b="1" dirty="0">
                  <a:latin typeface="Times New Roman" pitchFamily="18" charset="0"/>
                  <a:ea typeface="宋体" pitchFamily="2" charset="-122"/>
                </a:rPr>
                <a:t>制造</a:t>
              </a:r>
            </a:p>
            <a:p>
              <a:pPr algn="just"/>
              <a:r>
                <a:rPr lang="en-US" altLang="zh-CN" sz="800" b="1" dirty="0">
                  <a:latin typeface="Times New Roman" pitchFamily="18" charset="0"/>
                  <a:ea typeface="宋体" pitchFamily="2" charset="-122"/>
                </a:rPr>
                <a:t>—</a:t>
              </a:r>
              <a:r>
                <a:rPr lang="zh-CN" altLang="en-US" sz="800" b="1" dirty="0">
                  <a:latin typeface="Times New Roman" pitchFamily="18" charset="0"/>
                  <a:ea typeface="宋体" pitchFamily="2" charset="-122"/>
                </a:rPr>
                <a:t>拼焊板坯料</a:t>
              </a:r>
            </a:p>
            <a:p>
              <a:pPr algn="just"/>
              <a:r>
                <a:rPr lang="en-US" altLang="zh-CN" sz="800" b="1" dirty="0">
                  <a:latin typeface="Times New Roman" pitchFamily="18" charset="0"/>
                  <a:ea typeface="宋体" pitchFamily="2" charset="-122"/>
                </a:rPr>
                <a:t>—</a:t>
              </a:r>
              <a:r>
                <a:rPr lang="zh-CN" altLang="en-US" sz="800" b="1" dirty="0">
                  <a:latin typeface="Times New Roman" pitchFamily="18" charset="0"/>
                  <a:ea typeface="宋体" pitchFamily="2" charset="-122"/>
                </a:rPr>
                <a:t>深冲，液压成形</a:t>
              </a:r>
            </a:p>
            <a:p>
              <a:pPr algn="just"/>
              <a:r>
                <a:rPr lang="en-US" altLang="zh-CN" sz="800" b="1" dirty="0">
                  <a:latin typeface="Times New Roman" pitchFamily="18" charset="0"/>
                  <a:ea typeface="宋体" pitchFamily="2" charset="-122"/>
                </a:rPr>
                <a:t>—</a:t>
              </a:r>
              <a:r>
                <a:rPr lang="zh-CN" altLang="en-US" sz="800" b="1" dirty="0">
                  <a:latin typeface="Times New Roman" pitchFamily="18" charset="0"/>
                  <a:ea typeface="宋体" pitchFamily="2" charset="-122"/>
                </a:rPr>
                <a:t>铸造</a:t>
              </a:r>
            </a:p>
            <a:p>
              <a:pPr algn="just"/>
              <a:r>
                <a:rPr lang="en-US" altLang="zh-CN" sz="800" b="1" dirty="0">
                  <a:latin typeface="Times New Roman" pitchFamily="18" charset="0"/>
                  <a:ea typeface="宋体" pitchFamily="2" charset="-122"/>
                </a:rPr>
                <a:t>—</a:t>
              </a:r>
              <a:r>
                <a:rPr lang="zh-CN" altLang="en-US" sz="800" b="1" dirty="0">
                  <a:latin typeface="Times New Roman" pitchFamily="18" charset="0"/>
                  <a:ea typeface="宋体" pitchFamily="2" charset="-122"/>
                </a:rPr>
                <a:t>点焊，激光焊</a:t>
              </a:r>
            </a:p>
            <a:p>
              <a:pPr algn="just"/>
              <a:r>
                <a:rPr lang="en-US" altLang="zh-CN" sz="800" b="1" dirty="0">
                  <a:latin typeface="Times New Roman" pitchFamily="18" charset="0"/>
                  <a:ea typeface="宋体" pitchFamily="2" charset="-122"/>
                </a:rPr>
                <a:t>—</a:t>
              </a:r>
              <a:r>
                <a:rPr lang="zh-CN" altLang="en-US" sz="800" b="1" dirty="0">
                  <a:latin typeface="Times New Roman" pitchFamily="18" charset="0"/>
                  <a:ea typeface="宋体" pitchFamily="2" charset="-122"/>
                </a:rPr>
                <a:t>自身铆接</a:t>
              </a:r>
            </a:p>
            <a:p>
              <a:endParaRPr lang="en-US" altLang="zh-CN" sz="800" b="1" dirty="0">
                <a:latin typeface="Times New Roman" pitchFamily="18" charset="0"/>
                <a:ea typeface="宋体" pitchFamily="2" charset="-122"/>
              </a:endParaRPr>
            </a:p>
          </p:txBody>
        </p:sp>
        <p:sp>
          <p:nvSpPr>
            <p:cNvPr id="8" name="Oval 23"/>
            <p:cNvSpPr>
              <a:spLocks noChangeArrowheads="1"/>
            </p:cNvSpPr>
            <p:nvPr/>
          </p:nvSpPr>
          <p:spPr bwMode="auto">
            <a:xfrm>
              <a:off x="3770" y="8163"/>
              <a:ext cx="3188" cy="1628"/>
            </a:xfrm>
            <a:prstGeom prst="ellipse">
              <a:avLst/>
            </a:prstGeom>
            <a:solidFill>
              <a:srgbClr val="C0C0C0"/>
            </a:solidFill>
            <a:ln w="9525">
              <a:solidFill>
                <a:srgbClr val="000000"/>
              </a:solidFill>
              <a:round/>
              <a:headEnd/>
              <a:tailEnd/>
            </a:ln>
          </p:spPr>
          <p:txBody>
            <a:bodyPr lIns="38405" tIns="19202" rIns="38405" bIns="19202"/>
            <a:lstStyle/>
            <a:p>
              <a:pPr algn="just"/>
              <a:r>
                <a:rPr lang="zh-CN" altLang="en-US" sz="800" b="1" dirty="0">
                  <a:latin typeface="Times New Roman" pitchFamily="18" charset="0"/>
                  <a:ea typeface="宋体" pitchFamily="2" charset="-122"/>
                </a:rPr>
                <a:t>工程</a:t>
              </a:r>
            </a:p>
            <a:p>
              <a:pPr algn="just"/>
              <a:r>
                <a:rPr lang="en-US" altLang="zh-CN" sz="800" b="1" dirty="0">
                  <a:latin typeface="Times New Roman" pitchFamily="18" charset="0"/>
                  <a:ea typeface="宋体" pitchFamily="2" charset="-122"/>
                </a:rPr>
                <a:t>—</a:t>
              </a:r>
              <a:r>
                <a:rPr lang="zh-CN" altLang="en-US" sz="800" b="1" dirty="0">
                  <a:latin typeface="Times New Roman" pitchFamily="18" charset="0"/>
                  <a:ea typeface="宋体" pitchFamily="2" charset="-122"/>
                </a:rPr>
                <a:t>最佳工程组合</a:t>
              </a:r>
            </a:p>
            <a:p>
              <a:pPr algn="just"/>
              <a:r>
                <a:rPr lang="en-US" altLang="zh-CN" sz="800" b="1" dirty="0">
                  <a:latin typeface="Times New Roman" pitchFamily="18" charset="0"/>
                  <a:ea typeface="宋体" pitchFamily="2" charset="-122"/>
                </a:rPr>
                <a:t>—</a:t>
              </a:r>
              <a:r>
                <a:rPr lang="zh-CN" altLang="en-US" sz="800" b="1" dirty="0">
                  <a:latin typeface="Times New Roman" pitchFamily="18" charset="0"/>
                  <a:ea typeface="宋体" pitchFamily="2" charset="-122"/>
                </a:rPr>
                <a:t>最佳加载变化</a:t>
              </a:r>
            </a:p>
            <a:p>
              <a:pPr algn="just"/>
              <a:r>
                <a:rPr lang="en-US" altLang="zh-CN" sz="800" b="1" dirty="0">
                  <a:latin typeface="Times New Roman" pitchFamily="18" charset="0"/>
                  <a:ea typeface="宋体" pitchFamily="2" charset="-122"/>
                </a:rPr>
                <a:t>—</a:t>
              </a:r>
              <a:r>
                <a:rPr lang="zh-CN" altLang="en-US" sz="800" b="1" dirty="0">
                  <a:latin typeface="Times New Roman" pitchFamily="18" charset="0"/>
                  <a:ea typeface="宋体" pitchFamily="2" charset="-122"/>
                </a:rPr>
                <a:t>均匀结构</a:t>
              </a:r>
            </a:p>
            <a:p>
              <a:pPr algn="just"/>
              <a:r>
                <a:rPr lang="en-US" altLang="zh-CN" sz="800" b="1" dirty="0">
                  <a:latin typeface="Times New Roman" pitchFamily="18" charset="0"/>
                  <a:ea typeface="宋体" pitchFamily="2" charset="-122"/>
                </a:rPr>
                <a:t>—</a:t>
              </a:r>
              <a:r>
                <a:rPr lang="zh-CN" altLang="en-US" sz="800" b="1" dirty="0">
                  <a:latin typeface="Times New Roman" pitchFamily="18" charset="0"/>
                  <a:ea typeface="宋体" pitchFamily="2" charset="-122"/>
                </a:rPr>
                <a:t>最佳几何形状</a:t>
              </a:r>
            </a:p>
            <a:p>
              <a:endParaRPr lang="en-US" altLang="zh-CN" sz="800" b="1" dirty="0">
                <a:latin typeface="Times New Roman" pitchFamily="18" charset="0"/>
                <a:ea typeface="宋体" pitchFamily="2" charset="-122"/>
              </a:endParaRPr>
            </a:p>
          </p:txBody>
        </p:sp>
        <p:sp>
          <p:nvSpPr>
            <p:cNvPr id="9" name="Oval 24"/>
            <p:cNvSpPr>
              <a:spLocks noChangeArrowheads="1"/>
            </p:cNvSpPr>
            <p:nvPr/>
          </p:nvSpPr>
          <p:spPr bwMode="auto">
            <a:xfrm>
              <a:off x="6273" y="3949"/>
              <a:ext cx="2817" cy="1903"/>
            </a:xfrm>
            <a:prstGeom prst="ellipse">
              <a:avLst/>
            </a:prstGeom>
            <a:solidFill>
              <a:srgbClr val="C0C0C0"/>
            </a:solidFill>
            <a:ln w="9525">
              <a:solidFill>
                <a:srgbClr val="000000"/>
              </a:solidFill>
              <a:round/>
              <a:headEnd/>
              <a:tailEnd/>
            </a:ln>
          </p:spPr>
          <p:txBody>
            <a:bodyPr lIns="38405" tIns="19202" rIns="38405" bIns="19202"/>
            <a:lstStyle/>
            <a:p>
              <a:pPr algn="just"/>
              <a:r>
                <a:rPr lang="zh-CN" altLang="en-US" sz="800" b="1" dirty="0">
                  <a:solidFill>
                    <a:schemeClr val="tx1"/>
                  </a:solidFill>
                  <a:latin typeface="Times New Roman" pitchFamily="18" charset="0"/>
                  <a:ea typeface="宋体" pitchFamily="2" charset="-122"/>
                </a:rPr>
                <a:t>材料</a:t>
              </a:r>
            </a:p>
            <a:p>
              <a:pPr algn="just"/>
              <a:r>
                <a:rPr lang="en-US" altLang="zh-CN" sz="800" b="1" dirty="0">
                  <a:solidFill>
                    <a:schemeClr val="tx1"/>
                  </a:solidFill>
                  <a:latin typeface="Times New Roman" pitchFamily="18" charset="0"/>
                  <a:ea typeface="宋体" pitchFamily="2" charset="-122"/>
                </a:rPr>
                <a:t>—</a:t>
              </a:r>
              <a:r>
                <a:rPr lang="zh-CN" altLang="en-US" sz="800" b="1" dirty="0">
                  <a:solidFill>
                    <a:schemeClr val="tx1"/>
                  </a:solidFill>
                  <a:latin typeface="Times New Roman" pitchFamily="18" charset="0"/>
                  <a:ea typeface="宋体" pitchFamily="2" charset="-122"/>
                </a:rPr>
                <a:t>高强度钢</a:t>
              </a:r>
            </a:p>
            <a:p>
              <a:pPr algn="just"/>
              <a:r>
                <a:rPr lang="en-US" altLang="zh-CN" sz="800" b="1" dirty="0">
                  <a:solidFill>
                    <a:schemeClr val="tx1"/>
                  </a:solidFill>
                  <a:latin typeface="Times New Roman" pitchFamily="18" charset="0"/>
                  <a:ea typeface="宋体" pitchFamily="2" charset="-122"/>
                </a:rPr>
                <a:t>—</a:t>
              </a:r>
              <a:r>
                <a:rPr lang="zh-CN" altLang="en-US" sz="800" b="1" dirty="0">
                  <a:solidFill>
                    <a:schemeClr val="tx1"/>
                  </a:solidFill>
                  <a:latin typeface="Times New Roman" pitchFamily="18" charset="0"/>
                  <a:ea typeface="宋体" pitchFamily="2" charset="-122"/>
                </a:rPr>
                <a:t>铝，镁</a:t>
              </a:r>
            </a:p>
            <a:p>
              <a:pPr algn="just"/>
              <a:r>
                <a:rPr lang="en-US" altLang="zh-CN" sz="800" b="1" dirty="0">
                  <a:solidFill>
                    <a:schemeClr val="tx1"/>
                  </a:solidFill>
                  <a:latin typeface="Times New Roman" pitchFamily="18" charset="0"/>
                  <a:ea typeface="宋体" pitchFamily="2" charset="-122"/>
                </a:rPr>
                <a:t>—</a:t>
              </a:r>
              <a:r>
                <a:rPr lang="zh-CN" altLang="en-US" sz="800" b="1" dirty="0">
                  <a:solidFill>
                    <a:schemeClr val="tx1"/>
                  </a:solidFill>
                  <a:latin typeface="Times New Roman" pitchFamily="18" charset="0"/>
                  <a:ea typeface="宋体" pitchFamily="2" charset="-122"/>
                </a:rPr>
                <a:t>复合材料</a:t>
              </a:r>
            </a:p>
            <a:p>
              <a:pPr algn="just"/>
              <a:r>
                <a:rPr lang="en-US" altLang="zh-CN" sz="800" b="1" dirty="0">
                  <a:solidFill>
                    <a:schemeClr val="tx1"/>
                  </a:solidFill>
                  <a:latin typeface="Times New Roman" pitchFamily="18" charset="0"/>
                  <a:ea typeface="宋体" pitchFamily="2" charset="-122"/>
                </a:rPr>
                <a:t>—</a:t>
              </a:r>
              <a:r>
                <a:rPr lang="zh-CN" altLang="en-US" sz="800" b="1" dirty="0">
                  <a:solidFill>
                    <a:schemeClr val="tx1"/>
                  </a:solidFill>
                  <a:latin typeface="Times New Roman" pitchFamily="18" charset="0"/>
                  <a:ea typeface="宋体" pitchFamily="2" charset="-122"/>
                </a:rPr>
                <a:t>碳纤维</a:t>
              </a:r>
            </a:p>
            <a:p>
              <a:pPr algn="just"/>
              <a:r>
                <a:rPr lang="en-US" altLang="zh-CN" sz="800" b="1" dirty="0">
                  <a:solidFill>
                    <a:schemeClr val="tx1"/>
                  </a:solidFill>
                  <a:latin typeface="Times New Roman" pitchFamily="18" charset="0"/>
                  <a:ea typeface="宋体" pitchFamily="2" charset="-122"/>
                </a:rPr>
                <a:t>—</a:t>
              </a:r>
              <a:r>
                <a:rPr lang="zh-CN" altLang="en-US" sz="800" b="1" dirty="0">
                  <a:solidFill>
                    <a:schemeClr val="tx1"/>
                  </a:solidFill>
                  <a:latin typeface="Times New Roman" pitchFamily="18" charset="0"/>
                  <a:ea typeface="宋体" pitchFamily="2" charset="-122"/>
                </a:rPr>
                <a:t>复合材料</a:t>
              </a:r>
            </a:p>
            <a:p>
              <a:endParaRPr lang="en-US" altLang="zh-CN" sz="800" b="1" dirty="0">
                <a:solidFill>
                  <a:schemeClr val="tx1"/>
                </a:solidFill>
              </a:endParaRPr>
            </a:p>
          </p:txBody>
        </p:sp>
        <p:sp>
          <p:nvSpPr>
            <p:cNvPr id="10" name="Text Box 25"/>
            <p:cNvSpPr txBox="1">
              <a:spLocks noChangeArrowheads="1"/>
            </p:cNvSpPr>
            <p:nvPr/>
          </p:nvSpPr>
          <p:spPr bwMode="auto">
            <a:xfrm>
              <a:off x="7526" y="6599"/>
              <a:ext cx="1565" cy="544"/>
            </a:xfrm>
            <a:prstGeom prst="rect">
              <a:avLst/>
            </a:prstGeom>
            <a:noFill/>
            <a:ln w="9525">
              <a:noFill/>
              <a:miter lim="800000"/>
              <a:headEnd/>
              <a:tailEnd/>
            </a:ln>
          </p:spPr>
          <p:txBody>
            <a:bodyPr lIns="38405" tIns="19202" rIns="38405" bIns="19202"/>
            <a:lstStyle/>
            <a:p>
              <a:r>
                <a:rPr lang="zh-CN" altLang="en-US" sz="900">
                  <a:solidFill>
                    <a:schemeClr val="tx1"/>
                  </a:solidFill>
                  <a:latin typeface="Times New Roman" pitchFamily="18" charset="0"/>
                  <a:ea typeface="宋体" pitchFamily="2" charset="-122"/>
                </a:rPr>
                <a:t>时间和成本</a:t>
              </a:r>
              <a:endParaRPr lang="zh-CN" altLang="en-US" sz="900">
                <a:solidFill>
                  <a:schemeClr val="tx1"/>
                </a:solidFill>
              </a:endParaRPr>
            </a:p>
          </p:txBody>
        </p:sp>
        <p:sp>
          <p:nvSpPr>
            <p:cNvPr id="11" name="Text Box 26"/>
            <p:cNvSpPr txBox="1">
              <a:spLocks noChangeArrowheads="1"/>
            </p:cNvSpPr>
            <p:nvPr/>
          </p:nvSpPr>
          <p:spPr bwMode="auto">
            <a:xfrm>
              <a:off x="7526" y="7891"/>
              <a:ext cx="1565" cy="614"/>
            </a:xfrm>
            <a:prstGeom prst="rect">
              <a:avLst/>
            </a:prstGeom>
            <a:noFill/>
            <a:ln w="9525">
              <a:noFill/>
              <a:miter lim="800000"/>
              <a:headEnd/>
              <a:tailEnd/>
            </a:ln>
          </p:spPr>
          <p:txBody>
            <a:bodyPr lIns="38405" tIns="19202" rIns="38405" bIns="19202"/>
            <a:lstStyle/>
            <a:p>
              <a:pPr algn="just"/>
              <a:r>
                <a:rPr lang="zh-CN" altLang="en-US" sz="900" dirty="0">
                  <a:latin typeface="Times New Roman" pitchFamily="18" charset="0"/>
                  <a:ea typeface="宋体" pitchFamily="2" charset="-122"/>
                </a:rPr>
                <a:t>重量最佳化</a:t>
              </a:r>
              <a:endParaRPr lang="zh-CN" altLang="en-US" sz="3200" dirty="0"/>
            </a:p>
          </p:txBody>
        </p:sp>
      </p:grpSp>
      <p:sp>
        <p:nvSpPr>
          <p:cNvPr id="13" name="矩形 12"/>
          <p:cNvSpPr/>
          <p:nvPr/>
        </p:nvSpPr>
        <p:spPr>
          <a:xfrm>
            <a:off x="539552" y="1052736"/>
            <a:ext cx="8208912" cy="707886"/>
          </a:xfrm>
          <a:prstGeom prst="rect">
            <a:avLst/>
          </a:prstGeom>
        </p:spPr>
        <p:txBody>
          <a:bodyPr wrap="square">
            <a:spAutoFit/>
          </a:bodyPr>
          <a:lstStyle/>
          <a:p>
            <a:r>
              <a:rPr lang="zh-CN" altLang="en-US" sz="2000" b="1" dirty="0" smtClean="0">
                <a:latin typeface="仿宋_GB2312" pitchFamily="49" charset="-122"/>
                <a:ea typeface="仿宋_GB2312" pitchFamily="49" charset="-122"/>
              </a:rPr>
              <a:t>结构优化设计是轻量化技术的一个重要环节，是轻量化汽车产品开发的基础和前提，也是可以用最低成本实现性能最佳的办法。</a:t>
            </a:r>
            <a:endParaRPr lang="zh-CN" altLang="en-US" sz="2000" b="1" dirty="0">
              <a:latin typeface="仿宋_GB2312" pitchFamily="49" charset="-122"/>
              <a:ea typeface="仿宋_GB2312" pitchFamily="49" charset="-122"/>
            </a:endParaRPr>
          </a:p>
        </p:txBody>
      </p:sp>
      <p:sp>
        <p:nvSpPr>
          <p:cNvPr id="19" name="矩形 18"/>
          <p:cNvSpPr/>
          <p:nvPr/>
        </p:nvSpPr>
        <p:spPr>
          <a:xfrm>
            <a:off x="5364088" y="2204864"/>
            <a:ext cx="3096344" cy="3416320"/>
          </a:xfrm>
          <a:prstGeom prst="rect">
            <a:avLst/>
          </a:prstGeom>
        </p:spPr>
        <p:txBody>
          <a:bodyPr wrap="square">
            <a:spAutoFit/>
          </a:bodyPr>
          <a:lstStyle/>
          <a:p>
            <a:pPr algn="just">
              <a:defRPr/>
            </a:pPr>
            <a:r>
              <a:rPr lang="zh-CN" altLang="en-US" b="1" i="1" dirty="0" smtClean="0">
                <a:latin typeface="仿宋_GB2312" pitchFamily="49" charset="-122"/>
                <a:ea typeface="仿宋_GB2312" pitchFamily="49" charset="-122"/>
              </a:rPr>
              <a:t>结构设计优化手段：</a:t>
            </a:r>
            <a:endParaRPr lang="en-US" altLang="zh-CN" b="1"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拓扑优化</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形貌优化</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尺寸优化</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形状优化</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有限元法</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单一目标优化设计法</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多目标法</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多学科协同优化法</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灵敏度分析法</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车身结构参数化法</a:t>
            </a:r>
            <a:endParaRPr lang="en-US" altLang="zh-CN" i="1" dirty="0" smtClean="0">
              <a:latin typeface="仿宋_GB2312" pitchFamily="49" charset="-122"/>
              <a:ea typeface="仿宋_GB2312" pitchFamily="49" charset="-122"/>
            </a:endParaRPr>
          </a:p>
          <a:p>
            <a:pPr indent="177800" algn="just">
              <a:buFont typeface="Arial" pitchFamily="34" charset="0"/>
              <a:buChar char="•"/>
              <a:defRPr/>
            </a:pPr>
            <a:r>
              <a:rPr lang="zh-CN" altLang="en-US" i="1" dirty="0" smtClean="0">
                <a:latin typeface="仿宋_GB2312" pitchFamily="49" charset="-122"/>
                <a:ea typeface="仿宋_GB2312" pitchFamily="49" charset="-122"/>
              </a:rPr>
              <a:t>模块化设计</a:t>
            </a:r>
            <a:endParaRPr lang="en-US" altLang="zh-CN" i="1" dirty="0">
              <a:latin typeface="仿宋_GB2312" pitchFamily="49" charset="-122"/>
              <a:ea typeface="仿宋_GB2312" pitchFamily="49" charset="-122"/>
            </a:endParaRPr>
          </a:p>
        </p:txBody>
      </p:sp>
      <p:sp>
        <p:nvSpPr>
          <p:cNvPr id="20" name="矩形 19"/>
          <p:cNvSpPr/>
          <p:nvPr/>
        </p:nvSpPr>
        <p:spPr>
          <a:xfrm>
            <a:off x="1403648" y="5445224"/>
            <a:ext cx="2441694" cy="338554"/>
          </a:xfrm>
          <a:prstGeom prst="rect">
            <a:avLst/>
          </a:prstGeom>
        </p:spPr>
        <p:txBody>
          <a:bodyPr wrap="none">
            <a:spAutoFit/>
          </a:bodyPr>
          <a:lstStyle/>
          <a:p>
            <a:r>
              <a:rPr lang="zh-CN" altLang="en-US" sz="1600" dirty="0" smtClean="0">
                <a:latin typeface="黑体" pitchFamily="49" charset="-122"/>
                <a:ea typeface="黑体" pitchFamily="49" charset="-122"/>
              </a:rPr>
              <a:t>车轻量化工程的实施方法</a:t>
            </a:r>
            <a:endParaRPr lang="zh-CN" altLang="en-US" sz="1600" dirty="0">
              <a:latin typeface="黑体" pitchFamily="49" charset="-122"/>
              <a:ea typeface="黑体" pitchFamily="49" charset="-122"/>
            </a:endParaRPr>
          </a:p>
        </p:txBody>
      </p:sp>
      <p:sp>
        <p:nvSpPr>
          <p:cNvPr id="21" name="TextBox 20"/>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21</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4" name="矩形 13"/>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三、</a:t>
            </a:r>
            <a:r>
              <a:rPr lang="zh-CN" altLang="en-US" sz="2400" b="1" dirty="0" smtClean="0">
                <a:latin typeface="仿宋_GB2312" pitchFamily="49" charset="-122"/>
                <a:ea typeface="仿宋_GB2312" pitchFamily="49" charset="-122"/>
              </a:rPr>
              <a:t>结构优化设计技术应用介绍</a:t>
            </a:r>
            <a:r>
              <a:rPr lang="en-US" altLang="zh-CN" sz="2400" b="1" dirty="0" smtClean="0">
                <a:solidFill>
                  <a:srgbClr val="000000"/>
                </a:solidFill>
                <a:latin typeface="Times New Roman" pitchFamily="18" charset="0"/>
                <a:ea typeface="仿宋_GB2312" pitchFamily="49" charset="-122"/>
                <a:cs typeface="+mj-cs"/>
              </a:rPr>
              <a:t>-1</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395536" y="980728"/>
            <a:ext cx="8424936" cy="504056"/>
          </a:xfrm>
          <a:prstGeom prst="roundRect">
            <a:avLst/>
          </a:prstGeom>
          <a:solidFill>
            <a:schemeClr val="bg1"/>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zh-CN" altLang="en-US" sz="2000" b="1" i="1" spc="100" dirty="0" smtClean="0">
                <a:solidFill>
                  <a:srgbClr val="C00000"/>
                </a:solidFill>
                <a:latin typeface="仿宋_GB2312" pitchFamily="49" charset="-122"/>
                <a:ea typeface="仿宋_GB2312" pitchFamily="49" charset="-122"/>
              </a:rPr>
              <a:t>典型车身</a:t>
            </a:r>
            <a:r>
              <a:rPr lang="en-US" altLang="zh-CN" sz="2000" b="1" i="1" spc="100" dirty="0" smtClean="0">
                <a:solidFill>
                  <a:srgbClr val="C00000"/>
                </a:solidFill>
                <a:latin typeface="仿宋_GB2312" pitchFamily="49" charset="-122"/>
                <a:ea typeface="仿宋_GB2312" pitchFamily="49" charset="-122"/>
              </a:rPr>
              <a:t>B</a:t>
            </a:r>
            <a:r>
              <a:rPr lang="zh-CN" altLang="en-US" sz="2000" b="1" i="1" spc="100" dirty="0" smtClean="0">
                <a:solidFill>
                  <a:srgbClr val="C00000"/>
                </a:solidFill>
                <a:latin typeface="仿宋_GB2312" pitchFamily="49" charset="-122"/>
                <a:ea typeface="仿宋_GB2312" pitchFamily="49" charset="-122"/>
              </a:rPr>
              <a:t>柱结构优化设计分析</a:t>
            </a:r>
          </a:p>
        </p:txBody>
      </p:sp>
      <p:grpSp>
        <p:nvGrpSpPr>
          <p:cNvPr id="19" name="组合 18"/>
          <p:cNvGrpSpPr/>
          <p:nvPr/>
        </p:nvGrpSpPr>
        <p:grpSpPr>
          <a:xfrm>
            <a:off x="467544" y="1772816"/>
            <a:ext cx="8286808" cy="3106714"/>
            <a:chOff x="500034" y="1928802"/>
            <a:chExt cx="8286808" cy="3106714"/>
          </a:xfrm>
        </p:grpSpPr>
        <p:pic>
          <p:nvPicPr>
            <p:cNvPr id="16" name="Picture 9" descr="D:\CAE\2012\0201_AN22\communications\0\opt\B_pillar\OPTI\size\image1.jpg"/>
            <p:cNvPicPr>
              <a:picLocks noChangeAspect="1" noChangeArrowheads="1"/>
            </p:cNvPicPr>
            <p:nvPr/>
          </p:nvPicPr>
          <p:blipFill>
            <a:blip r:embed="rId2" cstate="print"/>
            <a:srcRect l="19172" t="3077" r="57707"/>
            <a:stretch>
              <a:fillRect/>
            </a:stretch>
          </p:blipFill>
          <p:spPr bwMode="auto">
            <a:xfrm>
              <a:off x="7090604" y="3714752"/>
              <a:ext cx="753349" cy="1273796"/>
            </a:xfrm>
            <a:prstGeom prst="rect">
              <a:avLst/>
            </a:prstGeom>
            <a:noFill/>
          </p:spPr>
        </p:pic>
        <p:pic>
          <p:nvPicPr>
            <p:cNvPr id="13" name="Picture 7" descr="D:\CAE\2012\0201_AN22\04-OPT\B_pillar\OPTI\solid_topo\image4.jpg"/>
            <p:cNvPicPr>
              <a:picLocks noChangeAspect="1" noChangeArrowheads="1"/>
            </p:cNvPicPr>
            <p:nvPr/>
          </p:nvPicPr>
          <p:blipFill>
            <a:blip r:embed="rId3" cstate="print"/>
            <a:srcRect l="9648" r="71745" b="470"/>
            <a:stretch>
              <a:fillRect/>
            </a:stretch>
          </p:blipFill>
          <p:spPr bwMode="auto">
            <a:xfrm>
              <a:off x="2908399" y="3714752"/>
              <a:ext cx="735298" cy="1304124"/>
            </a:xfrm>
            <a:prstGeom prst="rect">
              <a:avLst/>
            </a:prstGeom>
            <a:noFill/>
          </p:spPr>
        </p:pic>
        <p:pic>
          <p:nvPicPr>
            <p:cNvPr id="11" name="Picture 4"/>
            <p:cNvPicPr>
              <a:picLocks noChangeAspect="1" noChangeArrowheads="1"/>
            </p:cNvPicPr>
            <p:nvPr/>
          </p:nvPicPr>
          <p:blipFill>
            <a:blip r:embed="rId4" cstate="print"/>
            <a:srcRect/>
            <a:stretch>
              <a:fillRect/>
            </a:stretch>
          </p:blipFill>
          <p:spPr bwMode="auto">
            <a:xfrm>
              <a:off x="962690" y="1928802"/>
              <a:ext cx="638518" cy="1285884"/>
            </a:xfrm>
            <a:prstGeom prst="rect">
              <a:avLst/>
            </a:prstGeom>
            <a:noFill/>
            <a:ln w="9525">
              <a:noFill/>
              <a:miter lim="800000"/>
              <a:headEnd/>
              <a:tailEnd/>
            </a:ln>
          </p:spPr>
        </p:pic>
        <p:graphicFrame>
          <p:nvGraphicFramePr>
            <p:cNvPr id="5" name="图示 4"/>
            <p:cNvGraphicFramePr/>
            <p:nvPr/>
          </p:nvGraphicFramePr>
          <p:xfrm>
            <a:off x="500034" y="3286124"/>
            <a:ext cx="8215370" cy="4286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图片 5" descr="C:\Documents and Settings\gaoxiang\Desktop\capture.jpg"/>
            <p:cNvPicPr/>
            <p:nvPr/>
          </p:nvPicPr>
          <p:blipFill>
            <a:blip r:embed="rId10" cstate="print"/>
            <a:srcRect/>
            <a:stretch>
              <a:fillRect/>
            </a:stretch>
          </p:blipFill>
          <p:spPr bwMode="auto">
            <a:xfrm>
              <a:off x="7000892" y="2000240"/>
              <a:ext cx="1471780" cy="1214446"/>
            </a:xfrm>
            <a:prstGeom prst="rect">
              <a:avLst/>
            </a:prstGeom>
            <a:noFill/>
          </p:spPr>
        </p:pic>
        <p:pic>
          <p:nvPicPr>
            <p:cNvPr id="12" name="Picture 5" descr="C:\Documents and Settings\gaoxiang\Desktop\未命名.bmp"/>
            <p:cNvPicPr>
              <a:picLocks noChangeAspect="1" noChangeArrowheads="1"/>
            </p:cNvPicPr>
            <p:nvPr/>
          </p:nvPicPr>
          <p:blipFill>
            <a:blip r:embed="rId11" cstate="print"/>
            <a:srcRect t="2919" r="86622" b="54036"/>
            <a:stretch>
              <a:fillRect/>
            </a:stretch>
          </p:blipFill>
          <p:spPr bwMode="auto">
            <a:xfrm>
              <a:off x="3169829" y="1954781"/>
              <a:ext cx="707885" cy="1297790"/>
            </a:xfrm>
            <a:prstGeom prst="rect">
              <a:avLst/>
            </a:prstGeom>
            <a:noFill/>
          </p:spPr>
        </p:pic>
        <p:pic>
          <p:nvPicPr>
            <p:cNvPr id="14" name="Picture 7" descr="C:\Documents and Settings\gaoxiang\Desktop\未命名.bmp"/>
            <p:cNvPicPr>
              <a:picLocks noChangeAspect="1" noChangeArrowheads="1"/>
            </p:cNvPicPr>
            <p:nvPr/>
          </p:nvPicPr>
          <p:blipFill>
            <a:blip r:embed="rId12" cstate="print"/>
            <a:srcRect t="17716" r="80519" b="21751"/>
            <a:stretch>
              <a:fillRect/>
            </a:stretch>
          </p:blipFill>
          <p:spPr bwMode="auto">
            <a:xfrm>
              <a:off x="5175976" y="1928802"/>
              <a:ext cx="944307" cy="1298423"/>
            </a:xfrm>
            <a:prstGeom prst="rect">
              <a:avLst/>
            </a:prstGeom>
            <a:noFill/>
          </p:spPr>
        </p:pic>
        <p:pic>
          <p:nvPicPr>
            <p:cNvPr id="15" name="Picture 3" descr="D:\CAE\2012\0201_AN22\04-OPT\B_pillar\image16.jpg"/>
            <p:cNvPicPr>
              <a:picLocks noChangeAspect="1" noChangeArrowheads="1"/>
            </p:cNvPicPr>
            <p:nvPr/>
          </p:nvPicPr>
          <p:blipFill>
            <a:blip r:embed="rId13" cstate="print"/>
            <a:srcRect l="12603" r="62193" b="-2137"/>
            <a:stretch>
              <a:fillRect/>
            </a:stretch>
          </p:blipFill>
          <p:spPr bwMode="auto">
            <a:xfrm>
              <a:off x="5000628" y="3839388"/>
              <a:ext cx="743199" cy="1161248"/>
            </a:xfrm>
            <a:prstGeom prst="rect">
              <a:avLst/>
            </a:prstGeom>
            <a:noFill/>
          </p:spPr>
        </p:pic>
        <p:pic>
          <p:nvPicPr>
            <p:cNvPr id="17" name="Picture 11" descr="C:\Documents and Settings\gaoxiang\Desktop\3.png"/>
            <p:cNvPicPr>
              <a:picLocks noChangeAspect="1" noChangeArrowheads="1"/>
            </p:cNvPicPr>
            <p:nvPr/>
          </p:nvPicPr>
          <p:blipFill>
            <a:blip r:embed="rId14" cstate="print"/>
            <a:srcRect l="21802" t="11872" r="62085" b="11872"/>
            <a:stretch>
              <a:fillRect/>
            </a:stretch>
          </p:blipFill>
          <p:spPr bwMode="auto">
            <a:xfrm>
              <a:off x="510363" y="3742994"/>
              <a:ext cx="795399" cy="1292522"/>
            </a:xfrm>
            <a:prstGeom prst="rect">
              <a:avLst/>
            </a:prstGeom>
            <a:noFill/>
          </p:spPr>
        </p:pic>
        <p:sp>
          <p:nvSpPr>
            <p:cNvPr id="22" name="矩形 21"/>
            <p:cNvSpPr/>
            <p:nvPr/>
          </p:nvSpPr>
          <p:spPr>
            <a:xfrm>
              <a:off x="1000100" y="4110343"/>
              <a:ext cx="1143008" cy="461665"/>
            </a:xfrm>
            <a:prstGeom prst="rect">
              <a:avLst/>
            </a:prstGeom>
          </p:spPr>
          <p:txBody>
            <a:bodyPr wrap="square">
              <a:spAutoFit/>
            </a:bodyPr>
            <a:lstStyle/>
            <a:p>
              <a:r>
                <a:rPr lang="zh-CN" altLang="en-US" sz="1200" b="1" i="1" dirty="0" smtClean="0">
                  <a:solidFill>
                    <a:srgbClr val="C00000"/>
                  </a:solidFill>
                  <a:latin typeface="华文细黑" pitchFamily="2" charset="-122"/>
                  <a:ea typeface="仿宋_GB2312"/>
                </a:rPr>
                <a:t>找出材料主要分布区域</a:t>
              </a:r>
              <a:endParaRPr lang="zh-CN" altLang="en-US" sz="1200" dirty="0">
                <a:ea typeface="仿宋_GB2312"/>
              </a:endParaRPr>
            </a:p>
          </p:txBody>
        </p:sp>
        <p:sp>
          <p:nvSpPr>
            <p:cNvPr id="23" name="矩形 22"/>
            <p:cNvSpPr/>
            <p:nvPr/>
          </p:nvSpPr>
          <p:spPr>
            <a:xfrm>
              <a:off x="5572132" y="4181781"/>
              <a:ext cx="1071570" cy="461665"/>
            </a:xfrm>
            <a:prstGeom prst="rect">
              <a:avLst/>
            </a:prstGeom>
          </p:spPr>
          <p:txBody>
            <a:bodyPr wrap="square">
              <a:spAutoFit/>
            </a:bodyPr>
            <a:lstStyle/>
            <a:p>
              <a:r>
                <a:rPr lang="zh-CN" altLang="en-US" sz="1200" b="1" i="1" dirty="0" smtClean="0">
                  <a:solidFill>
                    <a:srgbClr val="C00000"/>
                  </a:solidFill>
                  <a:latin typeface="华文细黑" pitchFamily="2" charset="-122"/>
                  <a:ea typeface="仿宋_GB2312"/>
                </a:rPr>
                <a:t>找出加强筋的分布区域</a:t>
              </a:r>
              <a:endParaRPr lang="zh-CN" altLang="en-US" sz="1200" dirty="0">
                <a:ea typeface="仿宋_GB2312"/>
              </a:endParaRPr>
            </a:p>
          </p:txBody>
        </p:sp>
        <p:sp>
          <p:nvSpPr>
            <p:cNvPr id="24" name="矩形 23"/>
            <p:cNvSpPr/>
            <p:nvPr/>
          </p:nvSpPr>
          <p:spPr>
            <a:xfrm>
              <a:off x="3428992" y="4143380"/>
              <a:ext cx="928694" cy="461665"/>
            </a:xfrm>
            <a:prstGeom prst="rect">
              <a:avLst/>
            </a:prstGeom>
          </p:spPr>
          <p:txBody>
            <a:bodyPr wrap="square">
              <a:spAutoFit/>
            </a:bodyPr>
            <a:lstStyle/>
            <a:p>
              <a:r>
                <a:rPr lang="zh-CN" altLang="en-US" sz="1200" b="1" i="1" dirty="0" smtClean="0">
                  <a:solidFill>
                    <a:srgbClr val="C00000"/>
                  </a:solidFill>
                  <a:latin typeface="华文细黑" pitchFamily="2" charset="-122"/>
                  <a:ea typeface="仿宋_GB2312"/>
                </a:rPr>
                <a:t>找出形状参数</a:t>
              </a:r>
              <a:endParaRPr lang="zh-CN" altLang="en-US" sz="1200" dirty="0">
                <a:ea typeface="仿宋_GB2312"/>
              </a:endParaRPr>
            </a:p>
          </p:txBody>
        </p:sp>
        <p:sp>
          <p:nvSpPr>
            <p:cNvPr id="25" name="矩形 24"/>
            <p:cNvSpPr/>
            <p:nvPr/>
          </p:nvSpPr>
          <p:spPr>
            <a:xfrm>
              <a:off x="7715272" y="4143380"/>
              <a:ext cx="1071570" cy="461665"/>
            </a:xfrm>
            <a:prstGeom prst="rect">
              <a:avLst/>
            </a:prstGeom>
          </p:spPr>
          <p:txBody>
            <a:bodyPr wrap="square">
              <a:spAutoFit/>
            </a:bodyPr>
            <a:lstStyle/>
            <a:p>
              <a:r>
                <a:rPr lang="zh-CN" altLang="en-US" sz="1200" b="1" i="1" dirty="0" smtClean="0">
                  <a:solidFill>
                    <a:srgbClr val="C00000"/>
                  </a:solidFill>
                  <a:latin typeface="华文细黑" pitchFamily="2" charset="-122"/>
                  <a:ea typeface="仿宋_GB2312"/>
                </a:rPr>
                <a:t>找出合理的尺寸厚度</a:t>
              </a:r>
              <a:endParaRPr lang="zh-CN" altLang="en-US" sz="1200" dirty="0">
                <a:ea typeface="仿宋_GB2312"/>
              </a:endParaRPr>
            </a:p>
          </p:txBody>
        </p:sp>
      </p:grpSp>
      <p:sp>
        <p:nvSpPr>
          <p:cNvPr id="18" name="TextBox 17"/>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22</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20" name="矩形 19"/>
          <p:cNvSpPr/>
          <p:nvPr/>
        </p:nvSpPr>
        <p:spPr>
          <a:xfrm>
            <a:off x="395536" y="5013176"/>
            <a:ext cx="8460432" cy="1338828"/>
          </a:xfrm>
          <a:prstGeom prst="rect">
            <a:avLst/>
          </a:prstGeom>
        </p:spPr>
        <p:txBody>
          <a:bodyPr wrap="square">
            <a:spAutoFit/>
          </a:bodyPr>
          <a:lstStyle/>
          <a:p>
            <a:pPr algn="just">
              <a:lnSpc>
                <a:spcPct val="150000"/>
              </a:lnSpc>
              <a:defRPr/>
            </a:pPr>
            <a:r>
              <a:rPr lang="zh-CN" altLang="en-US" dirty="0" smtClean="0">
                <a:latin typeface="Batang" pitchFamily="18" charset="-127"/>
                <a:ea typeface="仿宋_GB2312"/>
              </a:rPr>
              <a:t>针对高灵敏度的车身</a:t>
            </a:r>
            <a:r>
              <a:rPr lang="en-US" altLang="zh-CN" dirty="0" smtClean="0">
                <a:latin typeface="Batang" pitchFamily="18" charset="-127"/>
                <a:ea typeface="仿宋_GB2312"/>
              </a:rPr>
              <a:t>B</a:t>
            </a:r>
            <a:r>
              <a:rPr lang="zh-CN" altLang="en-US" dirty="0" smtClean="0">
                <a:latin typeface="Batang" pitchFamily="18" charset="-127"/>
                <a:ea typeface="仿宋_GB2312"/>
              </a:rPr>
              <a:t>柱，基于性能目标，通过结构优化设计分析</a:t>
            </a:r>
            <a:r>
              <a:rPr lang="en-US" altLang="zh-CN" dirty="0" smtClean="0">
                <a:latin typeface="Batang" pitchFamily="18" charset="-127"/>
                <a:ea typeface="仿宋_GB2312"/>
              </a:rPr>
              <a:t>——</a:t>
            </a:r>
            <a:r>
              <a:rPr lang="zh-CN" altLang="en-US" dirty="0" smtClean="0">
                <a:latin typeface="Batang" pitchFamily="18" charset="-127"/>
                <a:ea typeface="仿宋_GB2312"/>
              </a:rPr>
              <a:t>先由</a:t>
            </a:r>
            <a:r>
              <a:rPr lang="zh-CN" altLang="en-US" b="1" i="1" dirty="0" smtClean="0">
                <a:solidFill>
                  <a:srgbClr val="C00000"/>
                </a:solidFill>
                <a:latin typeface="Batang" pitchFamily="18" charset="-127"/>
                <a:ea typeface="仿宋_GB2312"/>
              </a:rPr>
              <a:t>拓扑优化</a:t>
            </a:r>
            <a:r>
              <a:rPr lang="zh-CN" altLang="en-US" dirty="0" smtClean="0">
                <a:latin typeface="Batang" pitchFamily="18" charset="-127"/>
                <a:ea typeface="仿宋_GB2312"/>
              </a:rPr>
              <a:t>找出</a:t>
            </a:r>
            <a:r>
              <a:rPr lang="zh-CN" altLang="en-US" b="1" i="1" dirty="0" smtClean="0">
                <a:solidFill>
                  <a:srgbClr val="C00000"/>
                </a:solidFill>
                <a:latin typeface="Batang" pitchFamily="18" charset="-127"/>
                <a:ea typeface="仿宋_GB2312"/>
              </a:rPr>
              <a:t>材料主要分布区域</a:t>
            </a:r>
            <a:r>
              <a:rPr lang="zh-CN" altLang="en-US" dirty="0" smtClean="0">
                <a:latin typeface="Batang" pitchFamily="18" charset="-127"/>
                <a:ea typeface="仿宋_GB2312"/>
              </a:rPr>
              <a:t>即提高刚度的重点区域，得到优化思路，对其进行</a:t>
            </a:r>
            <a:r>
              <a:rPr lang="zh-CN" altLang="en-US" b="1" i="1" dirty="0" smtClean="0">
                <a:solidFill>
                  <a:srgbClr val="C00000"/>
                </a:solidFill>
                <a:latin typeface="Batang" pitchFamily="18" charset="-127"/>
                <a:ea typeface="仿宋_GB2312"/>
              </a:rPr>
              <a:t>形状优化</a:t>
            </a:r>
            <a:r>
              <a:rPr lang="zh-CN" altLang="en-US" dirty="0" smtClean="0">
                <a:latin typeface="Batang" pitchFamily="18" charset="-127"/>
                <a:ea typeface="仿宋_GB2312"/>
              </a:rPr>
              <a:t>、</a:t>
            </a:r>
            <a:r>
              <a:rPr lang="zh-CN" altLang="en-US" b="1" i="1" dirty="0" smtClean="0">
                <a:solidFill>
                  <a:srgbClr val="C00000"/>
                </a:solidFill>
                <a:latin typeface="Batang" pitchFamily="18" charset="-127"/>
                <a:ea typeface="仿宋_GB2312"/>
              </a:rPr>
              <a:t>形貌优化</a:t>
            </a:r>
            <a:r>
              <a:rPr lang="zh-CN" altLang="en-US" dirty="0" smtClean="0">
                <a:latin typeface="Batang" pitchFamily="18" charset="-127"/>
                <a:ea typeface="仿宋_GB2312"/>
              </a:rPr>
              <a:t>和</a:t>
            </a:r>
            <a:r>
              <a:rPr lang="zh-CN" altLang="en-US" b="1" i="1" dirty="0" smtClean="0">
                <a:solidFill>
                  <a:srgbClr val="C00000"/>
                </a:solidFill>
                <a:latin typeface="Batang" pitchFamily="18" charset="-127"/>
                <a:ea typeface="仿宋_GB2312"/>
              </a:rPr>
              <a:t>尺寸优化</a:t>
            </a:r>
            <a:r>
              <a:rPr lang="zh-CN" altLang="en-US" dirty="0" smtClean="0">
                <a:latin typeface="Batang" pitchFamily="18" charset="-127"/>
                <a:ea typeface="仿宋_GB2312"/>
              </a:rPr>
              <a:t>，以提高零部件性能，进而提升整车性能水平。</a:t>
            </a:r>
            <a:endParaRPr lang="en-US" altLang="zh-CN" dirty="0">
              <a:latin typeface="Batang" pitchFamily="18" charset="-127"/>
              <a:ea typeface="仿宋_GB2312"/>
            </a:endParaRPr>
          </a:p>
        </p:txBody>
      </p:sp>
      <p:sp>
        <p:nvSpPr>
          <p:cNvPr id="26" name="矩形 25"/>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rPr>
              <a:t>三</a:t>
            </a:r>
            <a:r>
              <a:rPr lang="zh-CN" altLang="en-US" sz="2400" b="1" dirty="0" smtClean="0">
                <a:solidFill>
                  <a:srgbClr val="000000"/>
                </a:solidFill>
                <a:latin typeface="Times New Roman" pitchFamily="18" charset="0"/>
                <a:ea typeface="仿宋_GB2312" pitchFamily="49" charset="-122"/>
                <a:cs typeface="+mj-cs"/>
              </a:rPr>
              <a:t>、</a:t>
            </a:r>
            <a:r>
              <a:rPr lang="zh-CN" altLang="en-US" sz="2400" b="1" dirty="0" smtClean="0">
                <a:latin typeface="仿宋_GB2312" pitchFamily="49" charset="-122"/>
                <a:ea typeface="仿宋_GB2312" pitchFamily="49" charset="-122"/>
              </a:rPr>
              <a:t>结构优化设计技术应用介绍</a:t>
            </a:r>
            <a:r>
              <a:rPr lang="en-US" altLang="zh-CN" sz="2400" b="1" dirty="0" smtClean="0">
                <a:solidFill>
                  <a:srgbClr val="000000"/>
                </a:solidFill>
                <a:latin typeface="Times New Roman" pitchFamily="18" charset="0"/>
                <a:ea typeface="仿宋_GB2312" pitchFamily="49" charset="-122"/>
                <a:cs typeface="+mj-cs"/>
              </a:rPr>
              <a:t>-2</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txBox="1">
            <a:spLocks/>
          </p:cNvSpPr>
          <p:nvPr/>
        </p:nvSpPr>
        <p:spPr>
          <a:xfrm>
            <a:off x="4499992" y="1268760"/>
            <a:ext cx="4319909" cy="4419872"/>
          </a:xfrm>
          <a:prstGeom prst="rect">
            <a:avLst/>
          </a:prstGeom>
        </p:spPr>
        <p:txBody>
          <a:bodyPr>
            <a:noAutofit/>
          </a:bodyPr>
          <a:lstStyle/>
          <a:p>
            <a:pPr marL="342900" marR="0" lvl="0" indent="-342900" algn="l" defTabSz="914400" rtl="0" eaLnBrk="1" fontAlgn="auto" latinLnBrk="0" hangingPunct="1">
              <a:lnSpc>
                <a:spcPct val="120000"/>
              </a:lnSpc>
              <a:spcBef>
                <a:spcPct val="20000"/>
              </a:spcBef>
              <a:spcAft>
                <a:spcPts val="0"/>
              </a:spcAft>
              <a:buClrTx/>
              <a:buSzTx/>
              <a:buFont typeface="Arial" pitchFamily="34" charset="0"/>
              <a:buChar char="•"/>
              <a:tabLst/>
              <a:defRPr/>
            </a:pPr>
            <a:r>
              <a:rPr kumimoji="0" lang="en-US" altLang="zh-CN" sz="1600" b="0" i="0" u="none" strike="noStrike" kern="1200" cap="none" spc="0" normalizeH="0" baseline="0" noProof="0" dirty="0" smtClean="0">
                <a:ln>
                  <a:noFill/>
                </a:ln>
                <a:solidFill>
                  <a:schemeClr val="tx1"/>
                </a:solidFill>
                <a:effectLst/>
                <a:uLnTx/>
                <a:uFillTx/>
                <a:latin typeface="仿宋_GB2312" pitchFamily="49" charset="-122"/>
                <a:ea typeface="仿宋_GB2312" pitchFamily="49" charset="-122"/>
                <a:cs typeface="Arial" charset="0"/>
              </a:rPr>
              <a:t>MQB</a:t>
            </a:r>
            <a:r>
              <a:rPr lang="zh-CN" altLang="en-US" sz="1600" dirty="0" smtClean="0">
                <a:latin typeface="Batang" pitchFamily="18" charset="-127"/>
                <a:ea typeface="仿宋_GB2312"/>
              </a:rPr>
              <a:t>属于大众</a:t>
            </a:r>
            <a:r>
              <a:rPr kumimoji="0" lang="zh-CN" altLang="en-US" sz="1600" b="0" i="0" u="none" strike="noStrike" kern="1200" cap="none" spc="0" normalizeH="0" baseline="0" noProof="0" dirty="0" smtClean="0">
                <a:ln>
                  <a:noFill/>
                </a:ln>
                <a:solidFill>
                  <a:schemeClr val="tx1"/>
                </a:solidFill>
                <a:effectLst/>
                <a:uLnTx/>
                <a:uFillTx/>
                <a:latin typeface="仿宋_GB2312" pitchFamily="49" charset="-122"/>
                <a:ea typeface="仿宋_GB2312" pitchFamily="49" charset="-122"/>
                <a:cs typeface="Arial" charset="0"/>
              </a:rPr>
              <a:t>汽车未来模块化平台之一，用于开发小型至中型轿车，覆盖大众、奥迪、斯柯达和西亚特等多个品牌；</a:t>
            </a:r>
            <a:endParaRPr kumimoji="0" lang="en-US" altLang="zh-CN" sz="1600" b="0" i="0" u="none" strike="noStrike" kern="1200" cap="none" spc="0" normalizeH="0" baseline="0" noProof="0" dirty="0" smtClean="0">
              <a:ln>
                <a:noFill/>
              </a:ln>
              <a:solidFill>
                <a:schemeClr val="tx1"/>
              </a:solidFill>
              <a:effectLst/>
              <a:uLnTx/>
              <a:uFillTx/>
              <a:latin typeface="仿宋_GB2312" pitchFamily="49" charset="-122"/>
              <a:ea typeface="仿宋_GB2312" pitchFamily="49" charset="-122"/>
              <a:cs typeface="Arial" charset="0"/>
            </a:endParaRPr>
          </a:p>
          <a:p>
            <a:pPr marL="342900" indent="-342900">
              <a:lnSpc>
                <a:spcPct val="120000"/>
              </a:lnSpc>
              <a:spcBef>
                <a:spcPct val="20000"/>
              </a:spcBef>
              <a:buFont typeface="Arial" pitchFamily="34" charset="0"/>
              <a:buChar char="•"/>
              <a:defRPr/>
            </a:pPr>
            <a:r>
              <a:rPr lang="en-US" altLang="zh-CN" sz="1600" dirty="0" smtClean="0">
                <a:latin typeface="仿宋_GB2312" pitchFamily="49" charset="-122"/>
                <a:ea typeface="仿宋_GB2312" pitchFamily="49" charset="-122"/>
                <a:cs typeface="Arial" charset="0"/>
              </a:rPr>
              <a:t>MQB</a:t>
            </a:r>
            <a:r>
              <a:rPr lang="zh-CN" altLang="en-US" sz="1600" dirty="0" smtClean="0">
                <a:latin typeface="仿宋_GB2312" pitchFamily="49" charset="-122"/>
                <a:ea typeface="仿宋_GB2312" pitchFamily="49" charset="-122"/>
                <a:cs typeface="Arial" charset="0"/>
              </a:rPr>
              <a:t>平台可对前悬、轴距、轮距、后悬、车身尺寸等参数进行变化；并通过标准化、模块化的生产，降低成本；</a:t>
            </a:r>
          </a:p>
          <a:p>
            <a:pPr marL="342900" lvl="0" indent="-342900">
              <a:lnSpc>
                <a:spcPct val="120000"/>
              </a:lnSpc>
              <a:spcBef>
                <a:spcPct val="20000"/>
              </a:spcBef>
              <a:buFont typeface="Arial" pitchFamily="34" charset="0"/>
              <a:buChar char="•"/>
              <a:defRPr/>
            </a:pPr>
            <a:r>
              <a:rPr lang="en-US" altLang="zh-CN" sz="1600" dirty="0" smtClean="0">
                <a:latin typeface="仿宋_GB2312" pitchFamily="49" charset="-122"/>
                <a:ea typeface="仿宋_GB2312" pitchFamily="49" charset="-122"/>
                <a:cs typeface="Arial" charset="0"/>
              </a:rPr>
              <a:t>MQB</a:t>
            </a:r>
            <a:r>
              <a:rPr lang="zh-CN" altLang="en-US" sz="1600" dirty="0" smtClean="0">
                <a:latin typeface="仿宋_GB2312" pitchFamily="49" charset="-122"/>
                <a:ea typeface="仿宋_GB2312" pitchFamily="49" charset="-122"/>
                <a:cs typeface="Arial" charset="0"/>
              </a:rPr>
              <a:t>模块化制造平台采用新材料和新工艺，结合结构的改进，能够有效降低车身重量，削减燃油消耗速率；</a:t>
            </a:r>
            <a:endParaRPr lang="en-US" altLang="zh-CN" sz="1600" dirty="0" smtClean="0">
              <a:latin typeface="仿宋_GB2312" pitchFamily="49" charset="-122"/>
              <a:ea typeface="仿宋_GB2312" pitchFamily="49" charset="-122"/>
              <a:cs typeface="Arial" charset="0"/>
            </a:endParaRPr>
          </a:p>
          <a:p>
            <a:pPr marL="342900" marR="0" lvl="0" indent="-342900" algn="l" defTabSz="914400" rtl="0" eaLnBrk="1" fontAlgn="auto" latinLnBrk="0" hangingPunct="1">
              <a:lnSpc>
                <a:spcPct val="120000"/>
              </a:lnSpc>
              <a:spcBef>
                <a:spcPct val="20000"/>
              </a:spcBef>
              <a:spcAft>
                <a:spcPts val="0"/>
              </a:spcAft>
              <a:buClrTx/>
              <a:buSzTx/>
              <a:buFont typeface="Arial" pitchFamily="34" charset="0"/>
              <a:buChar char="•"/>
              <a:tabLst/>
              <a:defRPr/>
            </a:pPr>
            <a:r>
              <a:rPr lang="zh-CN" altLang="en-US" sz="1600" dirty="0" smtClean="0">
                <a:latin typeface="仿宋_GB2312" pitchFamily="49" charset="-122"/>
                <a:ea typeface="仿宋_GB2312" pitchFamily="49" charset="-122"/>
                <a:cs typeface="Arial" charset="0"/>
              </a:rPr>
              <a:t>大众汽车目前在用材上</a:t>
            </a:r>
            <a:r>
              <a:rPr lang="zh-CN" altLang="en-US" sz="1600" dirty="0" smtClean="0">
                <a:solidFill>
                  <a:srgbClr val="0000CC"/>
                </a:solidFill>
                <a:latin typeface="仿宋_GB2312" pitchFamily="49" charset="-122"/>
                <a:ea typeface="仿宋_GB2312" pitchFamily="49" charset="-122"/>
                <a:cs typeface="Arial" charset="0"/>
              </a:rPr>
              <a:t>倾向于采用高强度钢</a:t>
            </a:r>
            <a:r>
              <a:rPr lang="zh-CN" altLang="en-US" sz="1600" dirty="0" smtClean="0">
                <a:latin typeface="仿宋_GB2312" pitchFamily="49" charset="-122"/>
                <a:ea typeface="仿宋_GB2312" pitchFamily="49" charset="-122"/>
                <a:cs typeface="Arial" charset="0"/>
              </a:rPr>
              <a:t>，而不是采用铝合金或碳纤维等替代性高强度材料。</a:t>
            </a:r>
            <a:endParaRPr lang="en-US" altLang="zh-CN" sz="1600" dirty="0" smtClean="0">
              <a:latin typeface="仿宋_GB2312" pitchFamily="49" charset="-122"/>
              <a:ea typeface="仿宋_GB2312" pitchFamily="49" charset="-122"/>
              <a:cs typeface="Arial" charset="0"/>
            </a:endParaRPr>
          </a:p>
          <a:p>
            <a:pPr marL="342900" indent="-342900">
              <a:lnSpc>
                <a:spcPct val="120000"/>
              </a:lnSpc>
              <a:spcBef>
                <a:spcPct val="20000"/>
              </a:spcBef>
              <a:buFont typeface="Arial" pitchFamily="34" charset="0"/>
              <a:buChar char="•"/>
              <a:defRPr/>
            </a:pPr>
            <a:r>
              <a:rPr lang="zh-CN" altLang="en-US" sz="1600" dirty="0" smtClean="0">
                <a:latin typeface="仿宋_GB2312" pitchFamily="49" charset="-122"/>
                <a:ea typeface="仿宋_GB2312" pitchFamily="49" charset="-122"/>
                <a:cs typeface="Arial" charset="0"/>
              </a:rPr>
              <a:t>模块化设计理念的应用已经比较普遍且较为成熟，国内乘用车设计中也逐渐应用了模块化设计理念，并将模块化设计理念应用到了生产实践中。</a:t>
            </a:r>
          </a:p>
          <a:p>
            <a:pPr marL="342900" marR="0" lvl="0" indent="-342900" algn="l" defTabSz="914400" rtl="0" eaLnBrk="1" fontAlgn="auto" latinLnBrk="0" hangingPunct="1">
              <a:lnSpc>
                <a:spcPct val="120000"/>
              </a:lnSpc>
              <a:spcBef>
                <a:spcPct val="20000"/>
              </a:spcBef>
              <a:spcAft>
                <a:spcPts val="0"/>
              </a:spcAft>
              <a:buClrTx/>
              <a:buSzTx/>
              <a:buFont typeface="Arial" pitchFamily="34" charset="0"/>
              <a:buChar char="•"/>
              <a:tabLst/>
              <a:defRPr/>
            </a:pPr>
            <a:endParaRPr kumimoji="0" lang="zh-CN" altLang="en-US" sz="1600" b="0" i="0" u="none" strike="noStrike" kern="1200" cap="none" spc="0" normalizeH="0" baseline="0" noProof="0" dirty="0" smtClean="0">
              <a:ln>
                <a:noFill/>
              </a:ln>
              <a:solidFill>
                <a:schemeClr val="tx1"/>
              </a:solidFill>
              <a:effectLst/>
              <a:uLnTx/>
              <a:uFillTx/>
              <a:latin typeface="仿宋_GB2312" pitchFamily="49" charset="-122"/>
              <a:ea typeface="仿宋_GB2312" pitchFamily="49" charset="-122"/>
              <a:cs typeface="Arial" charset="0"/>
            </a:endParaRPr>
          </a:p>
          <a:p>
            <a:pPr marL="0" marR="0" lvl="0" indent="0" algn="l" defTabSz="914400" rtl="0" eaLnBrk="1" fontAlgn="auto" latinLnBrk="0" hangingPunct="1">
              <a:lnSpc>
                <a:spcPct val="120000"/>
              </a:lnSpc>
              <a:spcBef>
                <a:spcPct val="20000"/>
              </a:spcBef>
              <a:spcAft>
                <a:spcPts val="0"/>
              </a:spcAft>
              <a:buClrTx/>
              <a:buSzTx/>
              <a:buFont typeface="Arial" charset="0"/>
              <a:buNone/>
              <a:tabLst/>
              <a:defRPr/>
            </a:pPr>
            <a:endParaRPr kumimoji="0" lang="zh-CN" altLang="en-US" sz="1600" b="0" i="0" u="none" strike="noStrike" kern="1200" cap="none" spc="0" normalizeH="0" baseline="0" noProof="0" dirty="0" smtClean="0">
              <a:ln>
                <a:noFill/>
              </a:ln>
              <a:solidFill>
                <a:schemeClr val="tx1"/>
              </a:solidFill>
              <a:effectLst/>
              <a:uLnTx/>
              <a:uFillTx/>
              <a:latin typeface="仿宋_GB2312" pitchFamily="49" charset="-122"/>
              <a:ea typeface="仿宋_GB2312" pitchFamily="49" charset="-122"/>
              <a:cs typeface="Arial" charset="0"/>
            </a:endParaRPr>
          </a:p>
        </p:txBody>
      </p:sp>
      <p:sp>
        <p:nvSpPr>
          <p:cNvPr id="5" name="灯片编号占位符 4"/>
          <p:cNvSpPr txBox="1">
            <a:spLocks/>
          </p:cNvSpPr>
          <p:nvPr/>
        </p:nvSpPr>
        <p:spPr bwMode="auto">
          <a:xfrm>
            <a:off x="3124200" y="6356350"/>
            <a:ext cx="2895600" cy="365125"/>
          </a:xfrm>
          <a:prstGeom prst="rect">
            <a:avLst/>
          </a:prstGeom>
          <a:noFill/>
          <a:ln>
            <a:miter lim="800000"/>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C0AC0E6-3D9E-4BFD-9AAC-F03AACB73994}" type="slidenum">
              <a:rPr kumimoji="0" lang="zh-CN" altLang="en-US" sz="1600" b="1" i="0" u="none" strike="noStrike" kern="1200" cap="none" spc="0" normalizeH="0" baseline="0" noProof="0" smtClean="0">
                <a:ln>
                  <a:noFill/>
                </a:ln>
                <a:solidFill>
                  <a:schemeClr val="tx1"/>
                </a:solidFill>
                <a:effectLst/>
                <a:uLnTx/>
                <a:uFillTx/>
                <a:latin typeface="黑体" pitchFamily="2" charset="-122"/>
                <a:ea typeface="黑体" pitchFamily="2" charset="-122"/>
                <a:cs typeface="Arial"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altLang="zh-CN" sz="16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Arial" charset="0"/>
            </a:endParaRPr>
          </a:p>
        </p:txBody>
      </p:sp>
      <p:pic>
        <p:nvPicPr>
          <p:cNvPr id="7" name="Picture 8"/>
          <p:cNvPicPr>
            <a:picLocks noChangeAspect="1" noChangeArrowheads="1"/>
          </p:cNvPicPr>
          <p:nvPr/>
        </p:nvPicPr>
        <p:blipFill>
          <a:blip r:embed="rId2" cstate="print"/>
          <a:srcRect/>
          <a:stretch>
            <a:fillRect/>
          </a:stretch>
        </p:blipFill>
        <p:spPr bwMode="auto">
          <a:xfrm>
            <a:off x="539552" y="4005064"/>
            <a:ext cx="3888432" cy="2508901"/>
          </a:xfrm>
          <a:prstGeom prst="rect">
            <a:avLst/>
          </a:prstGeom>
          <a:noFill/>
          <a:ln w="9525">
            <a:noFill/>
            <a:miter lim="800000"/>
            <a:headEnd/>
            <a:tailEnd/>
          </a:ln>
        </p:spPr>
      </p:pic>
      <p:sp>
        <p:nvSpPr>
          <p:cNvPr id="8" name="矩形 7"/>
          <p:cNvSpPr/>
          <p:nvPr/>
        </p:nvSpPr>
        <p:spPr>
          <a:xfrm>
            <a:off x="6808394" y="6381328"/>
            <a:ext cx="1728357" cy="261610"/>
          </a:xfrm>
          <a:prstGeom prst="rect">
            <a:avLst/>
          </a:prstGeom>
        </p:spPr>
        <p:txBody>
          <a:bodyPr wrap="none">
            <a:spAutoFit/>
          </a:bodyPr>
          <a:lstStyle/>
          <a:p>
            <a:pPr algn="r"/>
            <a:r>
              <a:rPr lang="zh-CN" altLang="en-US" sz="1100" kern="0" dirty="0" smtClean="0">
                <a:latin typeface="Arial" pitchFamily="34" charset="0"/>
                <a:cs typeface="Arial" pitchFamily="34" charset="0"/>
              </a:rPr>
              <a:t>来源 </a:t>
            </a:r>
            <a:r>
              <a:rPr lang="en-US" altLang="zh-CN" sz="1100" kern="0" dirty="0" smtClean="0">
                <a:latin typeface="Arial" pitchFamily="34" charset="0"/>
                <a:cs typeface="Arial" pitchFamily="34" charset="0"/>
              </a:rPr>
              <a:t>Sources</a:t>
            </a:r>
            <a:r>
              <a:rPr lang="zh-CN" altLang="en-US" sz="1100" kern="0" dirty="0" smtClean="0">
                <a:latin typeface="Arial" pitchFamily="34" charset="0"/>
                <a:cs typeface="Arial" pitchFamily="34" charset="0"/>
              </a:rPr>
              <a:t>：汽车之家</a:t>
            </a:r>
            <a:endParaRPr lang="en-US" altLang="zh-CN" sz="1100" kern="0" dirty="0" smtClean="0">
              <a:latin typeface="Arial" pitchFamily="34" charset="0"/>
              <a:cs typeface="Arial" pitchFamily="34" charset="0"/>
            </a:endParaRPr>
          </a:p>
        </p:txBody>
      </p:sp>
      <p:sp>
        <p:nvSpPr>
          <p:cNvPr id="9" name="标题 1"/>
          <p:cNvSpPr>
            <a:spLocks noGrp="1"/>
          </p:cNvSpPr>
          <p:nvPr>
            <p:ph type="title"/>
          </p:nvPr>
        </p:nvSpPr>
        <p:spPr>
          <a:xfrm>
            <a:off x="467544" y="908720"/>
            <a:ext cx="8229600" cy="580926"/>
          </a:xfrm>
        </p:spPr>
        <p:txBody>
          <a:bodyPr>
            <a:normAutofit/>
          </a:bodyPr>
          <a:lstStyle/>
          <a:p>
            <a:pPr algn="l"/>
            <a:r>
              <a:rPr lang="zh-CN" altLang="en-US" sz="2000" b="1" i="1" dirty="0" smtClean="0">
                <a:solidFill>
                  <a:srgbClr val="C00000"/>
                </a:solidFill>
                <a:latin typeface="仿宋_GB2312" pitchFamily="49" charset="-122"/>
                <a:ea typeface="仿宋_GB2312" pitchFamily="49" charset="-122"/>
                <a:cs typeface="Arial" charset="0"/>
              </a:rPr>
              <a:t>大众</a:t>
            </a:r>
            <a:r>
              <a:rPr sz="2000" b="1" i="1" dirty="0" smtClean="0">
                <a:solidFill>
                  <a:srgbClr val="C00000"/>
                </a:solidFill>
                <a:latin typeface="仿宋_GB2312" pitchFamily="49" charset="-122"/>
                <a:ea typeface="仿宋_GB2312" pitchFamily="49" charset="-122"/>
                <a:cs typeface="Arial" charset="0"/>
              </a:rPr>
              <a:t>MQB</a:t>
            </a:r>
            <a:r>
              <a:rPr lang="zh-CN" altLang="en-US" sz="2000" b="1" i="1" dirty="0" smtClean="0">
                <a:solidFill>
                  <a:srgbClr val="C00000"/>
                </a:solidFill>
                <a:latin typeface="仿宋_GB2312" pitchFamily="49" charset="-122"/>
                <a:ea typeface="仿宋_GB2312" pitchFamily="49" charset="-122"/>
                <a:cs typeface="Arial" charset="0"/>
              </a:rPr>
              <a:t>平台</a:t>
            </a:r>
            <a:r>
              <a:rPr lang="en-US" altLang="zh-CN" sz="2000" b="1" i="1" dirty="0" smtClean="0">
                <a:solidFill>
                  <a:srgbClr val="C00000"/>
                </a:solidFill>
                <a:latin typeface="仿宋_GB2312" pitchFamily="49" charset="-122"/>
                <a:ea typeface="仿宋_GB2312" pitchFamily="49" charset="-122"/>
                <a:cs typeface="Arial" charset="0"/>
              </a:rPr>
              <a:t>-</a:t>
            </a:r>
            <a:r>
              <a:rPr lang="zh-CN" altLang="en-US" sz="2000" b="1" i="1" dirty="0" smtClean="0">
                <a:solidFill>
                  <a:srgbClr val="C00000"/>
                </a:solidFill>
                <a:latin typeface="仿宋_GB2312" pitchFamily="49" charset="-122"/>
                <a:ea typeface="仿宋_GB2312" pitchFamily="49" charset="-122"/>
                <a:cs typeface="Arial" charset="0"/>
              </a:rPr>
              <a:t>模块化设计</a:t>
            </a:r>
            <a:endParaRPr lang="zh-CN" altLang="en-US" sz="2000" b="1" i="1" dirty="0" smtClean="0">
              <a:solidFill>
                <a:srgbClr val="C00000"/>
              </a:solidFill>
              <a:latin typeface="仿宋_GB2312" pitchFamily="49" charset="-122"/>
              <a:ea typeface="仿宋_GB2312" pitchFamily="49" charset="-122"/>
              <a:cs typeface="Arial" charset="0"/>
            </a:endParaRPr>
          </a:p>
        </p:txBody>
      </p:sp>
      <p:sp>
        <p:nvSpPr>
          <p:cNvPr id="11" name="矩形 10"/>
          <p:cNvSpPr/>
          <p:nvPr/>
        </p:nvSpPr>
        <p:spPr>
          <a:xfrm>
            <a:off x="1170208" y="147696"/>
            <a:ext cx="4772460" cy="576248"/>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rPr>
              <a:t>三</a:t>
            </a:r>
            <a:r>
              <a:rPr lang="zh-CN" altLang="en-US" sz="2400" b="1" dirty="0" smtClean="0">
                <a:solidFill>
                  <a:srgbClr val="000000"/>
                </a:solidFill>
                <a:latin typeface="Times New Roman" pitchFamily="18" charset="0"/>
                <a:ea typeface="仿宋_GB2312" pitchFamily="49" charset="-122"/>
                <a:cs typeface="+mj-cs"/>
              </a:rPr>
              <a:t>、</a:t>
            </a:r>
            <a:r>
              <a:rPr lang="zh-CN" altLang="en-US" sz="2400" b="1" dirty="0" smtClean="0">
                <a:latin typeface="仿宋_GB2312" pitchFamily="49" charset="-122"/>
                <a:ea typeface="仿宋_GB2312" pitchFamily="49" charset="-122"/>
              </a:rPr>
              <a:t>结构优化设计技术应用介绍</a:t>
            </a:r>
            <a:r>
              <a:rPr lang="en-US" altLang="zh-CN" sz="2400" b="1" dirty="0" smtClean="0">
                <a:solidFill>
                  <a:srgbClr val="000000"/>
                </a:solidFill>
                <a:latin typeface="Times New Roman" pitchFamily="18" charset="0"/>
                <a:ea typeface="仿宋_GB2312" pitchFamily="49" charset="-122"/>
                <a:cs typeface="+mj-cs"/>
              </a:rPr>
              <a:t>-3</a:t>
            </a:r>
          </a:p>
        </p:txBody>
      </p:sp>
      <p:pic>
        <p:nvPicPr>
          <p:cNvPr id="290817" name="Picture 1"/>
          <p:cNvPicPr>
            <a:picLocks noChangeAspect="1" noChangeArrowheads="1"/>
          </p:cNvPicPr>
          <p:nvPr/>
        </p:nvPicPr>
        <p:blipFill>
          <a:blip r:embed="rId3" cstate="print"/>
          <a:srcRect l="1830" r="1167"/>
          <a:stretch>
            <a:fillRect/>
          </a:stretch>
        </p:blipFill>
        <p:spPr bwMode="auto">
          <a:xfrm>
            <a:off x="539552" y="1556792"/>
            <a:ext cx="3816424" cy="20882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内容占位符 2"/>
          <p:cNvSpPr>
            <a:spLocks noGrp="1"/>
          </p:cNvSpPr>
          <p:nvPr>
            <p:ph idx="1"/>
          </p:nvPr>
        </p:nvSpPr>
        <p:spPr>
          <a:xfrm>
            <a:off x="379413" y="1578184"/>
            <a:ext cx="8496300" cy="422056"/>
          </a:xfrm>
        </p:spPr>
        <p:txBody>
          <a:bodyPr>
            <a:noAutofit/>
          </a:bodyPr>
          <a:lstStyle/>
          <a:p>
            <a:pPr algn="just">
              <a:buClr>
                <a:srgbClr val="C00000"/>
              </a:buClr>
              <a:buFont typeface="Wingdings" pitchFamily="2" charset="2"/>
              <a:buChar char="Ø"/>
            </a:pPr>
            <a:r>
              <a:rPr lang="zh-CN" altLang="en-US" sz="1800" b="1" dirty="0" smtClean="0">
                <a:latin typeface="Arial" pitchFamily="34" charset="0"/>
                <a:ea typeface="仿宋_GB2312" pitchFamily="49" charset="-122"/>
                <a:cs typeface="Arial" pitchFamily="34" charset="0"/>
              </a:rPr>
              <a:t>通过车身减薄实现结构设计轻量化，总体减重</a:t>
            </a:r>
            <a:r>
              <a:rPr lang="en-US" altLang="zh-CN" sz="1800" b="1" dirty="0" smtClean="0">
                <a:latin typeface="Arial" pitchFamily="34" charset="0"/>
                <a:ea typeface="仿宋_GB2312" pitchFamily="49" charset="-122"/>
                <a:cs typeface="Arial" pitchFamily="34" charset="0"/>
              </a:rPr>
              <a:t>12.7Kg</a:t>
            </a:r>
            <a:r>
              <a:rPr lang="zh-CN" altLang="en-US" sz="1800" b="1" dirty="0" smtClean="0">
                <a:latin typeface="Arial" pitchFamily="34" charset="0"/>
                <a:ea typeface="仿宋_GB2312" pitchFamily="49" charset="-122"/>
                <a:cs typeface="Arial" pitchFamily="34" charset="0"/>
              </a:rPr>
              <a:t>，并通过性能试验验证。</a:t>
            </a:r>
          </a:p>
        </p:txBody>
      </p:sp>
      <p:sp>
        <p:nvSpPr>
          <p:cNvPr id="7" name="内容占位符 2"/>
          <p:cNvSpPr txBox="1">
            <a:spLocks/>
          </p:cNvSpPr>
          <p:nvPr/>
        </p:nvSpPr>
        <p:spPr bwMode="auto">
          <a:xfrm>
            <a:off x="395536" y="1052736"/>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1</a:t>
            </a:r>
          </a:p>
        </p:txBody>
      </p:sp>
      <p:pic>
        <p:nvPicPr>
          <p:cNvPr id="16" name="Picture 4" descr="ZP11_Mass_Reduction"/>
          <p:cNvPicPr>
            <a:picLocks noChangeAspect="1" noChangeArrowheads="1"/>
          </p:cNvPicPr>
          <p:nvPr/>
        </p:nvPicPr>
        <p:blipFill>
          <a:blip r:embed="rId3" cstate="print"/>
          <a:srcRect b="19058"/>
          <a:stretch>
            <a:fillRect/>
          </a:stretch>
        </p:blipFill>
        <p:spPr bwMode="auto">
          <a:xfrm>
            <a:off x="357159" y="2285992"/>
            <a:ext cx="4786346" cy="3040737"/>
          </a:xfrm>
          <a:prstGeom prst="rect">
            <a:avLst/>
          </a:prstGeom>
          <a:noFill/>
          <a:ln w="9525">
            <a:noFill/>
            <a:miter lim="800000"/>
            <a:headEnd/>
            <a:tailEnd/>
          </a:ln>
        </p:spPr>
      </p:pic>
      <p:graphicFrame>
        <p:nvGraphicFramePr>
          <p:cNvPr id="17" name="表格 16"/>
          <p:cNvGraphicFramePr>
            <a:graphicFrameLocks noGrp="1"/>
          </p:cNvGraphicFramePr>
          <p:nvPr/>
        </p:nvGraphicFramePr>
        <p:xfrm>
          <a:off x="5286380" y="2285992"/>
          <a:ext cx="3643338" cy="3857643"/>
        </p:xfrm>
        <a:graphic>
          <a:graphicData uri="http://schemas.openxmlformats.org/drawingml/2006/table">
            <a:tbl>
              <a:tblPr/>
              <a:tblGrid>
                <a:gridCol w="262401"/>
                <a:gridCol w="1525626"/>
                <a:gridCol w="381828"/>
                <a:gridCol w="110098"/>
                <a:gridCol w="524802"/>
                <a:gridCol w="838583"/>
              </a:tblGrid>
              <a:tr h="202628">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1" i="0" u="none" strike="noStrike" cap="none" normalizeH="0" baseline="0" dirty="0" smtClean="0">
                          <a:ln>
                            <a:noFill/>
                          </a:ln>
                          <a:solidFill>
                            <a:schemeClr val="tx1"/>
                          </a:solidFill>
                          <a:effectLst/>
                          <a:latin typeface="Arial" pitchFamily="34" charset="0"/>
                          <a:ea typeface="宋体" charset="-122"/>
                          <a:cs typeface="Arial" pitchFamily="34" charset="0"/>
                        </a:rPr>
                        <a:t>N0.</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1" i="0" u="none" strike="noStrike" cap="none" normalizeH="0" baseline="0" dirty="0" smtClean="0">
                          <a:ln>
                            <a:noFill/>
                          </a:ln>
                          <a:solidFill>
                            <a:schemeClr val="tx1"/>
                          </a:solidFill>
                          <a:effectLst/>
                          <a:latin typeface="Arial" pitchFamily="34" charset="0"/>
                          <a:ea typeface="宋体" charset="-122"/>
                          <a:cs typeface="Arial" pitchFamily="34" charset="0"/>
                        </a:rPr>
                        <a:t>Name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1" i="0" u="none" strike="noStrike" cap="none" normalizeH="0" baseline="0" dirty="0" smtClean="0">
                          <a:ln>
                            <a:noFill/>
                          </a:ln>
                          <a:solidFill>
                            <a:schemeClr val="tx1"/>
                          </a:solidFill>
                          <a:effectLst/>
                          <a:latin typeface="Arial" pitchFamily="34" charset="0"/>
                          <a:ea typeface="宋体" charset="-122"/>
                          <a:cs typeface="Arial" pitchFamily="34" charset="0"/>
                        </a:rPr>
                        <a:t>Thickness(mm)</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zh-CN" altLang="en-US"/>
                    </a:p>
                  </a:txBody>
                  <a:tcPr/>
                </a:tc>
                <a:tc h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1" i="0" u="none" strike="noStrike" cap="none" normalizeH="0" baseline="0" dirty="0" smtClean="0">
                          <a:ln>
                            <a:noFill/>
                          </a:ln>
                          <a:solidFill>
                            <a:schemeClr val="tx1"/>
                          </a:solidFill>
                          <a:effectLst/>
                          <a:latin typeface="Arial" pitchFamily="34" charset="0"/>
                          <a:ea typeface="宋体" charset="-122"/>
                          <a:cs typeface="Arial" pitchFamily="34" charset="0"/>
                        </a:rPr>
                        <a:t>Weight(kg)</a:t>
                      </a:r>
                    </a:p>
                  </a:txBody>
                  <a:tcPr marL="0" marR="0" marT="0" marB="0" anchor="ctr"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38754">
                <a:tc vMerge="1">
                  <a:txBody>
                    <a:bodyPr/>
                    <a:lstStyle/>
                    <a:p>
                      <a:endParaRPr lang="zh-CN" altLang="en-US"/>
                    </a:p>
                  </a:txBody>
                  <a:tcPr/>
                </a:tc>
                <a:tc vMerge="1">
                  <a:txBody>
                    <a:bodyPr/>
                    <a:lstStyle/>
                    <a:p>
                      <a:endParaRPr lang="zh-CN" altLang="en-US"/>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1" i="0" u="none" strike="noStrike" cap="none" normalizeH="0" baseline="0" dirty="0" smtClean="0">
                          <a:ln>
                            <a:noFill/>
                          </a:ln>
                          <a:solidFill>
                            <a:schemeClr val="tx1"/>
                          </a:solidFill>
                          <a:effectLst/>
                          <a:latin typeface="Arial" pitchFamily="34" charset="0"/>
                          <a:ea typeface="宋体" charset="-122"/>
                          <a:cs typeface="Arial" pitchFamily="34" charset="0"/>
                        </a:rPr>
                        <a:t>Origin</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1" i="0" u="none" strike="noStrike" cap="none" normalizeH="0" baseline="0" dirty="0" smtClean="0">
                          <a:ln>
                            <a:noFill/>
                          </a:ln>
                          <a:solidFill>
                            <a:schemeClr val="tx1"/>
                          </a:solidFill>
                          <a:effectLst/>
                          <a:latin typeface="Arial" pitchFamily="34" charset="0"/>
                          <a:ea typeface="宋体" charset="-122"/>
                          <a:cs typeface="Arial" pitchFamily="34" charset="0"/>
                        </a:rPr>
                        <a:t>New</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1" i="0" u="none" strike="noStrike" cap="none" normalizeH="0" baseline="0" dirty="0" smtClean="0">
                          <a:ln>
                            <a:noFill/>
                          </a:ln>
                          <a:solidFill>
                            <a:schemeClr val="tx1"/>
                          </a:solidFill>
                          <a:effectLst/>
                          <a:latin typeface="Arial" pitchFamily="34" charset="0"/>
                          <a:ea typeface="宋体" charset="-122"/>
                          <a:cs typeface="Arial" pitchFamily="34" charset="0"/>
                        </a:rPr>
                        <a:t>Weight Reduce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dirty="0" smtClean="0">
                          <a:ln>
                            <a:noFill/>
                          </a:ln>
                          <a:solidFill>
                            <a:schemeClr val="tx1"/>
                          </a:solidFill>
                          <a:effectLst/>
                          <a:latin typeface="Arial" pitchFamily="34" charset="0"/>
                          <a:ea typeface="宋体" charset="-122"/>
                          <a:cs typeface="Arial" pitchFamily="34" charset="0"/>
                        </a:rPr>
                        <a:t>1</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后轮罩</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1.2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dirty="0" smtClean="0">
                          <a:ln>
                            <a:noFill/>
                          </a:ln>
                          <a:solidFill>
                            <a:schemeClr val="tx1"/>
                          </a:solidFill>
                          <a:effectLst/>
                          <a:latin typeface="Arial" pitchFamily="34" charset="0"/>
                          <a:ea typeface="宋体" charset="-122"/>
                          <a:cs typeface="Arial" pitchFamily="34" charset="0"/>
                        </a:rPr>
                        <a:t>1.142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2</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通道加强板</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1.6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1.4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0.144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3</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前地板中后加强板</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1.6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dirty="0" smtClean="0">
                          <a:ln>
                            <a:noFill/>
                          </a:ln>
                          <a:solidFill>
                            <a:schemeClr val="tx1"/>
                          </a:solidFill>
                          <a:effectLst/>
                          <a:latin typeface="Arial" pitchFamily="34" charset="0"/>
                          <a:ea typeface="宋体" charset="-122"/>
                          <a:cs typeface="Arial" pitchFamily="34" charset="0"/>
                        </a:rPr>
                        <a:t>1.4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0.240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4</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dirty="0" smtClean="0">
                          <a:ln>
                            <a:noFill/>
                          </a:ln>
                          <a:solidFill>
                            <a:schemeClr val="tx1"/>
                          </a:solidFill>
                          <a:effectLst/>
                          <a:latin typeface="Arial" pitchFamily="34" charset="0"/>
                          <a:ea typeface="宋体" charset="-122"/>
                          <a:cs typeface="Arial" pitchFamily="34" charset="0"/>
                        </a:rPr>
                        <a:t>BC</a:t>
                      </a: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柱外加强板</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2.0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1.6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2.568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5</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前座椅后横梁</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1.4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0.675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6</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中央通道</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1.4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3.641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7</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前座椅前横梁</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1.2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0.506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8</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前纵梁安装支架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3.0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2.0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0.402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smtClean="0">
                          <a:ln>
                            <a:noFill/>
                          </a:ln>
                          <a:solidFill>
                            <a:schemeClr val="tx1"/>
                          </a:solidFill>
                          <a:effectLst/>
                          <a:latin typeface="Arial" pitchFamily="34" charset="0"/>
                          <a:ea typeface="宋体" charset="-122"/>
                          <a:cs typeface="Arial" pitchFamily="34" charset="0"/>
                        </a:rPr>
                        <a:t>　</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吸能盒安装支架</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3.0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2.0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0.737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9</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后围板</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0.8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0.7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dirty="0" smtClean="0">
                          <a:ln>
                            <a:noFill/>
                          </a:ln>
                          <a:solidFill>
                            <a:schemeClr val="tx1"/>
                          </a:solidFill>
                          <a:effectLst/>
                          <a:latin typeface="Arial" pitchFamily="34" charset="0"/>
                          <a:ea typeface="宋体" charset="-122"/>
                          <a:cs typeface="Arial" pitchFamily="34" charset="0"/>
                        </a:rPr>
                        <a:t>0.522 </a:t>
                      </a:r>
                      <a:endPar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endParaRP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10</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dirty="0" smtClean="0">
                          <a:ln>
                            <a:noFill/>
                          </a:ln>
                          <a:solidFill>
                            <a:schemeClr val="tx1"/>
                          </a:solidFill>
                          <a:effectLst/>
                          <a:latin typeface="Arial" pitchFamily="34" charset="0"/>
                          <a:ea typeface="宋体" charset="-122"/>
                          <a:cs typeface="Arial" pitchFamily="34" charset="0"/>
                        </a:rPr>
                        <a:t> </a:t>
                      </a: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冷却系统下部支架</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0.8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0.7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0.173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11</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冷却系统下部支架加强板</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1.2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0.106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14</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后地板座椅连接支架</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4.0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3.5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0.100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15</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燃油管支架</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2.0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1.6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0.282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16</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备胎仓</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0.8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0.7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0.783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17</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后尾加强板</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Add hole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zh-CN" altLang="en-US"/>
                    </a:p>
                  </a:txBody>
                  <a:tcPr/>
                </a:tc>
                <a:tc h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0.256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18</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dirty="0" smtClean="0">
                          <a:ln>
                            <a:noFill/>
                          </a:ln>
                          <a:solidFill>
                            <a:schemeClr val="tx1"/>
                          </a:solidFill>
                          <a:effectLst/>
                          <a:latin typeface="Arial" pitchFamily="34" charset="0"/>
                          <a:ea typeface="宋体" charset="-122"/>
                          <a:cs typeface="Arial" pitchFamily="34" charset="0"/>
                        </a:rPr>
                        <a:t>D</a:t>
                      </a: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柱加强板</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0.8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600" b="0" i="0" u="none" strike="noStrike" cap="none" normalizeH="0" baseline="0" smtClean="0">
                        <a:ln>
                          <a:noFill/>
                        </a:ln>
                        <a:solidFill>
                          <a:schemeClr val="tx1"/>
                        </a:solidFill>
                        <a:effectLst/>
                        <a:latin typeface="Times New Roman" pitchFamily="18" charset="0"/>
                        <a:ea typeface="宋体" charset="-122"/>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0.7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0.125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19</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顶盖前横梁</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rowSpan="3"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Add hole and shape optimization</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rowSpan="3" hMerge="1">
                  <a:txBody>
                    <a:bodyPr/>
                    <a:lstStyle/>
                    <a:p>
                      <a:endParaRPr lang="zh-CN" altLang="en-US"/>
                    </a:p>
                  </a:txBody>
                  <a:tcPr/>
                </a:tc>
                <a:tc rowSpan="3" h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0.078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20</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顶盖中横梁</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3"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0.052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21</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rPr>
                        <a:t>顶盖后横梁</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3"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smtClean="0">
                          <a:ln>
                            <a:noFill/>
                          </a:ln>
                          <a:solidFill>
                            <a:schemeClr val="tx1"/>
                          </a:solidFill>
                          <a:effectLst/>
                          <a:latin typeface="Arial" pitchFamily="34" charset="0"/>
                          <a:ea typeface="宋体" charset="-122"/>
                          <a:cs typeface="Arial" pitchFamily="34" charset="0"/>
                        </a:rPr>
                        <a:t>0.032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r>
              <a:tr h="1674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800" b="0" i="0" u="none" strike="noStrike" cap="none" normalizeH="0" baseline="0" smtClean="0">
                        <a:ln>
                          <a:noFill/>
                        </a:ln>
                        <a:solidFill>
                          <a:schemeClr val="tx1"/>
                        </a:solidFill>
                        <a:effectLst/>
                        <a:latin typeface="Arial" pitchFamily="34" charset="0"/>
                        <a:ea typeface="宋体" charset="-122"/>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800" b="0" i="0" u="none" strike="noStrike" cap="none" normalizeH="0" baseline="0" smtClean="0">
                        <a:ln>
                          <a:noFill/>
                        </a:ln>
                        <a:solidFill>
                          <a:schemeClr val="tx1"/>
                        </a:solidFill>
                        <a:effectLst/>
                        <a:latin typeface="Arial" pitchFamily="34" charset="0"/>
                        <a:ea typeface="宋体" charset="-122"/>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lumMod val="20000"/>
                        <a:lumOff val="80000"/>
                      </a:schemeClr>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800" b="0" i="0" u="none" strike="noStrike" cap="none" normalizeH="0" baseline="0" dirty="0" smtClean="0">
                        <a:ln>
                          <a:noFill/>
                        </a:ln>
                        <a:solidFill>
                          <a:schemeClr val="tx1"/>
                        </a:solidFill>
                        <a:effectLst/>
                        <a:latin typeface="Arial" pitchFamily="34" charset="0"/>
                        <a:ea typeface="宋体" charset="-122"/>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lumMod val="20000"/>
                        <a:lumOff val="80000"/>
                      </a:schemeClr>
                    </a:solidFill>
                  </a:tcPr>
                </a:tc>
                <a:tc h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800" b="0" i="0" u="none" strike="noStrike" cap="none" normalizeH="0" baseline="0" dirty="0" smtClean="0">
                          <a:ln>
                            <a:noFill/>
                          </a:ln>
                          <a:solidFill>
                            <a:schemeClr val="tx1"/>
                          </a:solidFill>
                          <a:effectLst/>
                          <a:latin typeface="Arial" pitchFamily="34" charset="0"/>
                          <a:ea typeface="宋体" charset="-122"/>
                          <a:cs typeface="Arial" pitchFamily="34" charset="0"/>
                        </a:rPr>
                        <a:t>12.680 </a:t>
                      </a: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lumMod val="20000"/>
                        <a:lumOff val="80000"/>
                      </a:schemeClr>
                    </a:solidFill>
                  </a:tcPr>
                </a:tc>
              </a:tr>
            </a:tbl>
          </a:graphicData>
        </a:graphic>
      </p:graphicFrame>
      <p:sp>
        <p:nvSpPr>
          <p:cNvPr id="19" name="TextBox 14"/>
          <p:cNvSpPr txBox="1">
            <a:spLocks noChangeArrowheads="1"/>
          </p:cNvSpPr>
          <p:nvPr/>
        </p:nvSpPr>
        <p:spPr bwMode="auto">
          <a:xfrm>
            <a:off x="1258888" y="5830069"/>
            <a:ext cx="2643187" cy="338554"/>
          </a:xfrm>
          <a:prstGeom prst="rect">
            <a:avLst/>
          </a:prstGeom>
          <a:noFill/>
          <a:ln w="9525">
            <a:noFill/>
            <a:miter lim="800000"/>
            <a:headEnd/>
            <a:tailEnd/>
          </a:ln>
        </p:spPr>
        <p:txBody>
          <a:bodyPr>
            <a:spAutoFit/>
          </a:bodyPr>
          <a:lstStyle/>
          <a:p>
            <a:pPr algn="ctr"/>
            <a:r>
              <a:rPr lang="zh-CN" altLang="en-US" sz="1600" b="1" dirty="0">
                <a:latin typeface="仿宋_GB2312" pitchFamily="49" charset="-122"/>
                <a:ea typeface="仿宋_GB2312" pitchFamily="49" charset="-122"/>
                <a:cs typeface="Arial" pitchFamily="34" charset="0"/>
              </a:rPr>
              <a:t>减薄件</a:t>
            </a:r>
            <a:r>
              <a:rPr lang="zh-CN" altLang="en-US" sz="1600" b="1" dirty="0" smtClean="0">
                <a:latin typeface="仿宋_GB2312" pitchFamily="49" charset="-122"/>
                <a:ea typeface="仿宋_GB2312" pitchFamily="49" charset="-122"/>
                <a:cs typeface="Arial" pitchFamily="34" charset="0"/>
              </a:rPr>
              <a:t>示意图</a:t>
            </a:r>
            <a:endParaRPr lang="zh-CN" altLang="en-US" sz="1600" b="1" dirty="0">
              <a:latin typeface="仿宋_GB2312" pitchFamily="49" charset="-122"/>
              <a:ea typeface="仿宋_GB2312" pitchFamily="49" charset="-122"/>
              <a:cs typeface="Arial" pitchFamily="34" charset="0"/>
            </a:endParaRPr>
          </a:p>
        </p:txBody>
      </p:sp>
      <p:sp>
        <p:nvSpPr>
          <p:cNvPr id="9" name="TextBox 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24</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8" name="矩形 7"/>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rPr>
              <a:t>三</a:t>
            </a:r>
            <a:r>
              <a:rPr lang="zh-CN" altLang="en-US" sz="2400" b="1" dirty="0" smtClean="0">
                <a:solidFill>
                  <a:srgbClr val="000000"/>
                </a:solidFill>
                <a:latin typeface="Times New Roman" pitchFamily="18" charset="0"/>
                <a:ea typeface="仿宋_GB2312" pitchFamily="49" charset="-122"/>
                <a:cs typeface="+mj-cs"/>
              </a:rPr>
              <a:t>、</a:t>
            </a:r>
            <a:r>
              <a:rPr lang="zh-CN" altLang="en-US" sz="2400" b="1" dirty="0" smtClean="0">
                <a:latin typeface="仿宋_GB2312" pitchFamily="49" charset="-122"/>
                <a:ea typeface="仿宋_GB2312" pitchFamily="49" charset="-122"/>
              </a:rPr>
              <a:t>结构优化设计技术应用介绍</a:t>
            </a:r>
            <a:r>
              <a:rPr lang="en-US" altLang="zh-CN" sz="2400" b="1" dirty="0" smtClean="0">
                <a:solidFill>
                  <a:srgbClr val="000000"/>
                </a:solidFill>
                <a:latin typeface="Times New Roman" pitchFamily="18" charset="0"/>
                <a:ea typeface="仿宋_GB2312" pitchFamily="49" charset="-122"/>
                <a:cs typeface="+mj-cs"/>
              </a:rPr>
              <a:t>-4</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2"/>
          <p:cNvSpPr txBox="1">
            <a:spLocks/>
          </p:cNvSpPr>
          <p:nvPr/>
        </p:nvSpPr>
        <p:spPr bwMode="auto">
          <a:xfrm>
            <a:off x="3124200" y="6545263"/>
            <a:ext cx="2895600" cy="361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bg1"/>
                </a:solidFill>
                <a:effectLst/>
                <a:uLnTx/>
                <a:uFillTx/>
                <a:latin typeface="+mn-lt"/>
                <a:ea typeface="宋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25</a:t>
            </a:fld>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endParaRPr kumimoji="0" lang="en-US" altLang="zh-CN" sz="1400" b="0" i="0" u="none" strike="noStrike" kern="1200" cap="none" spc="0" normalizeH="0" baseline="0" noProof="0" dirty="0">
              <a:ln>
                <a:noFill/>
              </a:ln>
              <a:solidFill>
                <a:schemeClr val="bg1"/>
              </a:solidFill>
              <a:effectLst/>
              <a:uLnTx/>
              <a:uFillTx/>
              <a:latin typeface="+mn-lt"/>
              <a:ea typeface="宋体" pitchFamily="2" charset="-122"/>
              <a:cs typeface="+mn-cs"/>
            </a:endParaRPr>
          </a:p>
        </p:txBody>
      </p:sp>
      <p:sp>
        <p:nvSpPr>
          <p:cNvPr id="8" name="内容占位符 2"/>
          <p:cNvSpPr txBox="1">
            <a:spLocks/>
          </p:cNvSpPr>
          <p:nvPr/>
        </p:nvSpPr>
        <p:spPr bwMode="auto">
          <a:xfrm>
            <a:off x="323528" y="1052736"/>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2</a:t>
            </a:r>
          </a:p>
        </p:txBody>
      </p:sp>
      <p:pic>
        <p:nvPicPr>
          <p:cNvPr id="9" name="Picture 2" descr="C:\Documents and Settings\qif\桌面\结构优化过程.bmp"/>
          <p:cNvPicPr>
            <a:picLocks noChangeAspect="1" noChangeArrowheads="1"/>
          </p:cNvPicPr>
          <p:nvPr/>
        </p:nvPicPr>
        <p:blipFill>
          <a:blip r:embed="rId3" cstate="print"/>
          <a:srcRect l="1484" t="4712" r="68837" b="51762"/>
          <a:stretch>
            <a:fillRect/>
          </a:stretch>
        </p:blipFill>
        <p:spPr bwMode="auto">
          <a:xfrm>
            <a:off x="541057" y="3270258"/>
            <a:ext cx="2091944" cy="1301750"/>
          </a:xfrm>
          <a:prstGeom prst="rect">
            <a:avLst/>
          </a:prstGeom>
          <a:noFill/>
        </p:spPr>
      </p:pic>
      <p:pic>
        <p:nvPicPr>
          <p:cNvPr id="11" name="Picture 2" descr="C:\Documents and Settings\qif\桌面\结构优化过程.bmp"/>
          <p:cNvPicPr>
            <a:picLocks noChangeAspect="1" noChangeArrowheads="1"/>
          </p:cNvPicPr>
          <p:nvPr/>
        </p:nvPicPr>
        <p:blipFill>
          <a:blip r:embed="rId3" cstate="print"/>
          <a:srcRect l="58147" t="5274" r="23835" b="53535"/>
          <a:stretch>
            <a:fillRect/>
          </a:stretch>
        </p:blipFill>
        <p:spPr bwMode="auto">
          <a:xfrm>
            <a:off x="4539268" y="3283649"/>
            <a:ext cx="1270000" cy="1231900"/>
          </a:xfrm>
          <a:prstGeom prst="rect">
            <a:avLst/>
          </a:prstGeom>
          <a:noFill/>
        </p:spPr>
      </p:pic>
      <p:pic>
        <p:nvPicPr>
          <p:cNvPr id="12" name="Picture 2" descr="C:\Documents and Settings\qif\桌面\结构优化过程.bmp"/>
          <p:cNvPicPr>
            <a:picLocks noChangeAspect="1" noChangeArrowheads="1"/>
          </p:cNvPicPr>
          <p:nvPr/>
        </p:nvPicPr>
        <p:blipFill>
          <a:blip r:embed="rId3" cstate="print"/>
          <a:srcRect l="31667" t="49766" r="38873" b="2673"/>
          <a:stretch>
            <a:fillRect/>
          </a:stretch>
        </p:blipFill>
        <p:spPr bwMode="auto">
          <a:xfrm>
            <a:off x="2598458" y="3306300"/>
            <a:ext cx="1727200" cy="1183158"/>
          </a:xfrm>
          <a:prstGeom prst="rect">
            <a:avLst/>
          </a:prstGeom>
          <a:noFill/>
        </p:spPr>
      </p:pic>
      <p:pic>
        <p:nvPicPr>
          <p:cNvPr id="14" name="Picture 2" descr="C:\Documents and Settings\qif\桌面\结构优化过程.bmp"/>
          <p:cNvPicPr>
            <a:picLocks noChangeAspect="1" noChangeArrowheads="1"/>
          </p:cNvPicPr>
          <p:nvPr/>
        </p:nvPicPr>
        <p:blipFill>
          <a:blip r:embed="rId3" cstate="print"/>
          <a:srcRect l="76705" t="5274" r="4196" b="53535"/>
          <a:stretch>
            <a:fillRect/>
          </a:stretch>
        </p:blipFill>
        <p:spPr bwMode="auto">
          <a:xfrm>
            <a:off x="5733068" y="3270949"/>
            <a:ext cx="1346200" cy="1231900"/>
          </a:xfrm>
          <a:prstGeom prst="rect">
            <a:avLst/>
          </a:prstGeom>
          <a:noFill/>
        </p:spPr>
      </p:pic>
      <p:sp>
        <p:nvSpPr>
          <p:cNvPr id="18" name="内容占位符 2"/>
          <p:cNvSpPr txBox="1">
            <a:spLocks/>
          </p:cNvSpPr>
          <p:nvPr/>
        </p:nvSpPr>
        <p:spPr>
          <a:xfrm>
            <a:off x="351276" y="1506745"/>
            <a:ext cx="8567640" cy="1493627"/>
          </a:xfrm>
          <a:prstGeom prst="rect">
            <a:avLst/>
          </a:prstGeom>
        </p:spPr>
        <p:txBody>
          <a:bodyPr vert="horz" lIns="91440" tIns="45720" rIns="91440" bIns="45720" rtlCol="0">
            <a:noAutofit/>
          </a:bodyPr>
          <a:lstStyle/>
          <a:p>
            <a:pPr marL="342900" lvl="0" indent="-342900" algn="just" fontAlgn="auto">
              <a:spcBef>
                <a:spcPct val="20000"/>
              </a:spcBef>
              <a:spcAft>
                <a:spcPts val="0"/>
              </a:spcAft>
              <a:buClr>
                <a:srgbClr val="C00000"/>
              </a:buClr>
            </a:pPr>
            <a:r>
              <a:rPr lang="zh-CN" altLang="en-US" b="1" dirty="0" smtClean="0">
                <a:latin typeface="Arial" pitchFamily="34" charset="0"/>
                <a:ea typeface="仿宋_GB2312" pitchFamily="49" charset="-122"/>
                <a:cs typeface="Arial" pitchFamily="34" charset="0"/>
              </a:rPr>
              <a:t>结构优化</a:t>
            </a:r>
            <a:endParaRPr lang="en-US" altLang="zh-CN" b="1" dirty="0" smtClean="0">
              <a:latin typeface="Arial" pitchFamily="34" charset="0"/>
              <a:ea typeface="仿宋_GB2312" pitchFamily="49" charset="-122"/>
              <a:cs typeface="Arial" pitchFamily="34" charset="0"/>
            </a:endParaRPr>
          </a:p>
          <a:p>
            <a:pPr marL="342900" lvl="0" indent="-342900" algn="just" fontAlgn="auto">
              <a:spcBef>
                <a:spcPct val="20000"/>
              </a:spcBef>
              <a:spcAft>
                <a:spcPts val="0"/>
              </a:spcAft>
              <a:buClr>
                <a:srgbClr val="C00000"/>
              </a:buClr>
              <a:buFont typeface="Wingdings" pitchFamily="2" charset="2"/>
              <a:buChar char="Ø"/>
            </a:pPr>
            <a:r>
              <a:rPr lang="zh-CN" altLang="en-US" b="1" dirty="0" smtClean="0">
                <a:latin typeface="Arial" pitchFamily="34" charset="0"/>
                <a:ea typeface="仿宋_GB2312" pitchFamily="49" charset="-122"/>
                <a:cs typeface="Arial" pitchFamily="34" charset="0"/>
              </a:rPr>
              <a:t>纵梁</a:t>
            </a:r>
            <a:r>
              <a:rPr lang="en-US" altLang="zh-CN" b="1" dirty="0" smtClean="0">
                <a:latin typeface="Arial" pitchFamily="34" charset="0"/>
                <a:ea typeface="仿宋_GB2312" pitchFamily="49" charset="-122"/>
                <a:cs typeface="Arial" pitchFamily="34" charset="0"/>
              </a:rPr>
              <a:t>-A</a:t>
            </a:r>
            <a:r>
              <a:rPr lang="zh-CN" altLang="en-US" b="1" dirty="0" smtClean="0">
                <a:latin typeface="Arial" pitchFamily="34" charset="0"/>
                <a:ea typeface="仿宋_GB2312" pitchFamily="49" charset="-122"/>
                <a:cs typeface="Arial" pitchFamily="34" charset="0"/>
              </a:rPr>
              <a:t>柱</a:t>
            </a:r>
            <a:r>
              <a:rPr lang="en-US" altLang="zh-CN" b="1" dirty="0" smtClean="0">
                <a:latin typeface="Arial" pitchFamily="34" charset="0"/>
                <a:ea typeface="仿宋_GB2312" pitchFamily="49" charset="-122"/>
                <a:cs typeface="Arial" pitchFamily="34" charset="0"/>
              </a:rPr>
              <a:t>/</a:t>
            </a:r>
            <a:r>
              <a:rPr lang="zh-CN" altLang="en-US" b="1" dirty="0" smtClean="0">
                <a:latin typeface="Arial" pitchFamily="34" charset="0"/>
                <a:ea typeface="仿宋_GB2312" pitchFamily="49" charset="-122"/>
                <a:cs typeface="Arial" pitchFamily="34" charset="0"/>
              </a:rPr>
              <a:t>纵梁延伸路径的完善</a:t>
            </a:r>
            <a:endParaRPr lang="en-US" altLang="zh-CN" b="1" dirty="0" smtClean="0">
              <a:latin typeface="Arial" pitchFamily="34" charset="0"/>
              <a:ea typeface="仿宋_GB2312" pitchFamily="49" charset="-122"/>
              <a:cs typeface="Arial" pitchFamily="34" charset="0"/>
            </a:endParaRPr>
          </a:p>
          <a:p>
            <a:pPr marL="342900" lvl="0" indent="-342900" algn="just" fontAlgn="auto">
              <a:spcBef>
                <a:spcPct val="20000"/>
              </a:spcBef>
              <a:spcAft>
                <a:spcPts val="0"/>
              </a:spcAft>
              <a:buClr>
                <a:srgbClr val="C00000"/>
              </a:buClr>
              <a:buFont typeface="Wingdings" pitchFamily="2" charset="2"/>
              <a:buChar char="Ø"/>
            </a:pPr>
            <a:r>
              <a:rPr lang="en-US" altLang="zh-CN" b="1" dirty="0" smtClean="0">
                <a:latin typeface="Arial" pitchFamily="34" charset="0"/>
                <a:ea typeface="仿宋_GB2312" pitchFamily="49" charset="-122"/>
                <a:cs typeface="Arial" pitchFamily="34" charset="0"/>
              </a:rPr>
              <a:t>Shotgun-A</a:t>
            </a:r>
            <a:r>
              <a:rPr lang="zh-CN" altLang="en-US" b="1" dirty="0" smtClean="0">
                <a:latin typeface="Arial" pitchFamily="34" charset="0"/>
                <a:ea typeface="仿宋_GB2312" pitchFamily="49" charset="-122"/>
                <a:cs typeface="Arial" pitchFamily="34" charset="0"/>
              </a:rPr>
              <a:t>柱上路径完善</a:t>
            </a:r>
            <a:endParaRPr lang="en-US" altLang="zh-CN" b="1" dirty="0" smtClean="0">
              <a:latin typeface="Arial" pitchFamily="34" charset="0"/>
              <a:ea typeface="仿宋_GB2312" pitchFamily="49" charset="-122"/>
              <a:cs typeface="Arial" pitchFamily="34" charset="0"/>
            </a:endParaRPr>
          </a:p>
          <a:p>
            <a:pPr marL="342900" lvl="0" indent="-342900" algn="just" fontAlgn="auto">
              <a:spcBef>
                <a:spcPct val="20000"/>
              </a:spcBef>
              <a:spcAft>
                <a:spcPts val="0"/>
              </a:spcAft>
              <a:buClr>
                <a:srgbClr val="C00000"/>
              </a:buClr>
              <a:buFont typeface="Wingdings" pitchFamily="2" charset="2"/>
              <a:buChar char="Ø"/>
            </a:pPr>
            <a:r>
              <a:rPr lang="en-US" altLang="zh-CN" b="1" dirty="0" smtClean="0">
                <a:latin typeface="Arial" pitchFamily="34" charset="0"/>
                <a:ea typeface="仿宋_GB2312" pitchFamily="49" charset="-122"/>
                <a:cs typeface="Arial" pitchFamily="34" charset="0"/>
              </a:rPr>
              <a:t>B</a:t>
            </a:r>
            <a:r>
              <a:rPr lang="zh-CN" altLang="en-US" b="1" dirty="0" smtClean="0">
                <a:latin typeface="Arial" pitchFamily="34" charset="0"/>
                <a:ea typeface="仿宋_GB2312" pitchFamily="49" charset="-122"/>
                <a:cs typeface="Arial" pitchFamily="34" charset="0"/>
              </a:rPr>
              <a:t>柱</a:t>
            </a:r>
            <a:r>
              <a:rPr lang="en-US" altLang="zh-CN" b="1" dirty="0" smtClean="0">
                <a:latin typeface="Arial" pitchFamily="34" charset="0"/>
                <a:ea typeface="仿宋_GB2312" pitchFamily="49" charset="-122"/>
                <a:cs typeface="Arial" pitchFamily="34" charset="0"/>
              </a:rPr>
              <a:t>-</a:t>
            </a:r>
            <a:r>
              <a:rPr lang="zh-CN" altLang="en-US" b="1" dirty="0" smtClean="0">
                <a:latin typeface="Arial" pitchFamily="34" charset="0"/>
                <a:ea typeface="仿宋_GB2312" pitchFamily="49" charset="-122"/>
                <a:cs typeface="Arial" pitchFamily="34" charset="0"/>
              </a:rPr>
              <a:t>顶棚</a:t>
            </a:r>
            <a:r>
              <a:rPr lang="en-US" altLang="zh-CN" b="1" dirty="0" smtClean="0">
                <a:latin typeface="Arial" pitchFamily="34" charset="0"/>
                <a:ea typeface="仿宋_GB2312" pitchFamily="49" charset="-122"/>
                <a:cs typeface="Arial" pitchFamily="34" charset="0"/>
              </a:rPr>
              <a:t>/</a:t>
            </a:r>
            <a:r>
              <a:rPr lang="zh-CN" altLang="en-US" b="1" dirty="0" smtClean="0">
                <a:latin typeface="Arial" pitchFamily="34" charset="0"/>
                <a:ea typeface="仿宋_GB2312" pitchFamily="49" charset="-122"/>
                <a:cs typeface="Arial" pitchFamily="34" charset="0"/>
              </a:rPr>
              <a:t>地板横梁路径的完善</a:t>
            </a:r>
            <a:endParaRPr lang="en-US" altLang="zh-CN" b="1" dirty="0" smtClean="0">
              <a:latin typeface="Arial" pitchFamily="34" charset="0"/>
              <a:ea typeface="仿宋_GB2312" pitchFamily="49" charset="-122"/>
              <a:cs typeface="Arial" pitchFamily="34" charset="0"/>
            </a:endParaRPr>
          </a:p>
          <a:p>
            <a:pPr marL="342900" indent="-342900" algn="just" fontAlgn="auto">
              <a:spcBef>
                <a:spcPct val="20000"/>
              </a:spcBef>
              <a:spcAft>
                <a:spcPts val="0"/>
              </a:spcAft>
              <a:buClr>
                <a:srgbClr val="C00000"/>
              </a:buClr>
              <a:buFont typeface="Wingdings" pitchFamily="2" charset="2"/>
              <a:buChar char="Ø"/>
            </a:pPr>
            <a:r>
              <a:rPr lang="zh-CN" altLang="en-US" b="1" dirty="0" smtClean="0">
                <a:latin typeface="Arial" pitchFamily="34" charset="0"/>
                <a:ea typeface="仿宋_GB2312" pitchFamily="49" charset="-122"/>
                <a:cs typeface="Arial" pitchFamily="34" charset="0"/>
              </a:rPr>
              <a:t>通过灵敏度分析，厚度优化实现车身减重 </a:t>
            </a:r>
            <a:r>
              <a:rPr lang="en-US" altLang="zh-CN" b="1" dirty="0" smtClean="0">
                <a:latin typeface="Arial" pitchFamily="34" charset="0"/>
                <a:ea typeface="仿宋_GB2312" pitchFamily="49" charset="-122"/>
                <a:cs typeface="Arial" pitchFamily="34" charset="0"/>
              </a:rPr>
              <a:t>5~8kg</a:t>
            </a:r>
          </a:p>
          <a:p>
            <a:pPr marL="342900" lvl="0" indent="-342900" algn="just" fontAlgn="auto">
              <a:spcBef>
                <a:spcPct val="20000"/>
              </a:spcBef>
              <a:spcAft>
                <a:spcPts val="0"/>
              </a:spcAft>
              <a:buClr>
                <a:srgbClr val="C00000"/>
              </a:buClr>
              <a:buFont typeface="Wingdings" pitchFamily="2" charset="2"/>
              <a:buChar char="Ø"/>
            </a:pPr>
            <a:endParaRPr lang="en-US" altLang="zh-CN" b="1" dirty="0" smtClean="0">
              <a:latin typeface="Arial" pitchFamily="34" charset="0"/>
              <a:ea typeface="仿宋_GB2312" pitchFamily="49" charset="-122"/>
              <a:cs typeface="Arial" pitchFamily="34" charset="0"/>
            </a:endParaRPr>
          </a:p>
        </p:txBody>
      </p:sp>
      <p:pic>
        <p:nvPicPr>
          <p:cNvPr id="10" name="Picture 2" descr="C:\Documents and Settings\qif\桌面\厚度优化2.bmp"/>
          <p:cNvPicPr>
            <a:picLocks noChangeAspect="1" noChangeArrowheads="1"/>
          </p:cNvPicPr>
          <p:nvPr/>
        </p:nvPicPr>
        <p:blipFill>
          <a:blip r:embed="rId4" cstate="print"/>
          <a:srcRect l="59456" t="28759" b="26516"/>
          <a:stretch>
            <a:fillRect/>
          </a:stretch>
        </p:blipFill>
        <p:spPr bwMode="auto">
          <a:xfrm>
            <a:off x="4569681" y="4671369"/>
            <a:ext cx="2469011" cy="1628775"/>
          </a:xfrm>
          <a:prstGeom prst="rect">
            <a:avLst/>
          </a:prstGeom>
          <a:noFill/>
        </p:spPr>
      </p:pic>
      <p:pic>
        <p:nvPicPr>
          <p:cNvPr id="13" name="Picture 2" descr="C:\Documents and Settings\qif\桌面\厚度优化2.bmp"/>
          <p:cNvPicPr>
            <a:picLocks noChangeAspect="1" noChangeArrowheads="1"/>
          </p:cNvPicPr>
          <p:nvPr/>
        </p:nvPicPr>
        <p:blipFill>
          <a:blip r:embed="rId4" cstate="print"/>
          <a:srcRect r="41014" b="24423"/>
          <a:stretch>
            <a:fillRect/>
          </a:stretch>
        </p:blipFill>
        <p:spPr bwMode="auto">
          <a:xfrm>
            <a:off x="2047507" y="4634213"/>
            <a:ext cx="2326784" cy="1782819"/>
          </a:xfrm>
          <a:prstGeom prst="rect">
            <a:avLst/>
          </a:prstGeom>
          <a:noFill/>
        </p:spPr>
      </p:pic>
      <p:sp>
        <p:nvSpPr>
          <p:cNvPr id="16" name="矩形 15"/>
          <p:cNvSpPr/>
          <p:nvPr/>
        </p:nvSpPr>
        <p:spPr>
          <a:xfrm>
            <a:off x="7393094" y="3799983"/>
            <a:ext cx="1107996" cy="369332"/>
          </a:xfrm>
          <a:prstGeom prst="rect">
            <a:avLst/>
          </a:prstGeom>
        </p:spPr>
        <p:txBody>
          <a:bodyPr wrap="none">
            <a:spAutoFit/>
          </a:bodyPr>
          <a:lstStyle/>
          <a:p>
            <a:pPr algn="ctr"/>
            <a:r>
              <a:rPr lang="zh-CN" altLang="en-US" b="1" dirty="0" smtClean="0">
                <a:latin typeface="仿宋_GB2312" pitchFamily="49" charset="-122"/>
                <a:ea typeface="仿宋_GB2312" pitchFamily="49" charset="-122"/>
                <a:cs typeface="Arial" pitchFamily="34" charset="0"/>
              </a:rPr>
              <a:t>路径完善</a:t>
            </a:r>
            <a:endParaRPr lang="zh-CN" altLang="en-US" b="1" dirty="0">
              <a:latin typeface="仿宋_GB2312" pitchFamily="49" charset="-122"/>
              <a:ea typeface="仿宋_GB2312" pitchFamily="49" charset="-122"/>
            </a:endParaRPr>
          </a:p>
        </p:txBody>
      </p:sp>
      <p:sp>
        <p:nvSpPr>
          <p:cNvPr id="17" name="矩形 16"/>
          <p:cNvSpPr/>
          <p:nvPr/>
        </p:nvSpPr>
        <p:spPr>
          <a:xfrm>
            <a:off x="7128334" y="5534028"/>
            <a:ext cx="1729946" cy="369332"/>
          </a:xfrm>
          <a:prstGeom prst="rect">
            <a:avLst/>
          </a:prstGeom>
        </p:spPr>
        <p:txBody>
          <a:bodyPr wrap="square">
            <a:spAutoFit/>
          </a:bodyPr>
          <a:lstStyle/>
          <a:p>
            <a:pPr algn="ctr"/>
            <a:r>
              <a:rPr lang="zh-CN" altLang="en-US" b="1" dirty="0" smtClean="0">
                <a:latin typeface="仿宋_GB2312" pitchFamily="49" charset="-122"/>
                <a:ea typeface="仿宋_GB2312" pitchFamily="49" charset="-122"/>
                <a:cs typeface="Arial" pitchFamily="34" charset="0"/>
              </a:rPr>
              <a:t>灵敏度分析</a:t>
            </a:r>
            <a:endParaRPr lang="zh-CN" altLang="en-US" b="1" dirty="0">
              <a:latin typeface="仿宋_GB2312" pitchFamily="49" charset="-122"/>
              <a:ea typeface="仿宋_GB2312" pitchFamily="49" charset="-122"/>
            </a:endParaRPr>
          </a:p>
        </p:txBody>
      </p:sp>
      <p:sp>
        <p:nvSpPr>
          <p:cNvPr id="15" name="TextBox 14"/>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25</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9" name="矩形 18"/>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rPr>
              <a:t>三</a:t>
            </a:r>
            <a:r>
              <a:rPr lang="zh-CN" altLang="en-US" sz="2400" b="1" dirty="0" smtClean="0">
                <a:solidFill>
                  <a:srgbClr val="000000"/>
                </a:solidFill>
                <a:latin typeface="Times New Roman" pitchFamily="18" charset="0"/>
                <a:ea typeface="仿宋_GB2312" pitchFamily="49" charset="-122"/>
                <a:cs typeface="+mj-cs"/>
              </a:rPr>
              <a:t>、</a:t>
            </a:r>
            <a:r>
              <a:rPr lang="zh-CN" altLang="en-US" sz="2400" b="1" dirty="0" smtClean="0">
                <a:latin typeface="仿宋_GB2312" pitchFamily="49" charset="-122"/>
                <a:ea typeface="仿宋_GB2312" pitchFamily="49" charset="-122"/>
              </a:rPr>
              <a:t>结构优化设计技术应用介绍</a:t>
            </a:r>
            <a:r>
              <a:rPr lang="en-US" altLang="zh-CN" sz="2400" b="1" dirty="0" smtClean="0">
                <a:solidFill>
                  <a:srgbClr val="000000"/>
                </a:solidFill>
                <a:latin typeface="Times New Roman" pitchFamily="18" charset="0"/>
                <a:ea typeface="仿宋_GB2312" pitchFamily="49" charset="-122"/>
                <a:cs typeface="+mj-cs"/>
              </a:rPr>
              <a:t>-5</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p:cNvPicPr>
            <a:picLocks noChangeAspect="1" noChangeArrowheads="1"/>
          </p:cNvPicPr>
          <p:nvPr/>
        </p:nvPicPr>
        <p:blipFill>
          <a:blip r:embed="rId2" cstate="print"/>
          <a:srcRect/>
          <a:stretch>
            <a:fillRect/>
          </a:stretch>
        </p:blipFill>
        <p:spPr bwMode="auto">
          <a:xfrm>
            <a:off x="695662" y="1913793"/>
            <a:ext cx="7830822" cy="4440616"/>
          </a:xfrm>
          <a:prstGeom prst="rect">
            <a:avLst/>
          </a:prstGeom>
          <a:noFill/>
          <a:ln w="9525">
            <a:noFill/>
            <a:miter lim="800000"/>
            <a:headEnd/>
            <a:tailEnd/>
          </a:ln>
        </p:spPr>
      </p:pic>
      <p:sp>
        <p:nvSpPr>
          <p:cNvPr id="12" name="内容占位符 2"/>
          <p:cNvSpPr txBox="1">
            <a:spLocks/>
          </p:cNvSpPr>
          <p:nvPr/>
        </p:nvSpPr>
        <p:spPr bwMode="auto">
          <a:xfrm>
            <a:off x="323528" y="980728"/>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3</a:t>
            </a:r>
          </a:p>
        </p:txBody>
      </p:sp>
      <p:sp>
        <p:nvSpPr>
          <p:cNvPr id="276510" name="Rectangle 30"/>
          <p:cNvSpPr>
            <a:spLocks noChangeArrowheads="1"/>
          </p:cNvSpPr>
          <p:nvPr/>
        </p:nvSpPr>
        <p:spPr bwMode="auto">
          <a:xfrm>
            <a:off x="843369" y="1535637"/>
            <a:ext cx="2164265" cy="338554"/>
          </a:xfrm>
          <a:prstGeom prst="rect">
            <a:avLst/>
          </a:prstGeom>
          <a:noFill/>
          <a:ln w="9525">
            <a:noFill/>
            <a:miter lim="800000"/>
            <a:headEnd/>
            <a:tailEnd/>
          </a:ln>
          <a:effectLst/>
        </p:spPr>
        <p:txBody>
          <a:bodyPr wrap="square">
            <a:spAutoFit/>
          </a:bodyPr>
          <a:lstStyle/>
          <a:p>
            <a:pPr>
              <a:lnSpc>
                <a:spcPct val="100000"/>
              </a:lnSpc>
              <a:spcBef>
                <a:spcPct val="0"/>
              </a:spcBef>
              <a:buNone/>
            </a:pPr>
            <a:r>
              <a:rPr lang="zh-CN" altLang="en-US" sz="1600" b="1" dirty="0">
                <a:latin typeface="仿宋_GB2312" pitchFamily="49" charset="-122"/>
                <a:ea typeface="仿宋_GB2312" pitchFamily="49" charset="-122"/>
                <a:cs typeface="Arial" pitchFamily="34" charset="0"/>
              </a:rPr>
              <a:t>全副车架结构</a:t>
            </a:r>
            <a:r>
              <a:rPr lang="zh-CN" altLang="en-US" sz="1600" b="1" dirty="0" smtClean="0">
                <a:latin typeface="仿宋_GB2312" pitchFamily="49" charset="-122"/>
                <a:ea typeface="仿宋_GB2312" pitchFamily="49" charset="-122"/>
                <a:cs typeface="Arial" pitchFamily="34" charset="0"/>
              </a:rPr>
              <a:t>形式</a:t>
            </a:r>
            <a:endParaRPr lang="zh-CN" altLang="en-US" sz="1600" b="1" dirty="0">
              <a:latin typeface="仿宋_GB2312" pitchFamily="49" charset="-122"/>
              <a:ea typeface="仿宋_GB2312" pitchFamily="49" charset="-122"/>
              <a:cs typeface="Arial" pitchFamily="34" charset="0"/>
            </a:endParaRPr>
          </a:p>
        </p:txBody>
      </p:sp>
      <p:sp>
        <p:nvSpPr>
          <p:cNvPr id="276511" name="Rectangle 31"/>
          <p:cNvSpPr>
            <a:spLocks noChangeArrowheads="1"/>
          </p:cNvSpPr>
          <p:nvPr/>
        </p:nvSpPr>
        <p:spPr bwMode="auto">
          <a:xfrm>
            <a:off x="3420314" y="1535637"/>
            <a:ext cx="2245068" cy="338554"/>
          </a:xfrm>
          <a:prstGeom prst="rect">
            <a:avLst/>
          </a:prstGeom>
          <a:noFill/>
          <a:ln w="9525">
            <a:noFill/>
            <a:miter lim="800000"/>
            <a:headEnd/>
            <a:tailEnd/>
          </a:ln>
          <a:effectLst/>
        </p:spPr>
        <p:txBody>
          <a:bodyPr wrap="square">
            <a:spAutoFit/>
          </a:bodyPr>
          <a:lstStyle/>
          <a:p>
            <a:pPr>
              <a:lnSpc>
                <a:spcPct val="100000"/>
              </a:lnSpc>
              <a:spcBef>
                <a:spcPct val="0"/>
              </a:spcBef>
              <a:buNone/>
            </a:pPr>
            <a:r>
              <a:rPr lang="zh-CN" altLang="en-US" sz="1600" b="1" dirty="0">
                <a:latin typeface="仿宋_GB2312" pitchFamily="49" charset="-122"/>
                <a:ea typeface="仿宋_GB2312" pitchFamily="49" charset="-122"/>
                <a:cs typeface="Arial" pitchFamily="34" charset="0"/>
              </a:rPr>
              <a:t>半副车架结构</a:t>
            </a:r>
            <a:r>
              <a:rPr lang="zh-CN" altLang="en-US" sz="1600" b="1" dirty="0" smtClean="0">
                <a:latin typeface="仿宋_GB2312" pitchFamily="49" charset="-122"/>
                <a:ea typeface="仿宋_GB2312" pitchFamily="49" charset="-122"/>
                <a:cs typeface="Arial" pitchFamily="34" charset="0"/>
              </a:rPr>
              <a:t>形式</a:t>
            </a:r>
            <a:endParaRPr lang="zh-CN" altLang="en-US" sz="1600" b="1" dirty="0">
              <a:latin typeface="仿宋_GB2312" pitchFamily="49" charset="-122"/>
              <a:ea typeface="仿宋_GB2312" pitchFamily="49" charset="-122"/>
              <a:cs typeface="Arial" pitchFamily="34" charset="0"/>
            </a:endParaRPr>
          </a:p>
        </p:txBody>
      </p:sp>
      <p:sp>
        <p:nvSpPr>
          <p:cNvPr id="276512" name="Rectangle 32"/>
          <p:cNvSpPr>
            <a:spLocks noChangeArrowheads="1"/>
          </p:cNvSpPr>
          <p:nvPr/>
        </p:nvSpPr>
        <p:spPr bwMode="auto">
          <a:xfrm>
            <a:off x="5978740" y="1531762"/>
            <a:ext cx="2879540" cy="338554"/>
          </a:xfrm>
          <a:prstGeom prst="rect">
            <a:avLst/>
          </a:prstGeom>
          <a:noFill/>
          <a:ln w="9525">
            <a:noFill/>
            <a:miter lim="800000"/>
            <a:headEnd/>
            <a:tailEnd/>
          </a:ln>
          <a:effectLst/>
        </p:spPr>
        <p:txBody>
          <a:bodyPr wrap="square">
            <a:spAutoFit/>
          </a:bodyPr>
          <a:lstStyle/>
          <a:p>
            <a:pPr>
              <a:lnSpc>
                <a:spcPct val="100000"/>
              </a:lnSpc>
              <a:spcBef>
                <a:spcPct val="0"/>
              </a:spcBef>
              <a:buNone/>
            </a:pPr>
            <a:r>
              <a:rPr lang="zh-CN" altLang="en-US" sz="1600" b="1" dirty="0">
                <a:latin typeface="仿宋_GB2312" pitchFamily="49" charset="-122"/>
                <a:ea typeface="仿宋_GB2312" pitchFamily="49" charset="-122"/>
                <a:cs typeface="Arial" pitchFamily="34" charset="0"/>
              </a:rPr>
              <a:t>优化车身与半副车架</a:t>
            </a:r>
            <a:r>
              <a:rPr lang="zh-CN" altLang="en-US" sz="1600" b="1" dirty="0" smtClean="0">
                <a:latin typeface="仿宋_GB2312" pitchFamily="49" charset="-122"/>
                <a:ea typeface="仿宋_GB2312" pitchFamily="49" charset="-122"/>
                <a:cs typeface="Arial" pitchFamily="34" charset="0"/>
              </a:rPr>
              <a:t>结构</a:t>
            </a:r>
            <a:endParaRPr lang="zh-CN" altLang="en-US" sz="1600" b="1" dirty="0">
              <a:latin typeface="仿宋_GB2312" pitchFamily="49" charset="-122"/>
              <a:ea typeface="仿宋_GB2312" pitchFamily="49" charset="-122"/>
              <a:cs typeface="Arial" pitchFamily="34" charset="0"/>
            </a:endParaRPr>
          </a:p>
        </p:txBody>
      </p:sp>
      <p:sp>
        <p:nvSpPr>
          <p:cNvPr id="9" name="TextBox 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26</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8" name="矩形 7"/>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rPr>
              <a:t>三</a:t>
            </a:r>
            <a:r>
              <a:rPr lang="zh-CN" altLang="en-US" sz="2400" b="1" dirty="0" smtClean="0">
                <a:solidFill>
                  <a:srgbClr val="000000"/>
                </a:solidFill>
                <a:latin typeface="Times New Roman" pitchFamily="18" charset="0"/>
                <a:ea typeface="仿宋_GB2312" pitchFamily="49" charset="-122"/>
                <a:cs typeface="+mj-cs"/>
              </a:rPr>
              <a:t>、</a:t>
            </a:r>
            <a:r>
              <a:rPr lang="zh-CN" altLang="en-US" sz="2400" b="1" dirty="0" smtClean="0">
                <a:latin typeface="仿宋_GB2312" pitchFamily="49" charset="-122"/>
                <a:ea typeface="仿宋_GB2312" pitchFamily="49" charset="-122"/>
              </a:rPr>
              <a:t>结构优化设计技术应用介绍</a:t>
            </a:r>
            <a:r>
              <a:rPr lang="en-US" altLang="zh-CN" sz="2400" b="1" dirty="0" smtClean="0">
                <a:solidFill>
                  <a:srgbClr val="000000"/>
                </a:solidFill>
                <a:latin typeface="Times New Roman" pitchFamily="18" charset="0"/>
                <a:ea typeface="仿宋_GB2312" pitchFamily="49" charset="-122"/>
                <a:cs typeface="+mj-cs"/>
              </a:rPr>
              <a:t>-6</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内容占位符 19"/>
          <p:cNvSpPr>
            <a:spLocks noGrp="1"/>
          </p:cNvSpPr>
          <p:nvPr>
            <p:ph idx="1"/>
          </p:nvPr>
        </p:nvSpPr>
        <p:spPr>
          <a:xfrm>
            <a:off x="539552" y="5157192"/>
            <a:ext cx="7776864" cy="1200329"/>
          </a:xfrm>
          <a:ln>
            <a:noFill/>
          </a:ln>
          <a:extLst>
            <a:ext uri="{91240B29-F687-4f45-9708-019B960494DF}"/>
            <a:ext uri="{FAA26D3D-D897-4be2-8F04-BA451C77F1D7}"/>
          </a:extLst>
        </p:spPr>
        <p:style>
          <a:lnRef idx="2">
            <a:schemeClr val="dk1"/>
          </a:lnRef>
          <a:fillRef idx="1">
            <a:schemeClr val="lt1"/>
          </a:fillRef>
          <a:effectRef idx="0">
            <a:schemeClr val="dk1"/>
          </a:effectRef>
          <a:fontRef idx="minor">
            <a:schemeClr val="dk1"/>
          </a:fontRef>
        </p:style>
        <p:txBody>
          <a:bodyPr wrap="square">
            <a:spAutoFit/>
          </a:bodyPr>
          <a:lstStyle/>
          <a:p>
            <a:pPr defTabSz="539750">
              <a:lnSpc>
                <a:spcPct val="150000"/>
              </a:lnSpc>
              <a:spcBef>
                <a:spcPct val="0"/>
              </a:spcBef>
              <a:buFont typeface="Wingdings" pitchFamily="2" charset="2"/>
              <a:buChar char="Ø"/>
              <a:defRPr/>
            </a:pPr>
            <a:r>
              <a:rPr lang="zh-CN" altLang="en-US" sz="1600" dirty="0" smtClean="0">
                <a:solidFill>
                  <a:schemeClr val="tx1"/>
                </a:solidFill>
                <a:latin typeface="Times New Roman" pitchFamily="18" charset="0"/>
              </a:rPr>
              <a:t>通过结构改进设计和合理的选材，在保持扭转刚度基本不变的前提下，</a:t>
            </a:r>
            <a:r>
              <a:rPr lang="zh-CN" altLang="en-US" sz="1600" b="1" dirty="0" smtClean="0">
                <a:solidFill>
                  <a:srgbClr val="FF0000"/>
                </a:solidFill>
                <a:latin typeface="Times New Roman" pitchFamily="18" charset="0"/>
              </a:rPr>
              <a:t>重量减轻</a:t>
            </a:r>
            <a:r>
              <a:rPr lang="en-US" altLang="zh-CN" sz="1600" b="1" dirty="0" smtClean="0">
                <a:solidFill>
                  <a:srgbClr val="FF0000"/>
                </a:solidFill>
                <a:latin typeface="Times New Roman" pitchFamily="18" charset="0"/>
                <a:cs typeface="Times New Roman" pitchFamily="18" charset="0"/>
              </a:rPr>
              <a:t>3.4kg</a:t>
            </a:r>
            <a:r>
              <a:rPr lang="zh-CN" altLang="en-US" sz="1600" b="1" dirty="0" smtClean="0">
                <a:solidFill>
                  <a:srgbClr val="FF0000"/>
                </a:solidFill>
                <a:latin typeface="Times New Roman" pitchFamily="18" charset="0"/>
              </a:rPr>
              <a:t>，约</a:t>
            </a:r>
            <a:r>
              <a:rPr lang="en-US" altLang="zh-CN" sz="1600" b="1" dirty="0" smtClean="0">
                <a:solidFill>
                  <a:srgbClr val="FF0000"/>
                </a:solidFill>
                <a:latin typeface="Times New Roman" pitchFamily="18" charset="0"/>
                <a:cs typeface="Times New Roman" pitchFamily="18" charset="0"/>
              </a:rPr>
              <a:t>14%</a:t>
            </a:r>
            <a:r>
              <a:rPr lang="zh-CN" altLang="en-US" sz="1600" b="1" dirty="0" smtClean="0">
                <a:solidFill>
                  <a:srgbClr val="FF0000"/>
                </a:solidFill>
                <a:latin typeface="Times New Roman" pitchFamily="18" charset="0"/>
                <a:cs typeface="Times New Roman" pitchFamily="18" charset="0"/>
              </a:rPr>
              <a:t>；</a:t>
            </a:r>
            <a:endParaRPr lang="en-US" altLang="zh-CN" sz="1600" b="1" dirty="0" smtClean="0">
              <a:solidFill>
                <a:srgbClr val="FF0000"/>
              </a:solidFill>
              <a:latin typeface="Times New Roman" pitchFamily="18" charset="0"/>
              <a:cs typeface="Times New Roman" pitchFamily="18" charset="0"/>
            </a:endParaRPr>
          </a:p>
          <a:p>
            <a:pPr defTabSz="539750">
              <a:lnSpc>
                <a:spcPct val="150000"/>
              </a:lnSpc>
              <a:spcBef>
                <a:spcPct val="0"/>
              </a:spcBef>
              <a:buFont typeface="Wingdings" pitchFamily="2" charset="2"/>
              <a:buChar char="Ø"/>
              <a:defRPr/>
            </a:pPr>
            <a:r>
              <a:rPr lang="zh-CN" altLang="en-US" sz="1600" dirty="0" smtClean="0">
                <a:solidFill>
                  <a:schemeClr val="tx1"/>
                </a:solidFill>
                <a:latin typeface="Times New Roman" pitchFamily="18" charset="0"/>
              </a:rPr>
              <a:t>改善应力分布情况，提高零件的疲劳寿命。</a:t>
            </a:r>
          </a:p>
        </p:txBody>
      </p:sp>
      <p:graphicFrame>
        <p:nvGraphicFramePr>
          <p:cNvPr id="4" name="表格 3"/>
          <p:cNvGraphicFramePr>
            <a:graphicFrameLocks noGrp="1"/>
          </p:cNvGraphicFramePr>
          <p:nvPr/>
        </p:nvGraphicFramePr>
        <p:xfrm>
          <a:off x="611188" y="1435918"/>
          <a:ext cx="7643812" cy="2497138"/>
        </p:xfrm>
        <a:graphic>
          <a:graphicData uri="http://schemas.openxmlformats.org/drawingml/2006/table">
            <a:tbl>
              <a:tblPr/>
              <a:tblGrid>
                <a:gridCol w="558800"/>
                <a:gridCol w="749300"/>
                <a:gridCol w="2946400"/>
                <a:gridCol w="3389312"/>
              </a:tblGrid>
              <a:tr h="21113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dirty="0" smtClean="0">
                          <a:ln>
                            <a:noFill/>
                          </a:ln>
                          <a:solidFill>
                            <a:srgbClr val="FFFFFF"/>
                          </a:solidFill>
                          <a:effectLst/>
                          <a:latin typeface="微软雅黑" pitchFamily="34" charset="-122"/>
                          <a:ea typeface="微软雅黑" pitchFamily="34" charset="-122"/>
                        </a:rPr>
                        <a:t>设计方案</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FFFFFF"/>
                          </a:solidFill>
                          <a:effectLst/>
                          <a:latin typeface="微软雅黑" pitchFamily="34" charset="-122"/>
                          <a:ea typeface="微软雅黑" pitchFamily="34" charset="-122"/>
                        </a:rPr>
                        <a:t>AP11</a:t>
                      </a:r>
                      <a:r>
                        <a:rPr kumimoji="0" lang="zh-CN" altLang="en-US" sz="1400" b="1" i="0" u="none" strike="noStrike" cap="none" normalizeH="0" baseline="0" smtClean="0">
                          <a:ln>
                            <a:noFill/>
                          </a:ln>
                          <a:solidFill>
                            <a:srgbClr val="FFFFFF"/>
                          </a:solidFill>
                          <a:effectLst/>
                          <a:latin typeface="微软雅黑" pitchFamily="34" charset="-122"/>
                          <a:ea typeface="微软雅黑" pitchFamily="34" charset="-122"/>
                        </a:rPr>
                        <a:t>后桥原型</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smtClean="0">
                          <a:ln>
                            <a:noFill/>
                          </a:ln>
                          <a:solidFill>
                            <a:srgbClr val="FFFFFF"/>
                          </a:solidFill>
                          <a:effectLst/>
                          <a:latin typeface="微软雅黑" pitchFamily="34" charset="-122"/>
                          <a:ea typeface="微软雅黑" pitchFamily="34" charset="-122"/>
                        </a:rPr>
                        <a:t>改进方案</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97313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图片</a:t>
                      </a:r>
                      <a:endPar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横梁截面形状</a:t>
                      </a:r>
                      <a:endPar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4446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横梁</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形状</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rPr>
                        <a:t>U</a:t>
                      </a: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形开口横梁</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0000"/>
                          </a:solidFill>
                          <a:effectLst/>
                          <a:latin typeface="微软雅黑" pitchFamily="34" charset="-122"/>
                          <a:ea typeface="微软雅黑" pitchFamily="34" charset="-122"/>
                        </a:rPr>
                        <a:t>V</a:t>
                      </a:r>
                      <a:r>
                        <a:rPr kumimoji="0" lang="zh-CN" altLang="en-US" sz="1400" b="0" i="0" u="none" strike="noStrike" cap="none" normalizeH="0" baseline="0" dirty="0" smtClean="0">
                          <a:ln>
                            <a:noFill/>
                          </a:ln>
                          <a:solidFill>
                            <a:srgbClr val="000000"/>
                          </a:solidFill>
                          <a:effectLst/>
                          <a:latin typeface="微软雅黑" pitchFamily="34" charset="-122"/>
                          <a:ea typeface="微软雅黑" pitchFamily="34" charset="-122"/>
                        </a:rPr>
                        <a:t>口横梁</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材料</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rPr>
                        <a:t>SAPH440</a:t>
                      </a:r>
                      <a:endPar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rPr>
                        <a:t>FB590</a:t>
                      </a:r>
                      <a:endPar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7488">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板厚</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rPr>
                        <a:t>6mm</a:t>
                      </a:r>
                      <a:endPar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rPr>
                        <a:t>3.2mm</a:t>
                      </a:r>
                      <a:endPar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endParaRP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内加强板</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有</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rgbClr val="000000"/>
                          </a:solidFill>
                          <a:effectLst/>
                          <a:latin typeface="微软雅黑" pitchFamily="34" charset="-122"/>
                          <a:ea typeface="微软雅黑" pitchFamily="34" charset="-122"/>
                        </a:rPr>
                        <a:t>无</a:t>
                      </a:r>
                    </a:p>
                  </a:txBody>
                  <a:tcPr marL="84406" marR="844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5" name="标题 3"/>
          <p:cNvSpPr txBox="1">
            <a:spLocks/>
          </p:cNvSpPr>
          <p:nvPr/>
        </p:nvSpPr>
        <p:spPr bwMode="auto">
          <a:xfrm>
            <a:off x="179388" y="862013"/>
            <a:ext cx="3190875" cy="406400"/>
          </a:xfrm>
          <a:prstGeom prst="rect">
            <a:avLst/>
          </a:prstGeom>
          <a:noFill/>
          <a:ln w="9525">
            <a:noFill/>
            <a:miter lim="800000"/>
            <a:headEnd/>
            <a:tailEnd/>
          </a:ln>
        </p:spPr>
        <p:txBody>
          <a:bodyPr anchor="ctr"/>
          <a:lstStyle/>
          <a:p>
            <a:pPr marL="285750" indent="-285750" eaLnBrk="0" hangingPunct="0">
              <a:spcBef>
                <a:spcPct val="20000"/>
              </a:spcBef>
              <a:buClr>
                <a:srgbClr val="FF0000"/>
              </a:buClr>
              <a:buFont typeface="Wingdings" pitchFamily="2" charset="2"/>
              <a:buChar char="p"/>
              <a:defRPr/>
            </a:pPr>
            <a:endParaRPr lang="zh-CN" altLang="en-US" sz="1800" b="1" kern="0" dirty="0">
              <a:solidFill>
                <a:srgbClr val="005BAC"/>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76838" name="Picture 4" descr="30004455"/>
          <p:cNvPicPr>
            <a:picLocks noChangeAspect="1" noChangeArrowheads="1"/>
          </p:cNvPicPr>
          <p:nvPr/>
        </p:nvPicPr>
        <p:blipFill>
          <a:blip r:embed="rId2" cstate="print"/>
          <a:srcRect b="11903"/>
          <a:stretch>
            <a:fillRect/>
          </a:stretch>
        </p:blipFill>
        <p:spPr bwMode="auto">
          <a:xfrm>
            <a:off x="2051720" y="1844824"/>
            <a:ext cx="1377950" cy="803275"/>
          </a:xfrm>
          <a:prstGeom prst="rect">
            <a:avLst/>
          </a:prstGeom>
          <a:noFill/>
          <a:ln w="9525">
            <a:noFill/>
            <a:miter lim="800000"/>
            <a:headEnd/>
            <a:tailEnd/>
          </a:ln>
        </p:spPr>
      </p:pic>
      <p:pic>
        <p:nvPicPr>
          <p:cNvPr id="76839" name="图片 6"/>
          <p:cNvPicPr>
            <a:picLocks noChangeAspect="1"/>
          </p:cNvPicPr>
          <p:nvPr/>
        </p:nvPicPr>
        <p:blipFill>
          <a:blip r:embed="rId3" cstate="print"/>
          <a:srcRect/>
          <a:stretch>
            <a:fillRect/>
          </a:stretch>
        </p:blipFill>
        <p:spPr bwMode="auto">
          <a:xfrm>
            <a:off x="5004048" y="1844824"/>
            <a:ext cx="1665288" cy="803275"/>
          </a:xfrm>
          <a:prstGeom prst="rect">
            <a:avLst/>
          </a:prstGeom>
          <a:noFill/>
          <a:ln w="9525">
            <a:noFill/>
            <a:miter lim="800000"/>
            <a:headEnd/>
            <a:tailEnd/>
          </a:ln>
        </p:spPr>
      </p:pic>
      <p:pic>
        <p:nvPicPr>
          <p:cNvPr id="9" name="图片 8"/>
          <p:cNvPicPr>
            <a:picLocks noChangeAspect="1"/>
          </p:cNvPicPr>
          <p:nvPr/>
        </p:nvPicPr>
        <p:blipFill>
          <a:blip r:embed="rId4" cstate="screen">
            <a:extLst/>
          </a:blip>
          <a:srcRect/>
          <a:stretch>
            <a:fillRect/>
          </a:stretch>
        </p:blipFill>
        <p:spPr bwMode="auto">
          <a:xfrm>
            <a:off x="6812269" y="1860866"/>
            <a:ext cx="1228542" cy="728025"/>
          </a:xfrm>
          <a:prstGeom prst="roundRect">
            <a:avLst>
              <a:gd name="adj" fmla="val 4167"/>
            </a:avLst>
          </a:prstGeom>
          <a:solidFill>
            <a:srgbClr val="FFFFFF"/>
          </a:solidFill>
          <a:ln w="28575" cap="sq">
            <a:solidFill>
              <a:srgbClr val="FFFF0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10" name="图片 9"/>
          <p:cNvPicPr>
            <a:picLocks noChangeAspect="1"/>
          </p:cNvPicPr>
          <p:nvPr/>
        </p:nvPicPr>
        <p:blipFill>
          <a:blip r:embed="rId5" cstate="screen">
            <a:extLst/>
          </a:blip>
          <a:srcRect/>
          <a:stretch>
            <a:fillRect/>
          </a:stretch>
        </p:blipFill>
        <p:spPr bwMode="auto">
          <a:xfrm>
            <a:off x="3563888" y="1892769"/>
            <a:ext cx="1196441" cy="709002"/>
          </a:xfrm>
          <a:prstGeom prst="roundRect">
            <a:avLst>
              <a:gd name="adj" fmla="val 4167"/>
            </a:avLst>
          </a:prstGeom>
          <a:solidFill>
            <a:srgbClr val="FFFFFF"/>
          </a:solidFill>
          <a:ln w="19050" cap="sq">
            <a:solidFill>
              <a:srgbClr val="FFFF0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graphicFrame>
        <p:nvGraphicFramePr>
          <p:cNvPr id="11" name="表格 10"/>
          <p:cNvGraphicFramePr>
            <a:graphicFrameLocks noGrp="1"/>
          </p:cNvGraphicFramePr>
          <p:nvPr/>
        </p:nvGraphicFramePr>
        <p:xfrm>
          <a:off x="611559" y="4010446"/>
          <a:ext cx="7632848" cy="1074738"/>
        </p:xfrm>
        <a:graphic>
          <a:graphicData uri="http://schemas.openxmlformats.org/drawingml/2006/table">
            <a:tbl>
              <a:tblPr/>
              <a:tblGrid>
                <a:gridCol w="1094678"/>
                <a:gridCol w="1461786"/>
                <a:gridCol w="1043184"/>
                <a:gridCol w="973416"/>
                <a:gridCol w="973416"/>
                <a:gridCol w="1043184"/>
                <a:gridCol w="1043184"/>
              </a:tblGrid>
              <a:tr h="263525">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chemeClr val="tx1"/>
                          </a:solidFill>
                          <a:effectLst/>
                          <a:latin typeface="黑体" pitchFamily="49" charset="-122"/>
                          <a:ea typeface="黑体" pitchFamily="49" charset="-122"/>
                        </a:rPr>
                        <a:t>设计方案</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重量</a:t>
                      </a: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a:t>
                      </a: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不含焊缝</a:t>
                      </a: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)Kg</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扭转刚度</a:t>
                      </a: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(Nm/Deg)</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扭转</a:t>
                      </a: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45mm</a:t>
                      </a: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试验</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zh-CN" altLang="en-US"/>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扭转</a:t>
                      </a: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35mm</a:t>
                      </a: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试验</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zh-CN" altLang="en-US"/>
                    </a:p>
                  </a:txBody>
                  <a:tcPr/>
                </a:tc>
              </a:tr>
              <a:tr h="284163">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横梁应力</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加强板应力</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横梁应力</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加强板应力</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6352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chemeClr val="tx1"/>
                          </a:solidFill>
                          <a:effectLst/>
                          <a:latin typeface="黑体" pitchFamily="49" charset="-122"/>
                          <a:ea typeface="黑体" pitchFamily="49" charset="-122"/>
                        </a:rPr>
                        <a:t>原型</a:t>
                      </a:r>
                    </a:p>
                  </a:txBody>
                  <a:tcPr marL="8792" marR="8792" marT="95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23.97</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340.7</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344.2</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285</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276</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黑体" pitchFamily="49" charset="-122"/>
                          <a:ea typeface="黑体" pitchFamily="49" charset="-122"/>
                        </a:rPr>
                        <a:t>227</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63525">
                <a:tc>
                  <a:txBody>
                    <a:bodyPr/>
                    <a:lstStyle/>
                    <a:p>
                      <a:pPr marL="0" marR="0" lvl="0" indent="0" algn="ctr" defTabSz="914400" rtl="0" eaLnBrk="1" fontAlgn="ctr" latinLnBrk="0" hangingPunct="1">
                        <a:lnSpc>
                          <a:spcPct val="100000"/>
                        </a:lnSpc>
                        <a:spcBef>
                          <a:spcPct val="0"/>
                        </a:spcBef>
                        <a:spcAft>
                          <a:spcPct val="0"/>
                        </a:spcAft>
                        <a:buClrTx/>
                        <a:buSzTx/>
                        <a:buFont typeface="Wingdings" pitchFamily="2" charset="2"/>
                        <a:buNone/>
                        <a:tabLst/>
                      </a:pPr>
                      <a:r>
                        <a:rPr kumimoji="0" lang="zh-CN" altLang="en-US" sz="1400" b="1" i="0" u="none" strike="noStrike" cap="none" normalizeH="0" baseline="0" dirty="0" smtClean="0">
                          <a:ln>
                            <a:noFill/>
                          </a:ln>
                          <a:solidFill>
                            <a:srgbClr val="FF0000"/>
                          </a:solidFill>
                          <a:effectLst/>
                          <a:latin typeface="黑体" pitchFamily="49" charset="-122"/>
                          <a:ea typeface="黑体" pitchFamily="49" charset="-122"/>
                        </a:rPr>
                        <a:t>轻量化方案</a:t>
                      </a:r>
                    </a:p>
                  </a:txBody>
                  <a:tcPr marL="8792" marR="8792" marT="95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rgbClr val="FF0000"/>
                          </a:solidFill>
                          <a:effectLst/>
                          <a:latin typeface="黑体" pitchFamily="49" charset="-122"/>
                          <a:ea typeface="黑体" pitchFamily="49" charset="-122"/>
                        </a:rPr>
                        <a:t>20.58</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rgbClr val="FF0000"/>
                          </a:solidFill>
                          <a:effectLst/>
                          <a:latin typeface="黑体" pitchFamily="49" charset="-122"/>
                          <a:ea typeface="黑体" pitchFamily="49" charset="-122"/>
                        </a:rPr>
                        <a:t>337.1</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346.2</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NA</a:t>
                      </a:r>
                      <a:r>
                        <a:rPr kumimoji="0" lang="zh-CN" altLang="en-US" sz="1400" b="0" i="0" u="none" strike="noStrike" cap="none" normalizeH="0" baseline="0" smtClean="0">
                          <a:ln>
                            <a:noFill/>
                          </a:ln>
                          <a:solidFill>
                            <a:schemeClr val="tx1"/>
                          </a:solidFill>
                          <a:effectLst/>
                          <a:latin typeface="黑体" pitchFamily="49" charset="-122"/>
                          <a:ea typeface="黑体" pitchFamily="49" charset="-122"/>
                        </a:rPr>
                        <a:t>　</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黑体" pitchFamily="49" charset="-122"/>
                          <a:ea typeface="黑体" pitchFamily="49" charset="-122"/>
                        </a:rPr>
                        <a:t>281.3</a:t>
                      </a: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黑体" pitchFamily="49" charset="-122"/>
                          <a:ea typeface="黑体" pitchFamily="49" charset="-122"/>
                        </a:rPr>
                        <a:t>NA</a:t>
                      </a:r>
                      <a:endParaRPr kumimoji="0" lang="zh-CN" altLang="en-US" sz="1400" b="0" i="0" u="none" strike="noStrike" cap="none" normalizeH="0" baseline="0" dirty="0" smtClean="0">
                        <a:ln>
                          <a:noFill/>
                        </a:ln>
                        <a:solidFill>
                          <a:schemeClr val="tx1"/>
                        </a:solidFill>
                        <a:effectLst/>
                        <a:latin typeface="黑体" pitchFamily="49" charset="-122"/>
                        <a:ea typeface="黑体" pitchFamily="49" charset="-122"/>
                      </a:endParaRPr>
                    </a:p>
                  </a:txBody>
                  <a:tcPr marL="8793" marR="8793" marT="9532"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76886" name="矩形 20"/>
          <p:cNvSpPr>
            <a:spLocks noChangeArrowheads="1"/>
          </p:cNvSpPr>
          <p:nvPr/>
        </p:nvSpPr>
        <p:spPr bwMode="auto">
          <a:xfrm>
            <a:off x="610211" y="836712"/>
            <a:ext cx="1617751" cy="494238"/>
          </a:xfrm>
          <a:prstGeom prst="rect">
            <a:avLst/>
          </a:prstGeom>
          <a:noFill/>
          <a:ln w="9525">
            <a:noFill/>
            <a:miter lim="800000"/>
            <a:headEnd/>
            <a:tailEnd/>
          </a:ln>
        </p:spPr>
        <p:txBody>
          <a:bodyPr wrap="none">
            <a:spAutoFit/>
          </a:bodyPr>
          <a:lstStyle/>
          <a:p>
            <a:pPr marL="342900" indent="-342900" algn="just" eaLnBrk="0" hangingPunct="0">
              <a:lnSpc>
                <a:spcPct val="150000"/>
              </a:lnSpc>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4</a:t>
            </a:r>
            <a:endParaRPr lang="zh-CN" altLang="en-US" sz="2000" b="1" i="1" kern="0" dirty="0">
              <a:solidFill>
                <a:srgbClr val="000099"/>
              </a:solidFill>
              <a:latin typeface="Arial" pitchFamily="34" charset="0"/>
              <a:cs typeface="Arial" pitchFamily="34" charset="0"/>
            </a:endParaRPr>
          </a:p>
        </p:txBody>
      </p:sp>
      <p:sp>
        <p:nvSpPr>
          <p:cNvPr id="12" name="TextBox 11"/>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27</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3" name="矩形 12"/>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rPr>
              <a:t>三</a:t>
            </a:r>
            <a:r>
              <a:rPr lang="zh-CN" altLang="en-US" sz="2400" b="1" dirty="0" smtClean="0">
                <a:solidFill>
                  <a:srgbClr val="000000"/>
                </a:solidFill>
                <a:latin typeface="Times New Roman" pitchFamily="18" charset="0"/>
                <a:ea typeface="仿宋_GB2312" pitchFamily="49" charset="-122"/>
                <a:cs typeface="+mj-cs"/>
              </a:rPr>
              <a:t>、</a:t>
            </a:r>
            <a:r>
              <a:rPr lang="zh-CN" altLang="en-US" sz="2400" b="1" dirty="0" smtClean="0">
                <a:latin typeface="仿宋_GB2312" pitchFamily="49" charset="-122"/>
                <a:ea typeface="仿宋_GB2312" pitchFamily="49" charset="-122"/>
              </a:rPr>
              <a:t>结构优化设计技术应用介绍</a:t>
            </a:r>
            <a:r>
              <a:rPr lang="en-US" altLang="zh-CN" sz="2400" b="1" dirty="0" smtClean="0">
                <a:solidFill>
                  <a:srgbClr val="000000"/>
                </a:solidFill>
                <a:latin typeface="Times New Roman" pitchFamily="18" charset="0"/>
                <a:ea typeface="仿宋_GB2312" pitchFamily="49" charset="-122"/>
                <a:cs typeface="+mj-cs"/>
              </a:rPr>
              <a:t>-7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19672" y="1340768"/>
            <a:ext cx="6431026" cy="4764787"/>
          </a:xfrm>
        </p:spPr>
        <p:txBody>
          <a:bodyPr>
            <a:normAutofit/>
          </a:bodyPr>
          <a:lstStyle/>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一、全球</a:t>
            </a:r>
            <a:r>
              <a:rPr lang="zh-CN" altLang="en-US" sz="2800" b="1" dirty="0" smtClean="0">
                <a:solidFill>
                  <a:schemeClr val="tx1">
                    <a:lumMod val="50000"/>
                    <a:lumOff val="50000"/>
                  </a:schemeClr>
                </a:solidFill>
                <a:latin typeface="Times New Roman" pitchFamily="18" charset="0"/>
                <a:ea typeface="仿宋_GB2312" pitchFamily="49" charset="-122"/>
              </a:rPr>
              <a:t>汽车工业面临的形势</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二、汽车轻量化技术整体发展现状</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三、结构优化设计技术应用介绍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latin typeface="仿宋_GB2312" pitchFamily="49" charset="-122"/>
                <a:ea typeface="仿宋_GB2312" pitchFamily="49" charset="-122"/>
              </a:rPr>
              <a:t>四、先进制造工艺技术应用介绍</a:t>
            </a:r>
            <a:endParaRPr lang="en-US" altLang="zh-CN" sz="2800" b="1" dirty="0" smtClean="0">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五、材料替代技术应用介绍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endParaRPr lang="zh-CN" altLang="en-US" sz="2400" b="1" dirty="0">
              <a:latin typeface="仿宋_GB2312" pitchFamily="49" charset="-122"/>
              <a:ea typeface="仿宋_GB2312" pitchFamily="49" charset="-122"/>
            </a:endParaRPr>
          </a:p>
        </p:txBody>
      </p:sp>
      <p:sp>
        <p:nvSpPr>
          <p:cNvPr id="4"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800" b="1" dirty="0" smtClean="0">
                <a:solidFill>
                  <a:srgbClr val="000000"/>
                </a:solidFill>
                <a:latin typeface="Arial" pitchFamily="34" charset="0"/>
                <a:ea typeface="仿宋_GB2312" pitchFamily="49" charset="-122"/>
                <a:cs typeface="Arial" pitchFamily="34" charset="0"/>
              </a:rPr>
              <a:t>目  录</a:t>
            </a:r>
            <a:endParaRPr lang="en-US" altLang="zh-CN" sz="2800" b="1" dirty="0" smtClean="0">
              <a:solidFill>
                <a:srgbClr val="000000"/>
              </a:solidFill>
              <a:latin typeface="Arial" pitchFamily="34" charset="0"/>
              <a:ea typeface="仿宋_GB2312" pitchFamily="49" charset="-122"/>
              <a:cs typeface="Arial" pitchFamily="34" charset="0"/>
            </a:endParaRPr>
          </a:p>
        </p:txBody>
      </p:sp>
      <p:sp>
        <p:nvSpPr>
          <p:cNvPr id="5" name="TextBox 4"/>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28</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07504" y="1196752"/>
            <a:ext cx="8893175" cy="5472534"/>
            <a:chOff x="0" y="1269430"/>
            <a:chExt cx="8893175" cy="5472534"/>
          </a:xfrm>
        </p:grpSpPr>
        <p:pic>
          <p:nvPicPr>
            <p:cNvPr id="62468" name="Picture 5"/>
            <p:cNvPicPr>
              <a:picLocks noChangeAspect="1" noChangeArrowheads="1"/>
            </p:cNvPicPr>
            <p:nvPr/>
          </p:nvPicPr>
          <p:blipFill>
            <a:blip r:embed="rId2" cstate="print"/>
            <a:srcRect/>
            <a:stretch>
              <a:fillRect/>
            </a:stretch>
          </p:blipFill>
          <p:spPr bwMode="auto">
            <a:xfrm>
              <a:off x="4645025" y="4654599"/>
              <a:ext cx="4248150" cy="1943100"/>
            </a:xfrm>
            <a:prstGeom prst="rect">
              <a:avLst/>
            </a:prstGeom>
            <a:noFill/>
            <a:ln w="38100">
              <a:noFill/>
              <a:miter lim="800000"/>
              <a:headEnd/>
              <a:tailEnd/>
            </a:ln>
          </p:spPr>
        </p:pic>
        <p:pic>
          <p:nvPicPr>
            <p:cNvPr id="62469" name="Picture 7"/>
            <p:cNvPicPr>
              <a:picLocks noChangeAspect="1" noChangeArrowheads="1"/>
            </p:cNvPicPr>
            <p:nvPr/>
          </p:nvPicPr>
          <p:blipFill>
            <a:blip r:embed="rId3" cstate="email"/>
            <a:srcRect/>
            <a:stretch>
              <a:fillRect/>
            </a:stretch>
          </p:blipFill>
          <p:spPr bwMode="auto">
            <a:xfrm>
              <a:off x="179512" y="2105472"/>
              <a:ext cx="3603625" cy="1368425"/>
            </a:xfrm>
            <a:prstGeom prst="rect">
              <a:avLst/>
            </a:prstGeom>
            <a:noFill/>
            <a:ln w="38100">
              <a:noFill/>
              <a:miter lim="800000"/>
              <a:headEnd/>
              <a:tailEnd/>
            </a:ln>
          </p:spPr>
        </p:pic>
        <p:pic>
          <p:nvPicPr>
            <p:cNvPr id="62470" name="图片 7"/>
            <p:cNvPicPr>
              <a:picLocks noChangeAspect="1" noChangeArrowheads="1"/>
            </p:cNvPicPr>
            <p:nvPr/>
          </p:nvPicPr>
          <p:blipFill>
            <a:blip r:embed="rId4" cstate="print"/>
            <a:srcRect/>
            <a:stretch>
              <a:fillRect/>
            </a:stretch>
          </p:blipFill>
          <p:spPr bwMode="auto">
            <a:xfrm>
              <a:off x="221109" y="5013176"/>
              <a:ext cx="4134867" cy="1728788"/>
            </a:xfrm>
            <a:prstGeom prst="rect">
              <a:avLst/>
            </a:prstGeom>
            <a:noFill/>
            <a:ln w="9525">
              <a:noFill/>
              <a:miter lim="800000"/>
              <a:headEnd/>
              <a:tailEnd/>
            </a:ln>
          </p:spPr>
        </p:pic>
        <p:sp>
          <p:nvSpPr>
            <p:cNvPr id="62472" name="矩形 9"/>
            <p:cNvSpPr>
              <a:spLocks noChangeArrowheads="1"/>
            </p:cNvSpPr>
            <p:nvPr/>
          </p:nvSpPr>
          <p:spPr bwMode="auto">
            <a:xfrm>
              <a:off x="4572000" y="4437112"/>
              <a:ext cx="4321175" cy="261937"/>
            </a:xfrm>
            <a:prstGeom prst="rect">
              <a:avLst/>
            </a:prstGeom>
            <a:noFill/>
            <a:ln w="9525">
              <a:noFill/>
              <a:miter lim="800000"/>
              <a:headEnd/>
              <a:tailEnd/>
            </a:ln>
          </p:spPr>
          <p:txBody>
            <a:bodyPr>
              <a:spAutoFit/>
            </a:bodyPr>
            <a:lstStyle/>
            <a:p>
              <a:r>
                <a:rPr lang="zh-CN" altLang="en-US" sz="1100" dirty="0">
                  <a:solidFill>
                    <a:schemeClr val="tx1"/>
                  </a:solidFill>
                  <a:ea typeface="黑体" pitchFamily="49" charset="-122"/>
                </a:rPr>
                <a:t>  利用液体作为传力介质使工件成形的一种塑性加工工艺。</a:t>
              </a:r>
            </a:p>
          </p:txBody>
        </p:sp>
        <p:sp>
          <p:nvSpPr>
            <p:cNvPr id="62473" name="矩形 10"/>
            <p:cNvSpPr>
              <a:spLocks noChangeArrowheads="1"/>
            </p:cNvSpPr>
            <p:nvPr/>
          </p:nvSpPr>
          <p:spPr bwMode="auto">
            <a:xfrm>
              <a:off x="251520" y="4365104"/>
              <a:ext cx="4176464" cy="600075"/>
            </a:xfrm>
            <a:prstGeom prst="rect">
              <a:avLst/>
            </a:prstGeom>
            <a:noFill/>
            <a:ln w="9525">
              <a:noFill/>
              <a:miter lim="800000"/>
              <a:headEnd/>
              <a:tailEnd/>
            </a:ln>
          </p:spPr>
          <p:txBody>
            <a:bodyPr wrap="square">
              <a:spAutoFit/>
            </a:bodyPr>
            <a:lstStyle/>
            <a:p>
              <a:r>
                <a:rPr lang="zh-CN" altLang="en-US" sz="1100" dirty="0">
                  <a:solidFill>
                    <a:schemeClr val="tx1"/>
                  </a:solidFill>
                  <a:ea typeface="黑体" pitchFamily="49" charset="-122"/>
                </a:rPr>
                <a:t>        </a:t>
              </a:r>
              <a:r>
                <a:rPr lang="zh-CN" altLang="en-US" sz="1100" dirty="0" smtClean="0">
                  <a:solidFill>
                    <a:schemeClr val="tx1"/>
                  </a:solidFill>
                  <a:ea typeface="黑体" pitchFamily="49" charset="-122"/>
                </a:rPr>
                <a:t>使得</a:t>
              </a:r>
              <a:r>
                <a:rPr lang="zh-CN" altLang="en-US" sz="1100" dirty="0">
                  <a:solidFill>
                    <a:schemeClr val="tx1"/>
                  </a:solidFill>
                  <a:ea typeface="黑体" pitchFamily="49" charset="-122"/>
                </a:rPr>
                <a:t>热冲压件产生部分为高强度的全马氏体组织，部分为低强度的混合组织，实现同一个热冲压成形零件不同部位获得不同的强度指标。</a:t>
              </a:r>
            </a:p>
          </p:txBody>
        </p:sp>
        <p:pic>
          <p:nvPicPr>
            <p:cNvPr id="62474" name="Picture 6"/>
            <p:cNvPicPr>
              <a:picLocks noChangeAspect="1" noChangeArrowheads="1"/>
            </p:cNvPicPr>
            <p:nvPr/>
          </p:nvPicPr>
          <p:blipFill>
            <a:blip r:embed="rId5" cstate="print"/>
            <a:srcRect/>
            <a:stretch>
              <a:fillRect/>
            </a:stretch>
          </p:blipFill>
          <p:spPr bwMode="auto">
            <a:xfrm>
              <a:off x="2843808" y="2969568"/>
              <a:ext cx="1441450" cy="877887"/>
            </a:xfrm>
            <a:prstGeom prst="rect">
              <a:avLst/>
            </a:prstGeom>
            <a:noFill/>
            <a:ln w="38100">
              <a:noFill/>
              <a:miter lim="800000"/>
              <a:headEnd/>
              <a:tailEnd/>
            </a:ln>
          </p:spPr>
        </p:pic>
        <p:sp>
          <p:nvSpPr>
            <p:cNvPr id="62475" name="矩形 11"/>
            <p:cNvSpPr>
              <a:spLocks noChangeArrowheads="1"/>
            </p:cNvSpPr>
            <p:nvPr/>
          </p:nvSpPr>
          <p:spPr bwMode="auto">
            <a:xfrm>
              <a:off x="0" y="1700808"/>
              <a:ext cx="4572000" cy="261937"/>
            </a:xfrm>
            <a:prstGeom prst="rect">
              <a:avLst/>
            </a:prstGeom>
            <a:noFill/>
            <a:ln w="9525">
              <a:noFill/>
              <a:miter lim="800000"/>
              <a:headEnd/>
              <a:tailEnd/>
            </a:ln>
          </p:spPr>
          <p:txBody>
            <a:bodyPr>
              <a:spAutoFit/>
            </a:bodyPr>
            <a:lstStyle/>
            <a:p>
              <a:r>
                <a:rPr lang="zh-CN" altLang="en-US" sz="1100" dirty="0">
                  <a:solidFill>
                    <a:schemeClr val="tx1"/>
                  </a:solidFill>
                  <a:ea typeface="黑体" pitchFamily="49" charset="-122"/>
                </a:rPr>
                <a:t>        </a:t>
              </a:r>
              <a:r>
                <a:rPr lang="zh-CN" altLang="en-US" sz="1100" dirty="0" smtClean="0">
                  <a:solidFill>
                    <a:schemeClr val="tx1"/>
                  </a:solidFill>
                  <a:ea typeface="黑体" pitchFamily="49" charset="-122"/>
                </a:rPr>
                <a:t>主要</a:t>
              </a:r>
              <a:r>
                <a:rPr lang="zh-CN" altLang="en-US" sz="1100" dirty="0">
                  <a:solidFill>
                    <a:schemeClr val="tx1"/>
                  </a:solidFill>
                  <a:ea typeface="黑体" pitchFamily="49" charset="-122"/>
                </a:rPr>
                <a:t>是靠材料的塑性移动滚压加工成各种零件。</a:t>
              </a:r>
            </a:p>
          </p:txBody>
        </p:sp>
        <p:cxnSp>
          <p:nvCxnSpPr>
            <p:cNvPr id="13" name="直接连接符 12"/>
            <p:cNvCxnSpPr/>
            <p:nvPr/>
          </p:nvCxnSpPr>
          <p:spPr>
            <a:xfrm>
              <a:off x="4427538" y="1341438"/>
              <a:ext cx="0" cy="511175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23528" y="4005064"/>
              <a:ext cx="84963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6" name="Picture 4"/>
            <p:cNvPicPr>
              <a:picLocks noChangeAspect="1" noChangeArrowheads="1"/>
            </p:cNvPicPr>
            <p:nvPr/>
          </p:nvPicPr>
          <p:blipFill>
            <a:blip r:embed="rId6" cstate="print"/>
            <a:srcRect/>
            <a:stretch>
              <a:fillRect/>
            </a:stretch>
          </p:blipFill>
          <p:spPr bwMode="auto">
            <a:xfrm>
              <a:off x="4572000" y="2681536"/>
              <a:ext cx="4105275" cy="1179512"/>
            </a:xfrm>
            <a:prstGeom prst="rect">
              <a:avLst/>
            </a:prstGeom>
            <a:noFill/>
            <a:ln w="38100">
              <a:noFill/>
              <a:miter lim="800000"/>
              <a:headEnd/>
              <a:tailEnd/>
            </a:ln>
          </p:spPr>
        </p:pic>
        <p:sp>
          <p:nvSpPr>
            <p:cNvPr id="17" name="矩形 8"/>
            <p:cNvSpPr>
              <a:spLocks noChangeArrowheads="1"/>
            </p:cNvSpPr>
            <p:nvPr/>
          </p:nvSpPr>
          <p:spPr bwMode="auto">
            <a:xfrm>
              <a:off x="4499992" y="1817440"/>
              <a:ext cx="4032250" cy="769937"/>
            </a:xfrm>
            <a:prstGeom prst="rect">
              <a:avLst/>
            </a:prstGeom>
            <a:noFill/>
            <a:ln w="9525">
              <a:noFill/>
              <a:miter lim="800000"/>
              <a:headEnd/>
              <a:tailEnd/>
            </a:ln>
          </p:spPr>
          <p:txBody>
            <a:bodyPr>
              <a:spAutoFit/>
            </a:bodyPr>
            <a:lstStyle/>
            <a:p>
              <a:r>
                <a:rPr lang="en-US" altLang="zh-CN" sz="1100" dirty="0">
                  <a:solidFill>
                    <a:schemeClr val="tx1"/>
                  </a:solidFill>
                  <a:ea typeface="黑体" pitchFamily="49" charset="-122"/>
                </a:rPr>
                <a:t>       </a:t>
              </a:r>
              <a:r>
                <a:rPr lang="zh-CN" altLang="en-US" sz="1100" dirty="0">
                  <a:solidFill>
                    <a:schemeClr val="tx1"/>
                  </a:solidFill>
                  <a:ea typeface="黑体" pitchFamily="49" charset="-122"/>
                </a:rPr>
                <a:t>将高强度钢板加热到奥氏体温度范围，快速移动到模具内进行冲压，在保压状态下通过模具对零件进行淬火冷却，最后获得超高强度冲压件的工艺。</a:t>
              </a:r>
              <a:endParaRPr lang="en-US" altLang="zh-CN" sz="1100" dirty="0">
                <a:solidFill>
                  <a:schemeClr val="tx1"/>
                </a:solidFill>
                <a:ea typeface="黑体" pitchFamily="49" charset="-122"/>
              </a:endParaRPr>
            </a:p>
            <a:p>
              <a:r>
                <a:rPr lang="en-US" altLang="zh-CN" sz="1100" dirty="0">
                  <a:solidFill>
                    <a:schemeClr val="tx1"/>
                  </a:solidFill>
                  <a:ea typeface="黑体" pitchFamily="49" charset="-122"/>
                </a:rPr>
                <a:t>        </a:t>
              </a:r>
              <a:r>
                <a:rPr lang="zh-CN" altLang="en-US" sz="1100" dirty="0">
                  <a:solidFill>
                    <a:schemeClr val="tx1"/>
                  </a:solidFill>
                  <a:ea typeface="黑体" pitchFamily="49" charset="-122"/>
                </a:rPr>
                <a:t>该项技术相比传统的冷冲压，在生产过程中的能耗更高。</a:t>
              </a:r>
            </a:p>
          </p:txBody>
        </p:sp>
        <p:sp>
          <p:nvSpPr>
            <p:cNvPr id="20" name="TextBox 19"/>
            <p:cNvSpPr txBox="1"/>
            <p:nvPr/>
          </p:nvSpPr>
          <p:spPr>
            <a:xfrm>
              <a:off x="360040" y="1269430"/>
              <a:ext cx="2088232" cy="369332"/>
            </a:xfrm>
            <a:prstGeom prst="rect">
              <a:avLst/>
            </a:prstGeom>
            <a:noFill/>
          </p:spPr>
          <p:txBody>
            <a:bodyPr wrap="square" rtlCol="0">
              <a:spAutoFit/>
            </a:bodyPr>
            <a:lstStyle/>
            <a:p>
              <a:r>
                <a:rPr lang="en-US" altLang="zh-CN" dirty="0" smtClean="0"/>
                <a:t>1</a:t>
              </a:r>
              <a:r>
                <a:rPr lang="zh-CN" altLang="en-US" dirty="0" smtClean="0"/>
                <a:t>，辊压</a:t>
              </a:r>
              <a:endParaRPr lang="zh-CN" altLang="en-US" dirty="0"/>
            </a:p>
          </p:txBody>
        </p:sp>
        <p:sp>
          <p:nvSpPr>
            <p:cNvPr id="21" name="TextBox 20"/>
            <p:cNvSpPr txBox="1"/>
            <p:nvPr/>
          </p:nvSpPr>
          <p:spPr>
            <a:xfrm>
              <a:off x="4680520" y="1269430"/>
              <a:ext cx="2088232" cy="369332"/>
            </a:xfrm>
            <a:prstGeom prst="rect">
              <a:avLst/>
            </a:prstGeom>
            <a:noFill/>
          </p:spPr>
          <p:txBody>
            <a:bodyPr wrap="square" rtlCol="0">
              <a:spAutoFit/>
            </a:bodyPr>
            <a:lstStyle/>
            <a:p>
              <a:r>
                <a:rPr lang="en-US" altLang="zh-CN" dirty="0" smtClean="0"/>
                <a:t>2</a:t>
              </a:r>
              <a:r>
                <a:rPr lang="zh-CN" altLang="en-US" dirty="0" smtClean="0"/>
                <a:t>，热成型</a:t>
              </a:r>
              <a:endParaRPr lang="zh-CN" altLang="en-US" dirty="0"/>
            </a:p>
          </p:txBody>
        </p:sp>
        <p:sp>
          <p:nvSpPr>
            <p:cNvPr id="22" name="TextBox 21"/>
            <p:cNvSpPr txBox="1"/>
            <p:nvPr/>
          </p:nvSpPr>
          <p:spPr>
            <a:xfrm>
              <a:off x="432048" y="4005734"/>
              <a:ext cx="2088232" cy="369332"/>
            </a:xfrm>
            <a:prstGeom prst="rect">
              <a:avLst/>
            </a:prstGeom>
            <a:noFill/>
          </p:spPr>
          <p:txBody>
            <a:bodyPr wrap="square" rtlCol="0">
              <a:spAutoFit/>
            </a:bodyPr>
            <a:lstStyle/>
            <a:p>
              <a:r>
                <a:rPr lang="en-US" altLang="zh-CN" dirty="0" smtClean="0"/>
                <a:t>3</a:t>
              </a:r>
              <a:r>
                <a:rPr lang="zh-CN" altLang="en-US" dirty="0" smtClean="0"/>
                <a:t>，局部淬火</a:t>
              </a:r>
              <a:endParaRPr lang="zh-CN" altLang="en-US" dirty="0"/>
            </a:p>
          </p:txBody>
        </p:sp>
        <p:sp>
          <p:nvSpPr>
            <p:cNvPr id="18" name="TextBox 17"/>
            <p:cNvSpPr txBox="1"/>
            <p:nvPr/>
          </p:nvSpPr>
          <p:spPr>
            <a:xfrm>
              <a:off x="4752528" y="4005734"/>
              <a:ext cx="2088232" cy="369332"/>
            </a:xfrm>
            <a:prstGeom prst="rect">
              <a:avLst/>
            </a:prstGeom>
            <a:noFill/>
          </p:spPr>
          <p:txBody>
            <a:bodyPr wrap="square" rtlCol="0">
              <a:spAutoFit/>
            </a:bodyPr>
            <a:lstStyle/>
            <a:p>
              <a:r>
                <a:rPr lang="en-US" altLang="zh-CN" dirty="0" smtClean="0"/>
                <a:t>4</a:t>
              </a:r>
              <a:r>
                <a:rPr lang="zh-CN" altLang="en-US" dirty="0" smtClean="0"/>
                <a:t>，液压成型</a:t>
              </a:r>
              <a:endParaRPr lang="zh-CN" altLang="en-US" dirty="0"/>
            </a:p>
          </p:txBody>
        </p:sp>
      </p:grpSp>
      <p:sp>
        <p:nvSpPr>
          <p:cNvPr id="23" name="矩形 22"/>
          <p:cNvSpPr/>
          <p:nvPr/>
        </p:nvSpPr>
        <p:spPr>
          <a:xfrm>
            <a:off x="611560" y="764704"/>
            <a:ext cx="3024336" cy="481863"/>
          </a:xfrm>
          <a:prstGeom prst="rect">
            <a:avLst/>
          </a:prstGeom>
        </p:spPr>
        <p:txBody>
          <a:bodyPr wrap="square">
            <a:spAutoFit/>
          </a:bodyPr>
          <a:lstStyle/>
          <a:p>
            <a:pPr marL="342900" lvl="0" indent="-342900" eaLnBrk="0" fontAlgn="base" hangingPunct="0">
              <a:lnSpc>
                <a:spcPct val="150000"/>
              </a:lnSpc>
              <a:spcBef>
                <a:spcPct val="20000"/>
              </a:spcBef>
              <a:spcAft>
                <a:spcPct val="0"/>
              </a:spcAft>
              <a:buClr>
                <a:srgbClr val="002060"/>
              </a:buClr>
              <a:defRPr/>
            </a:pPr>
            <a:r>
              <a:rPr lang="zh-CN" altLang="en-US" sz="2000" b="1" kern="0" dirty="0" smtClean="0">
                <a:latin typeface="仿宋_GB2312" pitchFamily="49" charset="-122"/>
                <a:ea typeface="仿宋_GB2312" pitchFamily="49" charset="-122"/>
                <a:cs typeface="仿宋_GB2312" charset="0"/>
              </a:rPr>
              <a:t>高强钢常用先进制造工艺</a:t>
            </a:r>
            <a:endParaRPr lang="en-US" altLang="zh-CN" sz="2000" b="1" kern="0" dirty="0" smtClean="0">
              <a:latin typeface="仿宋_GB2312" pitchFamily="49" charset="-122"/>
              <a:ea typeface="仿宋_GB2312" pitchFamily="49" charset="-122"/>
              <a:cs typeface="仿宋_GB2312" charset="0"/>
            </a:endParaRPr>
          </a:p>
        </p:txBody>
      </p:sp>
      <p:sp>
        <p:nvSpPr>
          <p:cNvPr id="24" name="TextBox 23"/>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29</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25" name="矩形 24"/>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四、</a:t>
            </a:r>
            <a:r>
              <a:rPr lang="zh-CN" altLang="en-US" sz="2400" b="1" dirty="0" smtClean="0">
                <a:latin typeface="仿宋_GB2312" pitchFamily="49" charset="-122"/>
                <a:ea typeface="仿宋_GB2312" pitchFamily="49" charset="-122"/>
              </a:rPr>
              <a:t>先进制造工艺技术应用介绍</a:t>
            </a:r>
            <a:r>
              <a:rPr lang="en-US" altLang="zh-CN" sz="2400" b="1" dirty="0" smtClean="0">
                <a:solidFill>
                  <a:srgbClr val="000000"/>
                </a:solidFill>
                <a:latin typeface="Times New Roman" pitchFamily="18" charset="0"/>
                <a:ea typeface="仿宋_GB2312" pitchFamily="49" charset="-122"/>
                <a:cs typeface="+mj-cs"/>
              </a:rPr>
              <a:t>-1</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2"/>
          <p:cNvSpPr txBox="1">
            <a:spLocks/>
          </p:cNvSpPr>
          <p:nvPr/>
        </p:nvSpPr>
        <p:spPr bwMode="auto">
          <a:xfrm>
            <a:off x="3124200" y="6545263"/>
            <a:ext cx="2895600" cy="361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bg1"/>
                </a:solidFill>
                <a:effectLst/>
                <a:uLnTx/>
                <a:uFillTx/>
                <a:latin typeface="+mn-lt"/>
                <a:ea typeface="宋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30</a:t>
            </a:fld>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endParaRPr kumimoji="0" lang="en-US" altLang="zh-CN" sz="1400" b="0" i="0" u="none" strike="noStrike" kern="1200" cap="none" spc="0" normalizeH="0" baseline="0" noProof="0" dirty="0">
              <a:ln>
                <a:noFill/>
              </a:ln>
              <a:solidFill>
                <a:schemeClr val="bg1"/>
              </a:solidFill>
              <a:effectLst/>
              <a:uLnTx/>
              <a:uFillTx/>
              <a:latin typeface="+mn-lt"/>
              <a:ea typeface="宋体" pitchFamily="2" charset="-122"/>
              <a:cs typeface="+mn-cs"/>
            </a:endParaRPr>
          </a:p>
        </p:txBody>
      </p:sp>
      <p:sp>
        <p:nvSpPr>
          <p:cNvPr id="8" name="内容占位符 2"/>
          <p:cNvSpPr txBox="1">
            <a:spLocks/>
          </p:cNvSpPr>
          <p:nvPr/>
        </p:nvSpPr>
        <p:spPr bwMode="auto">
          <a:xfrm>
            <a:off x="395536" y="980728"/>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5</a:t>
            </a:r>
          </a:p>
        </p:txBody>
      </p:sp>
      <p:pic>
        <p:nvPicPr>
          <p:cNvPr id="11" name="Picture 2" descr="C:\Documents and Settings\qif\桌面\弯管工艺轻量化.bmp"/>
          <p:cNvPicPr>
            <a:picLocks noChangeAspect="1" noChangeArrowheads="1"/>
          </p:cNvPicPr>
          <p:nvPr/>
        </p:nvPicPr>
        <p:blipFill>
          <a:blip r:embed="rId3" cstate="print"/>
          <a:srcRect l="10524" t="11316" r="65837" b="53096"/>
          <a:stretch>
            <a:fillRect/>
          </a:stretch>
        </p:blipFill>
        <p:spPr bwMode="auto">
          <a:xfrm>
            <a:off x="1152297" y="3172926"/>
            <a:ext cx="1375433" cy="1428319"/>
          </a:xfrm>
          <a:prstGeom prst="rect">
            <a:avLst/>
          </a:prstGeom>
          <a:noFill/>
        </p:spPr>
      </p:pic>
      <p:grpSp>
        <p:nvGrpSpPr>
          <p:cNvPr id="2" name="组合 11"/>
          <p:cNvGrpSpPr/>
          <p:nvPr/>
        </p:nvGrpSpPr>
        <p:grpSpPr>
          <a:xfrm>
            <a:off x="5851696" y="3312949"/>
            <a:ext cx="3006583" cy="2484733"/>
            <a:chOff x="5664200" y="3251200"/>
            <a:chExt cx="2120900" cy="1524896"/>
          </a:xfrm>
        </p:grpSpPr>
        <p:pic>
          <p:nvPicPr>
            <p:cNvPr id="13" name="Picture 2" descr="C:\Documents and Settings\qif\桌面\结构优化过程.bmp"/>
            <p:cNvPicPr>
              <a:picLocks noChangeAspect="1" noChangeArrowheads="1"/>
            </p:cNvPicPr>
            <p:nvPr/>
          </p:nvPicPr>
          <p:blipFill>
            <a:blip r:embed="rId4" cstate="print"/>
            <a:srcRect l="69910" t="49437"/>
            <a:stretch>
              <a:fillRect/>
            </a:stretch>
          </p:blipFill>
          <p:spPr bwMode="auto">
            <a:xfrm>
              <a:off x="5664200" y="3263900"/>
              <a:ext cx="2120900" cy="1512196"/>
            </a:xfrm>
            <a:prstGeom prst="rect">
              <a:avLst/>
            </a:prstGeom>
            <a:noFill/>
          </p:spPr>
        </p:pic>
        <p:sp>
          <p:nvSpPr>
            <p:cNvPr id="14" name="矩形 13"/>
            <p:cNvSpPr/>
            <p:nvPr/>
          </p:nvSpPr>
          <p:spPr>
            <a:xfrm>
              <a:off x="5664200" y="3251200"/>
              <a:ext cx="977900"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内容占位符 2"/>
          <p:cNvSpPr txBox="1">
            <a:spLocks/>
          </p:cNvSpPr>
          <p:nvPr/>
        </p:nvSpPr>
        <p:spPr>
          <a:xfrm>
            <a:off x="351276" y="1446535"/>
            <a:ext cx="8567640" cy="1688892"/>
          </a:xfrm>
          <a:prstGeom prst="rect">
            <a:avLst/>
          </a:prstGeom>
        </p:spPr>
        <p:txBody>
          <a:bodyPr vert="horz" lIns="91440" tIns="45720" rIns="91440" bIns="45720" rtlCol="0">
            <a:noAutofit/>
          </a:bodyPr>
          <a:lstStyle/>
          <a:p>
            <a:pPr marL="342900" lvl="0" indent="-342900" algn="just" fontAlgn="auto">
              <a:spcBef>
                <a:spcPct val="20000"/>
              </a:spcBef>
              <a:spcAft>
                <a:spcPts val="0"/>
              </a:spcAft>
              <a:buClr>
                <a:srgbClr val="C00000"/>
              </a:buClr>
            </a:pPr>
            <a:r>
              <a:rPr lang="zh-CN" altLang="en-US" b="1" dirty="0" smtClean="0">
                <a:latin typeface="Arial" pitchFamily="34" charset="0"/>
                <a:ea typeface="仿宋_GB2312" pitchFamily="49" charset="-122"/>
                <a:cs typeface="Arial" pitchFamily="34" charset="0"/>
              </a:rPr>
              <a:t>工艺优化</a:t>
            </a:r>
            <a:endParaRPr lang="en-US" altLang="zh-CN" b="1" dirty="0" smtClean="0">
              <a:latin typeface="Arial" pitchFamily="34" charset="0"/>
              <a:ea typeface="仿宋_GB2312" pitchFamily="49" charset="-122"/>
              <a:cs typeface="Arial" pitchFamily="34" charset="0"/>
            </a:endParaRPr>
          </a:p>
          <a:p>
            <a:pPr marL="342900" lvl="0" indent="-342900" algn="just" fontAlgn="auto">
              <a:spcBef>
                <a:spcPct val="20000"/>
              </a:spcBef>
              <a:spcAft>
                <a:spcPts val="0"/>
              </a:spcAft>
              <a:buClr>
                <a:srgbClr val="C00000"/>
              </a:buClr>
              <a:buFont typeface="Wingdings" pitchFamily="2" charset="2"/>
              <a:buChar char="Ø"/>
            </a:pPr>
            <a:r>
              <a:rPr lang="en-US" altLang="zh-CN" b="1" dirty="0" smtClean="0">
                <a:latin typeface="Arial" pitchFamily="34" charset="0"/>
                <a:ea typeface="仿宋_GB2312" pitchFamily="49" charset="-122"/>
                <a:cs typeface="Arial" pitchFamily="34" charset="0"/>
              </a:rPr>
              <a:t>A</a:t>
            </a:r>
            <a:r>
              <a:rPr lang="zh-CN" altLang="en-US" b="1" dirty="0" smtClean="0">
                <a:latin typeface="Arial" pitchFamily="34" charset="0"/>
                <a:ea typeface="仿宋_GB2312" pitchFamily="49" charset="-122"/>
                <a:cs typeface="Arial" pitchFamily="34" charset="0"/>
              </a:rPr>
              <a:t>柱下外板采用了热成形工艺支撑纵梁载荷  </a:t>
            </a:r>
            <a:endParaRPr lang="en-US" altLang="zh-CN" b="1" dirty="0" smtClean="0">
              <a:latin typeface="Arial" pitchFamily="34" charset="0"/>
              <a:ea typeface="仿宋_GB2312" pitchFamily="49" charset="-122"/>
              <a:cs typeface="Arial" pitchFamily="34" charset="0"/>
            </a:endParaRPr>
          </a:p>
          <a:p>
            <a:pPr marL="342900" lvl="0" indent="-342900" algn="just" fontAlgn="auto">
              <a:spcBef>
                <a:spcPct val="20000"/>
              </a:spcBef>
              <a:spcAft>
                <a:spcPts val="0"/>
              </a:spcAft>
              <a:buClr>
                <a:srgbClr val="C00000"/>
              </a:buClr>
              <a:buFont typeface="Wingdings" pitchFamily="2" charset="2"/>
              <a:buChar char="Ø"/>
            </a:pPr>
            <a:r>
              <a:rPr lang="en-US" altLang="zh-CN" b="1" dirty="0" smtClean="0">
                <a:latin typeface="Arial" pitchFamily="34" charset="0"/>
                <a:ea typeface="仿宋_GB2312" pitchFamily="49" charset="-122"/>
                <a:cs typeface="Arial" pitchFamily="34" charset="0"/>
              </a:rPr>
              <a:t>B</a:t>
            </a:r>
            <a:r>
              <a:rPr lang="zh-CN" altLang="en-US" b="1" dirty="0" smtClean="0">
                <a:latin typeface="Arial" pitchFamily="34" charset="0"/>
                <a:ea typeface="仿宋_GB2312" pitchFamily="49" charset="-122"/>
                <a:cs typeface="Arial" pitchFamily="34" charset="0"/>
              </a:rPr>
              <a:t>柱采用了热成形工艺，实现轻薄减重  </a:t>
            </a:r>
            <a:endParaRPr lang="en-US" altLang="zh-CN" b="1" dirty="0" smtClean="0">
              <a:latin typeface="Arial" pitchFamily="34" charset="0"/>
              <a:ea typeface="仿宋_GB2312" pitchFamily="49" charset="-122"/>
              <a:cs typeface="Arial" pitchFamily="34" charset="0"/>
            </a:endParaRPr>
          </a:p>
          <a:p>
            <a:pPr marL="342900" lvl="0" indent="-342900" algn="just" fontAlgn="auto">
              <a:spcBef>
                <a:spcPct val="20000"/>
              </a:spcBef>
              <a:spcAft>
                <a:spcPts val="0"/>
              </a:spcAft>
              <a:buClr>
                <a:srgbClr val="C00000"/>
              </a:buClr>
              <a:buFont typeface="Wingdings" pitchFamily="2" charset="2"/>
              <a:buChar char="Ø"/>
            </a:pPr>
            <a:r>
              <a:rPr lang="zh-CN" altLang="en-US" b="1" dirty="0" smtClean="0">
                <a:latin typeface="Arial" pitchFamily="34" charset="0"/>
                <a:ea typeface="仿宋_GB2312" pitchFamily="49" charset="-122"/>
                <a:cs typeface="Arial" pitchFamily="34" charset="0"/>
              </a:rPr>
              <a:t>弯管工艺来代替传统的钣金件，弯管工艺的引进带来了近</a:t>
            </a:r>
            <a:r>
              <a:rPr lang="en-US" altLang="zh-CN" b="1" dirty="0" smtClean="0">
                <a:latin typeface="Arial" pitchFamily="34" charset="0"/>
                <a:ea typeface="仿宋_GB2312" pitchFamily="49" charset="-122"/>
                <a:cs typeface="Arial" pitchFamily="34" charset="0"/>
              </a:rPr>
              <a:t>4kg</a:t>
            </a:r>
            <a:r>
              <a:rPr lang="zh-CN" altLang="en-US" b="1" dirty="0" smtClean="0">
                <a:latin typeface="Arial" pitchFamily="34" charset="0"/>
                <a:ea typeface="仿宋_GB2312" pitchFamily="49" charset="-122"/>
                <a:cs typeface="Arial" pitchFamily="34" charset="0"/>
              </a:rPr>
              <a:t>的减重</a:t>
            </a:r>
            <a:endParaRPr lang="en-US" altLang="zh-CN" b="1" dirty="0" smtClean="0">
              <a:latin typeface="Arial" pitchFamily="34" charset="0"/>
              <a:ea typeface="仿宋_GB2312" pitchFamily="49" charset="-122"/>
              <a:cs typeface="Arial" pitchFamily="34" charset="0"/>
            </a:endParaRPr>
          </a:p>
        </p:txBody>
      </p:sp>
      <p:pic>
        <p:nvPicPr>
          <p:cNvPr id="17" name="Picture 2" descr="C:\Documents and Settings\qif\桌面\弯管工艺轻量化.bmp"/>
          <p:cNvPicPr>
            <a:picLocks noChangeAspect="1" noChangeArrowheads="1"/>
          </p:cNvPicPr>
          <p:nvPr/>
        </p:nvPicPr>
        <p:blipFill>
          <a:blip r:embed="rId3" cstate="print"/>
          <a:srcRect l="53010" t="66609" r="7277" b="3218"/>
          <a:stretch>
            <a:fillRect/>
          </a:stretch>
        </p:blipFill>
        <p:spPr bwMode="auto">
          <a:xfrm>
            <a:off x="2880154" y="4667663"/>
            <a:ext cx="2310714" cy="1210962"/>
          </a:xfrm>
          <a:prstGeom prst="rect">
            <a:avLst/>
          </a:prstGeom>
          <a:noFill/>
        </p:spPr>
      </p:pic>
      <p:pic>
        <p:nvPicPr>
          <p:cNvPr id="18" name="Picture 2" descr="C:\Documents and Settings\qif\桌面\弯管工艺轻量化.bmp"/>
          <p:cNvPicPr>
            <a:picLocks noChangeAspect="1" noChangeArrowheads="1"/>
          </p:cNvPicPr>
          <p:nvPr/>
        </p:nvPicPr>
        <p:blipFill>
          <a:blip r:embed="rId3" cstate="print"/>
          <a:srcRect l="10524" t="65993" r="53307" b="1987"/>
          <a:stretch>
            <a:fillRect/>
          </a:stretch>
        </p:blipFill>
        <p:spPr bwMode="auto">
          <a:xfrm>
            <a:off x="604480" y="4712457"/>
            <a:ext cx="2104481" cy="1285102"/>
          </a:xfrm>
          <a:prstGeom prst="rect">
            <a:avLst/>
          </a:prstGeom>
          <a:noFill/>
        </p:spPr>
      </p:pic>
      <p:pic>
        <p:nvPicPr>
          <p:cNvPr id="19" name="Picture 2" descr="C:\Documents and Settings\qif\桌面\弯管工艺轻量化.bmp"/>
          <p:cNvPicPr>
            <a:picLocks noChangeAspect="1" noChangeArrowheads="1"/>
          </p:cNvPicPr>
          <p:nvPr/>
        </p:nvPicPr>
        <p:blipFill>
          <a:blip r:embed="rId3" cstate="print"/>
          <a:srcRect l="60655" t="11316" r="4941" b="56482"/>
          <a:stretch>
            <a:fillRect/>
          </a:stretch>
        </p:blipFill>
        <p:spPr bwMode="auto">
          <a:xfrm>
            <a:off x="2944770" y="3125044"/>
            <a:ext cx="2001795" cy="1292395"/>
          </a:xfrm>
          <a:prstGeom prst="rect">
            <a:avLst/>
          </a:prstGeom>
          <a:noFill/>
        </p:spPr>
      </p:pic>
      <p:sp>
        <p:nvSpPr>
          <p:cNvPr id="20" name="矩形 19"/>
          <p:cNvSpPr/>
          <p:nvPr/>
        </p:nvSpPr>
        <p:spPr>
          <a:xfrm>
            <a:off x="2225439" y="6011996"/>
            <a:ext cx="1107996" cy="369332"/>
          </a:xfrm>
          <a:prstGeom prst="rect">
            <a:avLst/>
          </a:prstGeom>
        </p:spPr>
        <p:txBody>
          <a:bodyPr wrap="none">
            <a:spAutoFit/>
          </a:bodyPr>
          <a:lstStyle/>
          <a:p>
            <a:r>
              <a:rPr lang="zh-CN" altLang="en-US" b="1" dirty="0" smtClean="0">
                <a:latin typeface="仿宋_GB2312" pitchFamily="49" charset="-122"/>
                <a:ea typeface="仿宋_GB2312" pitchFamily="49" charset="-122"/>
                <a:cs typeface="Arial" pitchFamily="34" charset="0"/>
              </a:rPr>
              <a:t>弯管工艺</a:t>
            </a:r>
          </a:p>
        </p:txBody>
      </p:sp>
      <p:sp>
        <p:nvSpPr>
          <p:cNvPr id="21" name="矩形 20"/>
          <p:cNvSpPr/>
          <p:nvPr/>
        </p:nvSpPr>
        <p:spPr>
          <a:xfrm>
            <a:off x="6286343" y="6011996"/>
            <a:ext cx="1800493" cy="369332"/>
          </a:xfrm>
          <a:prstGeom prst="rect">
            <a:avLst/>
          </a:prstGeom>
        </p:spPr>
        <p:txBody>
          <a:bodyPr wrap="none">
            <a:spAutoFit/>
          </a:bodyPr>
          <a:lstStyle/>
          <a:p>
            <a:pPr algn="ctr"/>
            <a:r>
              <a:rPr lang="zh-CN" altLang="en-US" b="1" dirty="0" smtClean="0">
                <a:latin typeface="仿宋_GB2312" pitchFamily="49" charset="-122"/>
                <a:ea typeface="仿宋_GB2312" pitchFamily="49" charset="-122"/>
                <a:cs typeface="Arial" pitchFamily="34" charset="0"/>
              </a:rPr>
              <a:t>热成形工艺零件</a:t>
            </a:r>
          </a:p>
        </p:txBody>
      </p:sp>
      <p:sp>
        <p:nvSpPr>
          <p:cNvPr id="16" name="TextBox 15"/>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30</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22" name="矩形 21"/>
          <p:cNvSpPr/>
          <p:nvPr/>
        </p:nvSpPr>
        <p:spPr>
          <a:xfrm>
            <a:off x="1170208" y="147696"/>
            <a:ext cx="4772460" cy="576248"/>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四、</a:t>
            </a:r>
            <a:r>
              <a:rPr lang="zh-CN" altLang="en-US" sz="2400" b="1" dirty="0" smtClean="0">
                <a:latin typeface="仿宋_GB2312" pitchFamily="49" charset="-122"/>
                <a:ea typeface="仿宋_GB2312" pitchFamily="49" charset="-122"/>
              </a:rPr>
              <a:t>先进制造工艺技术应用介绍</a:t>
            </a:r>
            <a:r>
              <a:rPr lang="en-US" altLang="zh-CN" sz="2400" b="1" dirty="0" smtClean="0">
                <a:solidFill>
                  <a:srgbClr val="000000"/>
                </a:solidFill>
                <a:latin typeface="Times New Roman" pitchFamily="18" charset="0"/>
                <a:ea typeface="仿宋_GB2312" pitchFamily="49" charset="-122"/>
                <a:cs typeface="+mj-cs"/>
              </a:rPr>
              <a:t>-2</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95536" y="1717841"/>
            <a:ext cx="3096344" cy="454035"/>
          </a:xfrm>
          <a:prstGeom prst="rect">
            <a:avLst/>
          </a:prstGeom>
        </p:spPr>
        <p:txBody>
          <a:bodyPr wrap="square">
            <a:spAutoFit/>
          </a:bodyPr>
          <a:lstStyle/>
          <a:p>
            <a:pPr marL="342900" lvl="0" indent="-342900" eaLnBrk="0" hangingPunct="0">
              <a:lnSpc>
                <a:spcPct val="150000"/>
              </a:lnSpc>
              <a:spcBef>
                <a:spcPct val="20000"/>
              </a:spcBef>
              <a:buClr>
                <a:srgbClr val="002060"/>
              </a:buClr>
              <a:defRPr/>
            </a:pPr>
            <a:r>
              <a:rPr lang="en-US" altLang="zh-CN" sz="1800" b="1" kern="0" dirty="0" smtClean="0">
                <a:solidFill>
                  <a:srgbClr val="000000"/>
                </a:solidFill>
                <a:latin typeface="Arial"/>
                <a:ea typeface="仿宋_GB2312"/>
                <a:cs typeface="仿宋_GB2312" charset="0"/>
              </a:rPr>
              <a:t>1. </a:t>
            </a:r>
            <a:r>
              <a:rPr lang="zh-CN" altLang="en-US" sz="1800" b="1" kern="0" dirty="0" smtClean="0">
                <a:solidFill>
                  <a:srgbClr val="000000"/>
                </a:solidFill>
                <a:latin typeface="Arial"/>
                <a:ea typeface="仿宋_GB2312"/>
                <a:cs typeface="仿宋_GB2312" charset="0"/>
              </a:rPr>
              <a:t>回弹</a:t>
            </a:r>
            <a:endParaRPr lang="zh-CN" altLang="en-US" sz="2400" b="1" kern="0" dirty="0">
              <a:solidFill>
                <a:srgbClr val="000000"/>
              </a:solidFill>
              <a:latin typeface="Arial"/>
              <a:ea typeface="仿宋_GB2312"/>
              <a:cs typeface="仿宋_GB2312" charset="0"/>
            </a:endParaRPr>
          </a:p>
        </p:txBody>
      </p:sp>
      <p:pic>
        <p:nvPicPr>
          <p:cNvPr id="168962" name="Picture 2"/>
          <p:cNvPicPr>
            <a:picLocks noChangeAspect="1" noChangeArrowheads="1"/>
          </p:cNvPicPr>
          <p:nvPr/>
        </p:nvPicPr>
        <p:blipFill>
          <a:blip r:embed="rId2" cstate="print"/>
          <a:srcRect/>
          <a:stretch>
            <a:fillRect/>
          </a:stretch>
        </p:blipFill>
        <p:spPr bwMode="auto">
          <a:xfrm>
            <a:off x="251520" y="2221897"/>
            <a:ext cx="1656184" cy="1245283"/>
          </a:xfrm>
          <a:prstGeom prst="rect">
            <a:avLst/>
          </a:prstGeom>
          <a:noFill/>
          <a:ln w="9525">
            <a:noFill/>
            <a:miter lim="800000"/>
            <a:headEnd/>
            <a:tailEnd/>
          </a:ln>
        </p:spPr>
      </p:pic>
      <p:sp>
        <p:nvSpPr>
          <p:cNvPr id="7" name="TextBox 6"/>
          <p:cNvSpPr txBox="1"/>
          <p:nvPr/>
        </p:nvSpPr>
        <p:spPr>
          <a:xfrm>
            <a:off x="3131840" y="1708380"/>
            <a:ext cx="2880320" cy="454035"/>
          </a:xfrm>
          <a:prstGeom prst="rect">
            <a:avLst/>
          </a:prstGeom>
          <a:noFill/>
        </p:spPr>
        <p:txBody>
          <a:bodyPr wrap="square" rtlCol="0">
            <a:spAutoFit/>
          </a:bodyPr>
          <a:lstStyle/>
          <a:p>
            <a:pPr marL="342900" indent="-342900" eaLnBrk="0" hangingPunct="0">
              <a:lnSpc>
                <a:spcPct val="150000"/>
              </a:lnSpc>
              <a:spcBef>
                <a:spcPct val="20000"/>
              </a:spcBef>
              <a:buClr>
                <a:srgbClr val="002060"/>
              </a:buClr>
            </a:pPr>
            <a:r>
              <a:rPr lang="en-US" altLang="zh-CN" sz="1800" b="1" kern="0" dirty="0" smtClean="0">
                <a:solidFill>
                  <a:schemeClr val="tx1"/>
                </a:solidFill>
                <a:latin typeface="+mn-lt"/>
                <a:ea typeface="+mn-ea"/>
                <a:cs typeface="仿宋_GB2312" charset="0"/>
              </a:rPr>
              <a:t>2. </a:t>
            </a:r>
            <a:r>
              <a:rPr lang="zh-CN" altLang="en-US" sz="1800" b="1" kern="0" dirty="0" smtClean="0">
                <a:solidFill>
                  <a:schemeClr val="tx1"/>
                </a:solidFill>
                <a:latin typeface="+mn-lt"/>
                <a:ea typeface="+mn-ea"/>
                <a:cs typeface="仿宋_GB2312" charset="0"/>
              </a:rPr>
              <a:t>表面平整度</a:t>
            </a:r>
            <a:endParaRPr lang="en-US" altLang="zh-CN" sz="1800" b="1" kern="0" dirty="0" smtClean="0">
              <a:solidFill>
                <a:schemeClr val="tx1"/>
              </a:solidFill>
              <a:latin typeface="+mn-lt"/>
              <a:ea typeface="+mn-ea"/>
              <a:cs typeface="仿宋_GB2312" charset="0"/>
            </a:endParaRPr>
          </a:p>
        </p:txBody>
      </p:sp>
      <p:pic>
        <p:nvPicPr>
          <p:cNvPr id="168963" name="Picture 3"/>
          <p:cNvPicPr>
            <a:picLocks noGrp="1" noChangeAspect="1" noChangeArrowheads="1"/>
          </p:cNvPicPr>
          <p:nvPr>
            <p:ph idx="1"/>
          </p:nvPr>
        </p:nvPicPr>
        <p:blipFill>
          <a:blip r:embed="rId3" cstate="print"/>
          <a:srcRect/>
          <a:stretch>
            <a:fillRect/>
          </a:stretch>
        </p:blipFill>
        <p:spPr bwMode="auto">
          <a:xfrm>
            <a:off x="3275856" y="2293905"/>
            <a:ext cx="1196670" cy="936104"/>
          </a:xfrm>
          <a:prstGeom prst="rect">
            <a:avLst/>
          </a:prstGeom>
          <a:noFill/>
          <a:ln w="9525">
            <a:noFill/>
            <a:miter lim="800000"/>
            <a:headEnd/>
            <a:tailEnd/>
          </a:ln>
        </p:spPr>
      </p:pic>
      <p:sp>
        <p:nvSpPr>
          <p:cNvPr id="8" name="TextBox 7"/>
          <p:cNvSpPr txBox="1"/>
          <p:nvPr/>
        </p:nvSpPr>
        <p:spPr>
          <a:xfrm>
            <a:off x="6084168" y="1700808"/>
            <a:ext cx="2592288" cy="454035"/>
          </a:xfrm>
          <a:prstGeom prst="rect">
            <a:avLst/>
          </a:prstGeom>
          <a:noFill/>
        </p:spPr>
        <p:txBody>
          <a:bodyPr wrap="square" rtlCol="0">
            <a:spAutoFit/>
          </a:bodyPr>
          <a:lstStyle/>
          <a:p>
            <a:pPr marL="342900" indent="-342900" eaLnBrk="0" hangingPunct="0">
              <a:lnSpc>
                <a:spcPct val="150000"/>
              </a:lnSpc>
              <a:spcBef>
                <a:spcPct val="20000"/>
              </a:spcBef>
              <a:buClr>
                <a:srgbClr val="002060"/>
              </a:buClr>
            </a:pPr>
            <a:r>
              <a:rPr lang="en-US" altLang="zh-CN" sz="1800" b="1" kern="0" dirty="0" smtClean="0">
                <a:solidFill>
                  <a:schemeClr val="tx1"/>
                </a:solidFill>
                <a:latin typeface="+mn-lt"/>
                <a:ea typeface="+mn-ea"/>
                <a:cs typeface="仿宋_GB2312" charset="0"/>
              </a:rPr>
              <a:t>3. </a:t>
            </a:r>
            <a:r>
              <a:rPr lang="zh-CN" altLang="en-US" sz="1800" b="1" kern="0" dirty="0" smtClean="0">
                <a:solidFill>
                  <a:schemeClr val="tx1"/>
                </a:solidFill>
                <a:latin typeface="+mn-lt"/>
                <a:ea typeface="+mn-ea"/>
                <a:cs typeface="仿宋_GB2312" charset="0"/>
              </a:rPr>
              <a:t>模具寿命</a:t>
            </a:r>
            <a:endParaRPr lang="en-US" altLang="zh-CN" sz="1800" b="1" kern="0" dirty="0" smtClean="0">
              <a:solidFill>
                <a:schemeClr val="tx1"/>
              </a:solidFill>
              <a:latin typeface="+mn-lt"/>
              <a:ea typeface="+mn-ea"/>
              <a:cs typeface="仿宋_GB2312" charset="0"/>
            </a:endParaRPr>
          </a:p>
        </p:txBody>
      </p:sp>
      <p:pic>
        <p:nvPicPr>
          <p:cNvPr id="11" name="图片 10" descr="47878806073624.jpg"/>
          <p:cNvPicPr>
            <a:picLocks noChangeAspect="1"/>
          </p:cNvPicPr>
          <p:nvPr/>
        </p:nvPicPr>
        <p:blipFill>
          <a:blip r:embed="rId4" cstate="print"/>
          <a:srcRect b="26952"/>
          <a:stretch>
            <a:fillRect/>
          </a:stretch>
        </p:blipFill>
        <p:spPr>
          <a:xfrm>
            <a:off x="6228184" y="2293905"/>
            <a:ext cx="1368152" cy="977028"/>
          </a:xfrm>
          <a:prstGeom prst="rect">
            <a:avLst/>
          </a:prstGeom>
        </p:spPr>
      </p:pic>
      <p:cxnSp>
        <p:nvCxnSpPr>
          <p:cNvPr id="12" name="直接连接符 11"/>
          <p:cNvCxnSpPr/>
          <p:nvPr/>
        </p:nvCxnSpPr>
        <p:spPr>
          <a:xfrm>
            <a:off x="3131840" y="1717841"/>
            <a:ext cx="0" cy="1872208"/>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084168" y="1717841"/>
            <a:ext cx="0" cy="1872208"/>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979712" y="2293905"/>
            <a:ext cx="1224136" cy="1061829"/>
          </a:xfrm>
          <a:prstGeom prst="rect">
            <a:avLst/>
          </a:prstGeom>
        </p:spPr>
        <p:txBody>
          <a:bodyPr wrap="square">
            <a:spAutoFit/>
          </a:bodyPr>
          <a:lstStyle/>
          <a:p>
            <a:pPr lvl="0" eaLnBrk="0" hangingPunct="0">
              <a:lnSpc>
                <a:spcPct val="150000"/>
              </a:lnSpc>
              <a:spcBef>
                <a:spcPct val="20000"/>
              </a:spcBef>
              <a:buClr>
                <a:srgbClr val="002060"/>
              </a:buClr>
              <a:defRPr/>
            </a:pPr>
            <a:r>
              <a:rPr lang="zh-CN" altLang="en-US" sz="1400" b="1" kern="0" dirty="0" smtClean="0">
                <a:solidFill>
                  <a:srgbClr val="000000"/>
                </a:solidFill>
                <a:latin typeface="Arial"/>
                <a:ea typeface="仿宋_GB2312"/>
                <a:cs typeface="仿宋_GB2312" charset="0"/>
              </a:rPr>
              <a:t>回弹随着材料强度的增加而增加</a:t>
            </a:r>
            <a:endParaRPr lang="en-US" altLang="zh-CN" sz="1400" b="1" kern="0" dirty="0" smtClean="0">
              <a:solidFill>
                <a:srgbClr val="000000"/>
              </a:solidFill>
              <a:latin typeface="Arial"/>
              <a:ea typeface="仿宋_GB2312"/>
              <a:cs typeface="仿宋_GB2312" charset="0"/>
            </a:endParaRPr>
          </a:p>
        </p:txBody>
      </p:sp>
      <p:sp>
        <p:nvSpPr>
          <p:cNvPr id="17" name="矩形 16"/>
          <p:cNvSpPr/>
          <p:nvPr/>
        </p:nvSpPr>
        <p:spPr>
          <a:xfrm>
            <a:off x="4644008" y="2221897"/>
            <a:ext cx="1296144" cy="1061829"/>
          </a:xfrm>
          <a:prstGeom prst="rect">
            <a:avLst/>
          </a:prstGeom>
        </p:spPr>
        <p:txBody>
          <a:bodyPr wrap="square">
            <a:spAutoFit/>
          </a:bodyPr>
          <a:lstStyle/>
          <a:p>
            <a:pPr eaLnBrk="0" hangingPunct="0">
              <a:lnSpc>
                <a:spcPct val="150000"/>
              </a:lnSpc>
              <a:spcBef>
                <a:spcPct val="20000"/>
              </a:spcBef>
              <a:buClr>
                <a:srgbClr val="002060"/>
              </a:buClr>
            </a:pPr>
            <a:r>
              <a:rPr lang="zh-CN" altLang="en-US" sz="1400" b="1" kern="0" dirty="0" smtClean="0">
                <a:solidFill>
                  <a:schemeClr val="tx1"/>
                </a:solidFill>
                <a:cs typeface="仿宋_GB2312" charset="0"/>
              </a:rPr>
              <a:t>冷冲压材料拉伸级别不可超过</a:t>
            </a:r>
            <a:r>
              <a:rPr lang="en-US" altLang="zh-CN" sz="1400" b="1" kern="0" dirty="0" smtClean="0">
                <a:solidFill>
                  <a:schemeClr val="tx1"/>
                </a:solidFill>
                <a:cs typeface="仿宋_GB2312" charset="0"/>
              </a:rPr>
              <a:t>DP1000</a:t>
            </a:r>
            <a:endParaRPr lang="zh-CN" altLang="en-US" sz="1400" b="1" kern="0" dirty="0" smtClean="0">
              <a:solidFill>
                <a:schemeClr val="tx1"/>
              </a:solidFill>
              <a:cs typeface="仿宋_GB2312" charset="0"/>
            </a:endParaRPr>
          </a:p>
        </p:txBody>
      </p:sp>
      <p:sp>
        <p:nvSpPr>
          <p:cNvPr id="18" name="矩形 17"/>
          <p:cNvSpPr/>
          <p:nvPr/>
        </p:nvSpPr>
        <p:spPr>
          <a:xfrm>
            <a:off x="7812360" y="2221897"/>
            <a:ext cx="1187624" cy="696794"/>
          </a:xfrm>
          <a:prstGeom prst="rect">
            <a:avLst/>
          </a:prstGeom>
        </p:spPr>
        <p:txBody>
          <a:bodyPr wrap="square">
            <a:spAutoFit/>
          </a:bodyPr>
          <a:lstStyle/>
          <a:p>
            <a:pPr eaLnBrk="0" hangingPunct="0">
              <a:lnSpc>
                <a:spcPct val="150000"/>
              </a:lnSpc>
              <a:spcBef>
                <a:spcPct val="20000"/>
              </a:spcBef>
              <a:buClr>
                <a:srgbClr val="002060"/>
              </a:buClr>
            </a:pPr>
            <a:r>
              <a:rPr lang="zh-CN" altLang="en-US" sz="1400" b="1" kern="0" dirty="0" smtClean="0">
                <a:solidFill>
                  <a:schemeClr val="tx1"/>
                </a:solidFill>
                <a:cs typeface="仿宋_GB2312" charset="0"/>
              </a:rPr>
              <a:t>影响模具寿命</a:t>
            </a:r>
            <a:endParaRPr lang="en-US" altLang="zh-CN" sz="1400" b="1" kern="0" dirty="0" smtClean="0">
              <a:solidFill>
                <a:schemeClr val="tx1"/>
              </a:solidFill>
              <a:cs typeface="仿宋_GB2312" charset="0"/>
            </a:endParaRPr>
          </a:p>
        </p:txBody>
      </p:sp>
      <p:sp>
        <p:nvSpPr>
          <p:cNvPr id="22" name="内容占位符 2"/>
          <p:cNvSpPr txBox="1">
            <a:spLocks/>
          </p:cNvSpPr>
          <p:nvPr/>
        </p:nvSpPr>
        <p:spPr bwMode="auto">
          <a:xfrm>
            <a:off x="395537" y="3590050"/>
            <a:ext cx="3240360" cy="4320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50000"/>
              </a:lnSpc>
              <a:spcBef>
                <a:spcPct val="20000"/>
              </a:spcBef>
              <a:spcAft>
                <a:spcPct val="0"/>
              </a:spcAft>
              <a:buClr>
                <a:srgbClr val="002060"/>
              </a:buClr>
              <a:buSzTx/>
              <a:buAutoNum type="arabicPeriod" startAt="4"/>
              <a:tabLst/>
              <a:defRPr/>
            </a:pPr>
            <a:r>
              <a:rPr lang="zh-CN" altLang="en-US" sz="1800" b="1" kern="0" dirty="0" smtClean="0">
                <a:solidFill>
                  <a:schemeClr val="tx1"/>
                </a:solidFill>
                <a:latin typeface="+mn-lt"/>
                <a:ea typeface="+mn-ea"/>
                <a:cs typeface="仿宋_GB2312" charset="0"/>
              </a:rPr>
              <a:t>扩孔</a:t>
            </a:r>
            <a:endParaRPr lang="en-US" altLang="zh-CN" sz="1800" b="1" kern="0" dirty="0" smtClean="0">
              <a:solidFill>
                <a:schemeClr val="tx1"/>
              </a:solidFill>
              <a:latin typeface="+mn-lt"/>
              <a:ea typeface="+mn-ea"/>
              <a:cs typeface="仿宋_GB2312" charset="0"/>
            </a:endParaRPr>
          </a:p>
        </p:txBody>
      </p:sp>
      <p:sp>
        <p:nvSpPr>
          <p:cNvPr id="23" name="TextBox 22"/>
          <p:cNvSpPr txBox="1"/>
          <p:nvPr/>
        </p:nvSpPr>
        <p:spPr>
          <a:xfrm>
            <a:off x="755576" y="4382137"/>
            <a:ext cx="453970" cy="1061829"/>
          </a:xfrm>
          <a:prstGeom prst="rect">
            <a:avLst/>
          </a:prstGeom>
          <a:noFill/>
        </p:spPr>
        <p:txBody>
          <a:bodyPr wrap="none" rtlCol="0">
            <a:spAutoFit/>
          </a:bodyPr>
          <a:lstStyle/>
          <a:p>
            <a:r>
              <a:rPr lang="en-US" altLang="zh-CN" sz="900" b="1" dirty="0" smtClean="0">
                <a:solidFill>
                  <a:schemeClr val="tx1"/>
                </a:solidFill>
              </a:rPr>
              <a:t>3mm</a:t>
            </a:r>
          </a:p>
          <a:p>
            <a:endParaRPr lang="en-US" altLang="zh-CN" sz="900" b="1" dirty="0" smtClean="0">
              <a:solidFill>
                <a:schemeClr val="tx1"/>
              </a:solidFill>
            </a:endParaRPr>
          </a:p>
          <a:p>
            <a:endParaRPr lang="en-US" altLang="zh-CN" sz="900" b="1" dirty="0" smtClean="0">
              <a:solidFill>
                <a:schemeClr val="tx1"/>
              </a:solidFill>
            </a:endParaRPr>
          </a:p>
          <a:p>
            <a:endParaRPr lang="en-US" altLang="zh-CN" sz="900" b="1" dirty="0" smtClean="0">
              <a:solidFill>
                <a:schemeClr val="tx1"/>
              </a:solidFill>
            </a:endParaRPr>
          </a:p>
          <a:p>
            <a:endParaRPr lang="en-US" altLang="zh-CN" sz="900" b="1" dirty="0" smtClean="0">
              <a:solidFill>
                <a:schemeClr val="tx1"/>
              </a:solidFill>
            </a:endParaRPr>
          </a:p>
          <a:p>
            <a:endParaRPr lang="en-US" altLang="zh-CN" sz="900" b="1" dirty="0" smtClean="0">
              <a:solidFill>
                <a:schemeClr val="tx1"/>
              </a:solidFill>
            </a:endParaRPr>
          </a:p>
          <a:p>
            <a:r>
              <a:rPr lang="en-US" altLang="zh-CN" sz="900" b="1" dirty="0" smtClean="0">
                <a:solidFill>
                  <a:schemeClr val="tx1"/>
                </a:solidFill>
              </a:rPr>
              <a:t>5mm</a:t>
            </a:r>
            <a:endParaRPr lang="zh-CN" altLang="en-US" sz="900" b="1" dirty="0">
              <a:solidFill>
                <a:schemeClr val="tx1"/>
              </a:solidFill>
            </a:endParaRPr>
          </a:p>
        </p:txBody>
      </p:sp>
      <p:pic>
        <p:nvPicPr>
          <p:cNvPr id="24" name="Picture 2"/>
          <p:cNvPicPr>
            <a:picLocks noChangeAspect="1" noChangeArrowheads="1"/>
          </p:cNvPicPr>
          <p:nvPr/>
        </p:nvPicPr>
        <p:blipFill>
          <a:blip r:embed="rId5" cstate="print">
            <a:lum contrast="10000"/>
          </a:blip>
          <a:srcRect/>
          <a:stretch>
            <a:fillRect/>
          </a:stretch>
        </p:blipFill>
        <p:spPr bwMode="auto">
          <a:xfrm>
            <a:off x="5076056" y="4238121"/>
            <a:ext cx="1008112" cy="1723954"/>
          </a:xfrm>
          <a:prstGeom prst="rect">
            <a:avLst/>
          </a:prstGeom>
          <a:noFill/>
          <a:ln w="9525">
            <a:noFill/>
            <a:miter lim="800000"/>
            <a:headEnd/>
            <a:tailEnd/>
          </a:ln>
        </p:spPr>
      </p:pic>
      <p:sp>
        <p:nvSpPr>
          <p:cNvPr id="25" name="矩形 24"/>
          <p:cNvSpPr/>
          <p:nvPr/>
        </p:nvSpPr>
        <p:spPr>
          <a:xfrm>
            <a:off x="6588224" y="4166113"/>
            <a:ext cx="2088232" cy="1019959"/>
          </a:xfrm>
          <a:prstGeom prst="rect">
            <a:avLst/>
          </a:prstGeom>
        </p:spPr>
        <p:txBody>
          <a:bodyPr wrap="square">
            <a:spAutoFit/>
          </a:bodyPr>
          <a:lstStyle/>
          <a:p>
            <a:pPr lvl="0" eaLnBrk="0" hangingPunct="0">
              <a:lnSpc>
                <a:spcPct val="150000"/>
              </a:lnSpc>
              <a:spcBef>
                <a:spcPct val="20000"/>
              </a:spcBef>
              <a:buClr>
                <a:srgbClr val="002060"/>
              </a:buClr>
              <a:tabLst>
                <a:tab pos="0" algn="l"/>
              </a:tabLst>
            </a:pPr>
            <a:r>
              <a:rPr lang="zh-CN" altLang="en-US" sz="1400" b="1" kern="0" dirty="0" smtClean="0">
                <a:solidFill>
                  <a:schemeClr val="tx1"/>
                </a:solidFill>
                <a:latin typeface="Arial"/>
                <a:ea typeface="仿宋_GB2312"/>
                <a:cs typeface="仿宋_GB2312" charset="0"/>
              </a:rPr>
              <a:t>抗拉强度</a:t>
            </a:r>
            <a:r>
              <a:rPr lang="en-US" altLang="zh-CN" sz="1400" b="1" kern="0" dirty="0" smtClean="0">
                <a:solidFill>
                  <a:schemeClr val="tx1"/>
                </a:solidFill>
                <a:latin typeface="Arial"/>
                <a:ea typeface="仿宋_GB2312"/>
                <a:cs typeface="仿宋_GB2312" charset="0"/>
              </a:rPr>
              <a:t>&gt;1000MPa</a:t>
            </a:r>
            <a:r>
              <a:rPr lang="zh-CN" altLang="en-US" sz="1400" b="1" kern="0" dirty="0" smtClean="0">
                <a:solidFill>
                  <a:schemeClr val="tx1"/>
                </a:solidFill>
                <a:latin typeface="Arial"/>
                <a:ea typeface="仿宋_GB2312"/>
                <a:cs typeface="仿宋_GB2312" charset="0"/>
              </a:rPr>
              <a:t>以及奥氏体含量高的材料易产生氢脆现象</a:t>
            </a:r>
          </a:p>
        </p:txBody>
      </p:sp>
      <p:pic>
        <p:nvPicPr>
          <p:cNvPr id="26" name="Picture 1"/>
          <p:cNvPicPr>
            <a:picLocks noChangeAspect="1" noChangeArrowheads="1"/>
          </p:cNvPicPr>
          <p:nvPr/>
        </p:nvPicPr>
        <p:blipFill>
          <a:blip r:embed="rId6" cstate="print"/>
          <a:srcRect/>
          <a:stretch>
            <a:fillRect/>
          </a:stretch>
        </p:blipFill>
        <p:spPr bwMode="auto">
          <a:xfrm>
            <a:off x="1187624" y="4166113"/>
            <a:ext cx="936104" cy="1664185"/>
          </a:xfrm>
          <a:prstGeom prst="rect">
            <a:avLst/>
          </a:prstGeom>
          <a:noFill/>
          <a:ln w="9525">
            <a:noFill/>
            <a:miter lim="800000"/>
            <a:headEnd/>
            <a:tailEnd/>
          </a:ln>
        </p:spPr>
      </p:pic>
      <p:cxnSp>
        <p:nvCxnSpPr>
          <p:cNvPr id="21" name="直接连接符 20"/>
          <p:cNvCxnSpPr/>
          <p:nvPr/>
        </p:nvCxnSpPr>
        <p:spPr>
          <a:xfrm>
            <a:off x="179512" y="3590049"/>
            <a:ext cx="84963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427984" y="3590049"/>
            <a:ext cx="0" cy="252028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内容占位符 2"/>
          <p:cNvSpPr txBox="1">
            <a:spLocks/>
          </p:cNvSpPr>
          <p:nvPr/>
        </p:nvSpPr>
        <p:spPr bwMode="auto">
          <a:xfrm>
            <a:off x="4572000" y="3590050"/>
            <a:ext cx="3240360" cy="5040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50000"/>
              </a:lnSpc>
              <a:spcBef>
                <a:spcPct val="20000"/>
              </a:spcBef>
              <a:spcAft>
                <a:spcPct val="0"/>
              </a:spcAft>
              <a:buClr>
                <a:srgbClr val="002060"/>
              </a:buClr>
              <a:buSzTx/>
              <a:buFont typeface="+mj-lt"/>
              <a:buAutoNum type="arabicPeriod" startAt="5"/>
              <a:tabLst/>
              <a:defRPr/>
            </a:pPr>
            <a:r>
              <a:rPr lang="zh-CN" altLang="en-US" sz="1800" b="1" kern="0" dirty="0" smtClean="0">
                <a:solidFill>
                  <a:schemeClr val="tx1"/>
                </a:solidFill>
                <a:latin typeface="+mn-lt"/>
                <a:ea typeface="+mn-ea"/>
                <a:cs typeface="仿宋_GB2312" charset="0"/>
              </a:rPr>
              <a:t>氢脆</a:t>
            </a:r>
            <a:endParaRPr lang="en-US" altLang="zh-CN" sz="1800" b="1" kern="0" dirty="0" smtClean="0">
              <a:solidFill>
                <a:schemeClr val="tx1"/>
              </a:solidFill>
              <a:latin typeface="+mn-lt"/>
              <a:ea typeface="+mn-ea"/>
              <a:cs typeface="仿宋_GB2312" charset="0"/>
            </a:endParaRPr>
          </a:p>
        </p:txBody>
      </p:sp>
      <p:sp>
        <p:nvSpPr>
          <p:cNvPr id="35" name="矩形 34"/>
          <p:cNvSpPr/>
          <p:nvPr/>
        </p:nvSpPr>
        <p:spPr>
          <a:xfrm>
            <a:off x="2411760" y="4094105"/>
            <a:ext cx="1944216" cy="738664"/>
          </a:xfrm>
          <a:prstGeom prst="rect">
            <a:avLst/>
          </a:prstGeom>
        </p:spPr>
        <p:txBody>
          <a:bodyPr wrap="square">
            <a:spAutoFit/>
          </a:bodyPr>
          <a:lstStyle/>
          <a:p>
            <a:pPr lvl="0" eaLnBrk="0" hangingPunct="0">
              <a:lnSpc>
                <a:spcPct val="150000"/>
              </a:lnSpc>
              <a:spcBef>
                <a:spcPct val="20000"/>
              </a:spcBef>
              <a:buClr>
                <a:srgbClr val="002060"/>
              </a:buClr>
              <a:tabLst>
                <a:tab pos="0" algn="l"/>
              </a:tabLst>
            </a:pPr>
            <a:r>
              <a:rPr lang="zh-CN" altLang="en-US" sz="1400" b="1" kern="0" dirty="0" smtClean="0">
                <a:solidFill>
                  <a:schemeClr val="tx1"/>
                </a:solidFill>
                <a:latin typeface="Arial"/>
                <a:ea typeface="仿宋_GB2312"/>
                <a:cs typeface="仿宋_GB2312" charset="0"/>
              </a:rPr>
              <a:t>注意扩孔、拉伸凸缘等的成型性能</a:t>
            </a:r>
            <a:endParaRPr lang="en-US" altLang="zh-CN" sz="1400" b="1" kern="0" dirty="0" smtClean="0">
              <a:solidFill>
                <a:schemeClr val="tx1"/>
              </a:solidFill>
              <a:latin typeface="Arial"/>
              <a:ea typeface="仿宋_GB2312"/>
              <a:cs typeface="仿宋_GB2312" charset="0"/>
            </a:endParaRPr>
          </a:p>
        </p:txBody>
      </p:sp>
      <p:sp>
        <p:nvSpPr>
          <p:cNvPr id="27" name="TextBox 26"/>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31</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29" name="矩形 28"/>
          <p:cNvSpPr/>
          <p:nvPr/>
        </p:nvSpPr>
        <p:spPr>
          <a:xfrm>
            <a:off x="467544" y="980728"/>
            <a:ext cx="3797835" cy="481863"/>
          </a:xfrm>
          <a:prstGeom prst="rect">
            <a:avLst/>
          </a:prstGeom>
        </p:spPr>
        <p:txBody>
          <a:bodyPr wrap="none">
            <a:spAutoFit/>
          </a:bodyPr>
          <a:lstStyle/>
          <a:p>
            <a:pPr marL="342900" lvl="0" indent="-342900" eaLnBrk="0" fontAlgn="base" hangingPunct="0">
              <a:lnSpc>
                <a:spcPct val="150000"/>
              </a:lnSpc>
              <a:spcBef>
                <a:spcPct val="20000"/>
              </a:spcBef>
              <a:spcAft>
                <a:spcPct val="0"/>
              </a:spcAft>
              <a:buClr>
                <a:srgbClr val="002060"/>
              </a:buClr>
              <a:defRPr/>
            </a:pPr>
            <a:r>
              <a:rPr lang="zh-CN" altLang="en-US" sz="2000" b="1" kern="0" dirty="0" smtClean="0">
                <a:latin typeface="仿宋_GB2312" pitchFamily="49" charset="-122"/>
                <a:ea typeface="仿宋_GB2312" pitchFamily="49" charset="-122"/>
                <a:cs typeface="仿宋_GB2312" charset="0"/>
              </a:rPr>
              <a:t>先进高强钢常见零部件成型问题</a:t>
            </a:r>
            <a:endParaRPr lang="en-US" altLang="zh-CN" sz="2000" b="1" kern="0" dirty="0" smtClean="0">
              <a:latin typeface="仿宋_GB2312" pitchFamily="49" charset="-122"/>
              <a:ea typeface="仿宋_GB2312" pitchFamily="49" charset="-122"/>
              <a:cs typeface="仿宋_GB2312" charset="0"/>
            </a:endParaRPr>
          </a:p>
        </p:txBody>
      </p:sp>
      <p:sp>
        <p:nvSpPr>
          <p:cNvPr id="30" name="矩形 29"/>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四、</a:t>
            </a:r>
            <a:r>
              <a:rPr lang="zh-CN" altLang="en-US" sz="2400" b="1" dirty="0" smtClean="0">
                <a:latin typeface="仿宋_GB2312" pitchFamily="49" charset="-122"/>
                <a:ea typeface="仿宋_GB2312" pitchFamily="49" charset="-122"/>
              </a:rPr>
              <a:t>先进制造工艺技术应用介绍</a:t>
            </a:r>
            <a:r>
              <a:rPr lang="en-US" altLang="zh-CN" sz="2400" b="1" dirty="0" smtClean="0">
                <a:solidFill>
                  <a:srgbClr val="000000"/>
                </a:solidFill>
                <a:latin typeface="Times New Roman" pitchFamily="18" charset="0"/>
                <a:ea typeface="仿宋_GB2312" pitchFamily="49" charset="-122"/>
                <a:cs typeface="+mj-cs"/>
              </a:rPr>
              <a:t>-3</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611560" y="764704"/>
            <a:ext cx="3744416" cy="553998"/>
          </a:xfrm>
          <a:prstGeom prst="rect">
            <a:avLst/>
          </a:prstGeom>
        </p:spPr>
        <p:txBody>
          <a:bodyPr wrap="square">
            <a:spAutoFit/>
          </a:bodyPr>
          <a:lstStyle/>
          <a:p>
            <a:pPr marL="342900" lvl="0" indent="-342900" eaLnBrk="0" fontAlgn="base" hangingPunct="0">
              <a:lnSpc>
                <a:spcPct val="150000"/>
              </a:lnSpc>
              <a:spcBef>
                <a:spcPct val="20000"/>
              </a:spcBef>
              <a:spcAft>
                <a:spcPct val="0"/>
              </a:spcAft>
              <a:buClr>
                <a:srgbClr val="002060"/>
              </a:buClr>
              <a:defRPr/>
            </a:pPr>
            <a:r>
              <a:rPr lang="zh-CN" altLang="en-US" sz="2000" b="1" kern="0" dirty="0" smtClean="0">
                <a:latin typeface="仿宋_GB2312" pitchFamily="49" charset="-122"/>
                <a:ea typeface="仿宋_GB2312" pitchFamily="49" charset="-122"/>
                <a:cs typeface="仿宋_GB2312" charset="0"/>
              </a:rPr>
              <a:t>轻合金常用先进制造工艺</a:t>
            </a:r>
            <a:endParaRPr lang="en-US" altLang="zh-CN" sz="2000" b="1" kern="0" dirty="0" smtClean="0">
              <a:latin typeface="仿宋_GB2312" pitchFamily="49" charset="-122"/>
              <a:ea typeface="仿宋_GB2312" pitchFamily="49" charset="-122"/>
              <a:cs typeface="仿宋_GB2312" charset="0"/>
            </a:endParaRPr>
          </a:p>
        </p:txBody>
      </p:sp>
      <p:sp>
        <p:nvSpPr>
          <p:cNvPr id="24" name="TextBox 23"/>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32</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grpSp>
        <p:nvGrpSpPr>
          <p:cNvPr id="27" name="组合 26"/>
          <p:cNvGrpSpPr/>
          <p:nvPr/>
        </p:nvGrpSpPr>
        <p:grpSpPr>
          <a:xfrm>
            <a:off x="107504" y="1196752"/>
            <a:ext cx="9036496" cy="5183758"/>
            <a:chOff x="0" y="1269430"/>
            <a:chExt cx="9036496" cy="5183758"/>
          </a:xfrm>
        </p:grpSpPr>
        <p:sp>
          <p:nvSpPr>
            <p:cNvPr id="31" name="矩形 9"/>
            <p:cNvSpPr>
              <a:spLocks noChangeArrowheads="1"/>
            </p:cNvSpPr>
            <p:nvPr/>
          </p:nvSpPr>
          <p:spPr bwMode="auto">
            <a:xfrm>
              <a:off x="4536504" y="4365774"/>
              <a:ext cx="4176464" cy="600164"/>
            </a:xfrm>
            <a:prstGeom prst="rect">
              <a:avLst/>
            </a:prstGeom>
            <a:noFill/>
            <a:ln w="9525">
              <a:noFill/>
              <a:miter lim="800000"/>
              <a:headEnd/>
              <a:tailEnd/>
            </a:ln>
          </p:spPr>
          <p:txBody>
            <a:bodyPr wrap="square">
              <a:spAutoFit/>
            </a:bodyPr>
            <a:lstStyle/>
            <a:p>
              <a:r>
                <a:rPr lang="zh-CN" altLang="en-US" sz="1100" dirty="0" smtClean="0">
                  <a:ea typeface="黑体" pitchFamily="49" charset="-122"/>
                </a:rPr>
                <a:t>       真空压铸法是将型腔中的气体抽出，金属液在真空状态下（真空度达到</a:t>
              </a:r>
              <a:r>
                <a:rPr lang="en-US" altLang="zh-CN" sz="1100" dirty="0" smtClean="0">
                  <a:ea typeface="黑体" pitchFamily="49" charset="-122"/>
                </a:rPr>
                <a:t>90KPa</a:t>
              </a:r>
              <a:r>
                <a:rPr lang="zh-CN" altLang="en-US" sz="1100" dirty="0" smtClean="0">
                  <a:ea typeface="黑体" pitchFamily="49" charset="-122"/>
                </a:rPr>
                <a:t>以上）充填型腔，因而卷入的气体少，铸件的力学性能高，且真空压铸继承和保持了普通压铸法的优点</a:t>
              </a:r>
              <a:endParaRPr lang="zh-CN" altLang="en-US" sz="1100" dirty="0">
                <a:solidFill>
                  <a:schemeClr val="tx1"/>
                </a:solidFill>
                <a:ea typeface="黑体" pitchFamily="49" charset="-122"/>
              </a:endParaRPr>
            </a:p>
          </p:txBody>
        </p:sp>
        <p:sp>
          <p:nvSpPr>
            <p:cNvPr id="32" name="矩形 10"/>
            <p:cNvSpPr>
              <a:spLocks noChangeArrowheads="1"/>
            </p:cNvSpPr>
            <p:nvPr/>
          </p:nvSpPr>
          <p:spPr bwMode="auto">
            <a:xfrm>
              <a:off x="72008" y="4365774"/>
              <a:ext cx="4320480" cy="600164"/>
            </a:xfrm>
            <a:prstGeom prst="rect">
              <a:avLst/>
            </a:prstGeom>
            <a:noFill/>
            <a:ln w="9525">
              <a:noFill/>
              <a:miter lim="800000"/>
              <a:headEnd/>
              <a:tailEnd/>
            </a:ln>
          </p:spPr>
          <p:txBody>
            <a:bodyPr wrap="square">
              <a:spAutoFit/>
            </a:bodyPr>
            <a:lstStyle/>
            <a:p>
              <a:r>
                <a:rPr lang="zh-CN" altLang="en-US" sz="1100" dirty="0" smtClean="0">
                  <a:ea typeface="黑体" pitchFamily="49" charset="-122"/>
                </a:rPr>
                <a:t>      冲压 是利用安装在压力机上的模具对材料施加压力，使其产生分离或塑性变形，从而获得一定几何形状和尺寸精度的机械零件或制品的一种压力加工方法。</a:t>
              </a:r>
              <a:endParaRPr lang="zh-CN" altLang="en-US" sz="1100" dirty="0">
                <a:ea typeface="黑体" pitchFamily="49" charset="-122"/>
              </a:endParaRPr>
            </a:p>
          </p:txBody>
        </p:sp>
        <p:sp>
          <p:nvSpPr>
            <p:cNvPr id="34" name="矩形 11"/>
            <p:cNvSpPr>
              <a:spLocks noChangeArrowheads="1"/>
            </p:cNvSpPr>
            <p:nvPr/>
          </p:nvSpPr>
          <p:spPr bwMode="auto">
            <a:xfrm>
              <a:off x="0" y="1700808"/>
              <a:ext cx="4572000" cy="600164"/>
            </a:xfrm>
            <a:prstGeom prst="rect">
              <a:avLst/>
            </a:prstGeom>
            <a:noFill/>
            <a:ln w="9525">
              <a:noFill/>
              <a:miter lim="800000"/>
              <a:headEnd/>
              <a:tailEnd/>
            </a:ln>
          </p:spPr>
          <p:txBody>
            <a:bodyPr>
              <a:spAutoFit/>
            </a:bodyPr>
            <a:lstStyle/>
            <a:p>
              <a:r>
                <a:rPr lang="zh-CN" altLang="en-US" sz="1100" dirty="0" smtClean="0">
                  <a:latin typeface="Times New Roman" pitchFamily="18" charset="0"/>
                  <a:ea typeface="仿宋_GB2312" pitchFamily="49" charset="-122"/>
                  <a:cs typeface="Times New Roman" pitchFamily="18" charset="0"/>
                </a:rPr>
                <a:t>       </a:t>
              </a:r>
              <a:r>
                <a:rPr lang="zh-CN" altLang="en-US" sz="1100" dirty="0" smtClean="0">
                  <a:ea typeface="黑体" pitchFamily="49" charset="-122"/>
                </a:rPr>
                <a:t>对放在容器（挤压筒）中的材料（铝合金）一端施加压力，使其产生塑性变形并通过模孔成型的加工方法。热挤压是主要成形工艺之一，占全部产品</a:t>
              </a:r>
              <a:r>
                <a:rPr lang="en-US" altLang="zh-CN" sz="1100" dirty="0" smtClean="0">
                  <a:ea typeface="黑体" pitchFamily="49" charset="-122"/>
                </a:rPr>
                <a:t>30%</a:t>
              </a:r>
              <a:r>
                <a:rPr lang="zh-CN" altLang="en-US" sz="1100" dirty="0" smtClean="0">
                  <a:ea typeface="黑体" pitchFamily="49" charset="-122"/>
                </a:rPr>
                <a:t>左右。</a:t>
              </a:r>
              <a:endParaRPr lang="zh-CN" altLang="en-US" sz="1100" dirty="0">
                <a:ea typeface="黑体" pitchFamily="49" charset="-122"/>
              </a:endParaRPr>
            </a:p>
          </p:txBody>
        </p:sp>
        <p:cxnSp>
          <p:nvCxnSpPr>
            <p:cNvPr id="35" name="直接连接符 34"/>
            <p:cNvCxnSpPr/>
            <p:nvPr/>
          </p:nvCxnSpPr>
          <p:spPr>
            <a:xfrm>
              <a:off x="4427538" y="1341438"/>
              <a:ext cx="0" cy="511175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23528" y="4005064"/>
              <a:ext cx="84963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矩形 8"/>
            <p:cNvSpPr>
              <a:spLocks noChangeArrowheads="1"/>
            </p:cNvSpPr>
            <p:nvPr/>
          </p:nvSpPr>
          <p:spPr bwMode="auto">
            <a:xfrm>
              <a:off x="4536504" y="1701478"/>
              <a:ext cx="4499992" cy="600164"/>
            </a:xfrm>
            <a:prstGeom prst="rect">
              <a:avLst/>
            </a:prstGeom>
            <a:noFill/>
            <a:ln w="9525">
              <a:noFill/>
              <a:miter lim="800000"/>
              <a:headEnd/>
              <a:tailEnd/>
            </a:ln>
          </p:spPr>
          <p:txBody>
            <a:bodyPr wrap="square">
              <a:spAutoFit/>
            </a:bodyPr>
            <a:lstStyle/>
            <a:p>
              <a:r>
                <a:rPr lang="zh-CN" altLang="en-US" sz="1100" dirty="0" smtClean="0">
                  <a:ea typeface="黑体" pitchFamily="49" charset="-122"/>
                </a:rPr>
                <a:t>        将搅拌法制造的非枝晶半固态金属坯料</a:t>
              </a:r>
              <a:r>
                <a:rPr lang="en-US" altLang="zh-CN" sz="1100" dirty="0" smtClean="0">
                  <a:ea typeface="黑体" pitchFamily="49" charset="-122"/>
                </a:rPr>
                <a:t>, </a:t>
              </a:r>
              <a:r>
                <a:rPr lang="zh-CN" altLang="en-US" sz="1100" dirty="0" smtClean="0">
                  <a:ea typeface="黑体" pitchFamily="49" charset="-122"/>
                </a:rPr>
                <a:t>经再次加热到半固态进行挤压或压铸成形。</a:t>
              </a:r>
              <a:r>
                <a:rPr lang="zh-CN" altLang="zh-CN" sz="1100" dirty="0" smtClean="0">
                  <a:ea typeface="黑体" pitchFamily="49" charset="-122"/>
                </a:rPr>
                <a:t>半固态铸造具有铸件尺寸精度高、外观质量好，铸件组织致密、成分均匀</a:t>
              </a:r>
              <a:r>
                <a:rPr lang="zh-CN" altLang="en-US" sz="1100" dirty="0" smtClean="0">
                  <a:ea typeface="黑体" pitchFamily="49" charset="-122"/>
                </a:rPr>
                <a:t>。</a:t>
              </a:r>
              <a:endParaRPr lang="zh-CN" altLang="en-US" sz="1100" dirty="0">
                <a:ea typeface="黑体" pitchFamily="49" charset="-122"/>
              </a:endParaRPr>
            </a:p>
          </p:txBody>
        </p:sp>
        <p:sp>
          <p:nvSpPr>
            <p:cNvPr id="39" name="TextBox 38"/>
            <p:cNvSpPr txBox="1"/>
            <p:nvPr/>
          </p:nvSpPr>
          <p:spPr>
            <a:xfrm>
              <a:off x="360040" y="1269430"/>
              <a:ext cx="2088232" cy="369332"/>
            </a:xfrm>
            <a:prstGeom prst="rect">
              <a:avLst/>
            </a:prstGeom>
            <a:noFill/>
          </p:spPr>
          <p:txBody>
            <a:bodyPr wrap="square" rtlCol="0">
              <a:spAutoFit/>
            </a:bodyPr>
            <a:lstStyle/>
            <a:p>
              <a:r>
                <a:rPr lang="en-US" altLang="zh-CN" dirty="0" smtClean="0"/>
                <a:t>1</a:t>
              </a:r>
              <a:r>
                <a:rPr lang="zh-CN" altLang="en-US" dirty="0" smtClean="0"/>
                <a:t>，挤压</a:t>
              </a:r>
              <a:endParaRPr lang="zh-CN" altLang="en-US" dirty="0"/>
            </a:p>
          </p:txBody>
        </p:sp>
        <p:sp>
          <p:nvSpPr>
            <p:cNvPr id="40" name="TextBox 39"/>
            <p:cNvSpPr txBox="1"/>
            <p:nvPr/>
          </p:nvSpPr>
          <p:spPr>
            <a:xfrm>
              <a:off x="4680520" y="1269430"/>
              <a:ext cx="2088232" cy="369332"/>
            </a:xfrm>
            <a:prstGeom prst="rect">
              <a:avLst/>
            </a:prstGeom>
            <a:noFill/>
          </p:spPr>
          <p:txBody>
            <a:bodyPr wrap="square" rtlCol="0">
              <a:spAutoFit/>
            </a:bodyPr>
            <a:lstStyle/>
            <a:p>
              <a:r>
                <a:rPr lang="en-US" altLang="zh-CN" dirty="0" smtClean="0"/>
                <a:t>2</a:t>
              </a:r>
              <a:r>
                <a:rPr lang="zh-CN" altLang="en-US" dirty="0" smtClean="0"/>
                <a:t>，半固态成型</a:t>
              </a:r>
              <a:endParaRPr lang="zh-CN" altLang="en-US" dirty="0"/>
            </a:p>
          </p:txBody>
        </p:sp>
        <p:sp>
          <p:nvSpPr>
            <p:cNvPr id="41" name="TextBox 40"/>
            <p:cNvSpPr txBox="1"/>
            <p:nvPr/>
          </p:nvSpPr>
          <p:spPr>
            <a:xfrm>
              <a:off x="432048" y="4005734"/>
              <a:ext cx="2088232" cy="369332"/>
            </a:xfrm>
            <a:prstGeom prst="rect">
              <a:avLst/>
            </a:prstGeom>
            <a:noFill/>
          </p:spPr>
          <p:txBody>
            <a:bodyPr wrap="square" rtlCol="0">
              <a:spAutoFit/>
            </a:bodyPr>
            <a:lstStyle/>
            <a:p>
              <a:r>
                <a:rPr lang="en-US" altLang="zh-CN" dirty="0" smtClean="0"/>
                <a:t>3</a:t>
              </a:r>
              <a:r>
                <a:rPr lang="zh-CN" altLang="en-US" dirty="0" smtClean="0"/>
                <a:t>，冲压</a:t>
              </a:r>
              <a:endParaRPr lang="zh-CN" altLang="en-US" dirty="0"/>
            </a:p>
          </p:txBody>
        </p:sp>
        <p:sp>
          <p:nvSpPr>
            <p:cNvPr id="42" name="TextBox 41"/>
            <p:cNvSpPr txBox="1"/>
            <p:nvPr/>
          </p:nvSpPr>
          <p:spPr>
            <a:xfrm>
              <a:off x="4752528" y="4005734"/>
              <a:ext cx="2088232" cy="369332"/>
            </a:xfrm>
            <a:prstGeom prst="rect">
              <a:avLst/>
            </a:prstGeom>
            <a:noFill/>
          </p:spPr>
          <p:txBody>
            <a:bodyPr wrap="square" rtlCol="0">
              <a:spAutoFit/>
            </a:bodyPr>
            <a:lstStyle/>
            <a:p>
              <a:r>
                <a:rPr lang="en-US" altLang="zh-CN" dirty="0" smtClean="0"/>
                <a:t>4</a:t>
              </a:r>
              <a:r>
                <a:rPr lang="zh-CN" altLang="en-US" dirty="0" smtClean="0"/>
                <a:t>，高压真空压铸</a:t>
              </a:r>
              <a:endParaRPr lang="zh-CN" altLang="en-US" dirty="0"/>
            </a:p>
          </p:txBody>
        </p:sp>
      </p:grpSp>
      <p:pic>
        <p:nvPicPr>
          <p:cNvPr id="300034" name="Picture 2"/>
          <p:cNvPicPr>
            <a:picLocks noChangeAspect="1" noChangeArrowheads="1"/>
          </p:cNvPicPr>
          <p:nvPr/>
        </p:nvPicPr>
        <p:blipFill>
          <a:blip r:embed="rId2" cstate="print"/>
          <a:srcRect t="4886"/>
          <a:stretch>
            <a:fillRect/>
          </a:stretch>
        </p:blipFill>
        <p:spPr bwMode="auto">
          <a:xfrm>
            <a:off x="539552" y="2276872"/>
            <a:ext cx="2664296" cy="1401858"/>
          </a:xfrm>
          <a:prstGeom prst="rect">
            <a:avLst/>
          </a:prstGeom>
          <a:noFill/>
          <a:ln w="9525">
            <a:noFill/>
            <a:miter lim="800000"/>
            <a:headEnd/>
            <a:tailEnd/>
          </a:ln>
        </p:spPr>
      </p:pic>
      <p:pic>
        <p:nvPicPr>
          <p:cNvPr id="44" name="Picture 1"/>
          <p:cNvPicPr>
            <a:picLocks noChangeAspect="1" noChangeArrowheads="1"/>
          </p:cNvPicPr>
          <p:nvPr/>
        </p:nvPicPr>
        <p:blipFill>
          <a:blip r:embed="rId3" cstate="print"/>
          <a:srcRect/>
          <a:stretch>
            <a:fillRect/>
          </a:stretch>
        </p:blipFill>
        <p:spPr bwMode="auto">
          <a:xfrm>
            <a:off x="3275856" y="2348880"/>
            <a:ext cx="1141298" cy="1216666"/>
          </a:xfrm>
          <a:prstGeom prst="rect">
            <a:avLst/>
          </a:prstGeom>
          <a:noFill/>
        </p:spPr>
      </p:pic>
      <p:pic>
        <p:nvPicPr>
          <p:cNvPr id="45" name="Picture 6"/>
          <p:cNvPicPr>
            <a:picLocks noChangeAspect="1" noChangeArrowheads="1"/>
          </p:cNvPicPr>
          <p:nvPr/>
        </p:nvPicPr>
        <p:blipFill>
          <a:blip r:embed="rId4" cstate="print"/>
          <a:srcRect/>
          <a:stretch>
            <a:fillRect/>
          </a:stretch>
        </p:blipFill>
        <p:spPr>
          <a:xfrm>
            <a:off x="5436096" y="2276872"/>
            <a:ext cx="2592288" cy="1542178"/>
          </a:xfrm>
          <a:prstGeom prst="rect">
            <a:avLst/>
          </a:prstGeom>
          <a:noFill/>
          <a:ln/>
        </p:spPr>
      </p:pic>
      <p:pic>
        <p:nvPicPr>
          <p:cNvPr id="46" name="Picture 3"/>
          <p:cNvPicPr>
            <a:picLocks noChangeAspect="1" noChangeArrowheads="1"/>
          </p:cNvPicPr>
          <p:nvPr/>
        </p:nvPicPr>
        <p:blipFill>
          <a:blip r:embed="rId5" cstate="print"/>
          <a:srcRect/>
          <a:stretch>
            <a:fillRect/>
          </a:stretch>
        </p:blipFill>
        <p:spPr bwMode="auto">
          <a:xfrm>
            <a:off x="683568" y="4941168"/>
            <a:ext cx="2808312" cy="1611937"/>
          </a:xfrm>
          <a:prstGeom prst="rect">
            <a:avLst/>
          </a:prstGeom>
          <a:noFill/>
          <a:ln w="9525">
            <a:noFill/>
            <a:miter lim="800000"/>
            <a:headEnd/>
            <a:tailEnd/>
          </a:ln>
          <a:effectLst/>
        </p:spPr>
      </p:pic>
      <p:pic>
        <p:nvPicPr>
          <p:cNvPr id="300035" name="Picture 3"/>
          <p:cNvPicPr>
            <a:picLocks noChangeAspect="1" noChangeArrowheads="1"/>
          </p:cNvPicPr>
          <p:nvPr/>
        </p:nvPicPr>
        <p:blipFill>
          <a:blip r:embed="rId6" cstate="print"/>
          <a:srcRect/>
          <a:stretch>
            <a:fillRect/>
          </a:stretch>
        </p:blipFill>
        <p:spPr bwMode="auto">
          <a:xfrm>
            <a:off x="5292080" y="4869160"/>
            <a:ext cx="2736304" cy="1868980"/>
          </a:xfrm>
          <a:prstGeom prst="rect">
            <a:avLst/>
          </a:prstGeom>
          <a:noFill/>
          <a:ln w="9525">
            <a:noFill/>
            <a:miter lim="800000"/>
            <a:headEnd/>
            <a:tailEnd/>
          </a:ln>
        </p:spPr>
      </p:pic>
      <p:sp>
        <p:nvSpPr>
          <p:cNvPr id="20" name="矩形 19"/>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四、</a:t>
            </a:r>
            <a:r>
              <a:rPr lang="zh-CN" altLang="en-US" sz="2400" b="1" dirty="0" smtClean="0">
                <a:latin typeface="仿宋_GB2312" pitchFamily="49" charset="-122"/>
                <a:ea typeface="仿宋_GB2312" pitchFamily="49" charset="-122"/>
              </a:rPr>
              <a:t>先进制造工艺技术应用介绍</a:t>
            </a:r>
            <a:r>
              <a:rPr lang="en-US" altLang="zh-CN" sz="2400" b="1" dirty="0" smtClean="0">
                <a:solidFill>
                  <a:srgbClr val="000000"/>
                </a:solidFill>
                <a:latin typeface="Times New Roman" pitchFamily="18" charset="0"/>
                <a:ea typeface="仿宋_GB2312" pitchFamily="49" charset="-122"/>
                <a:cs typeface="+mj-cs"/>
              </a:rPr>
              <a:t>-4</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p:cNvPicPr>
            <a:picLocks noChangeAspect="1" noChangeArrowheads="1"/>
          </p:cNvPicPr>
          <p:nvPr/>
        </p:nvPicPr>
        <p:blipFill>
          <a:blip r:embed="rId2" cstate="print"/>
          <a:srcRect l="50000" b="43708"/>
          <a:stretch>
            <a:fillRect/>
          </a:stretch>
        </p:blipFill>
        <p:spPr bwMode="auto">
          <a:xfrm>
            <a:off x="4499992" y="2420888"/>
            <a:ext cx="1944216" cy="720080"/>
          </a:xfrm>
          <a:prstGeom prst="rect">
            <a:avLst/>
          </a:prstGeom>
          <a:noFill/>
          <a:ln w="9525">
            <a:noFill/>
            <a:miter lim="800000"/>
            <a:headEnd/>
            <a:tailEnd/>
          </a:ln>
        </p:spPr>
      </p:pic>
      <p:sp>
        <p:nvSpPr>
          <p:cNvPr id="10" name="矩形 9"/>
          <p:cNvSpPr/>
          <p:nvPr/>
        </p:nvSpPr>
        <p:spPr>
          <a:xfrm>
            <a:off x="251520" y="1628800"/>
            <a:ext cx="3096344" cy="507831"/>
          </a:xfrm>
          <a:prstGeom prst="rect">
            <a:avLst/>
          </a:prstGeom>
        </p:spPr>
        <p:txBody>
          <a:bodyPr wrap="square">
            <a:spAutoFit/>
          </a:bodyPr>
          <a:lstStyle/>
          <a:p>
            <a:pPr marL="342900" lvl="0" indent="-342900" eaLnBrk="0" hangingPunct="0">
              <a:lnSpc>
                <a:spcPct val="150000"/>
              </a:lnSpc>
              <a:spcBef>
                <a:spcPct val="20000"/>
              </a:spcBef>
              <a:buClr>
                <a:srgbClr val="002060"/>
              </a:buClr>
              <a:defRPr/>
            </a:pPr>
            <a:r>
              <a:rPr lang="en-US" altLang="zh-CN" sz="1800" b="1" kern="0" dirty="0" smtClean="0">
                <a:solidFill>
                  <a:srgbClr val="000000"/>
                </a:solidFill>
                <a:latin typeface="Arial"/>
                <a:ea typeface="仿宋_GB2312"/>
                <a:cs typeface="仿宋_GB2312" charset="0"/>
              </a:rPr>
              <a:t>1. </a:t>
            </a:r>
            <a:r>
              <a:rPr lang="zh-CN" altLang="en-US" b="1" kern="0" dirty="0" smtClean="0">
                <a:solidFill>
                  <a:srgbClr val="000000"/>
                </a:solidFill>
                <a:latin typeface="Arial"/>
                <a:ea typeface="仿宋_GB2312"/>
                <a:cs typeface="仿宋_GB2312" charset="0"/>
              </a:rPr>
              <a:t>开裂</a:t>
            </a:r>
            <a:endParaRPr lang="zh-CN" altLang="en-US" sz="2400" b="1" kern="0" dirty="0">
              <a:solidFill>
                <a:srgbClr val="000000"/>
              </a:solidFill>
              <a:latin typeface="Arial"/>
              <a:ea typeface="仿宋_GB2312"/>
              <a:cs typeface="仿宋_GB2312" charset="0"/>
            </a:endParaRPr>
          </a:p>
        </p:txBody>
      </p:sp>
      <p:sp>
        <p:nvSpPr>
          <p:cNvPr id="7" name="TextBox 6"/>
          <p:cNvSpPr txBox="1"/>
          <p:nvPr/>
        </p:nvSpPr>
        <p:spPr>
          <a:xfrm>
            <a:off x="6236384" y="3689736"/>
            <a:ext cx="2880320" cy="507831"/>
          </a:xfrm>
          <a:prstGeom prst="rect">
            <a:avLst/>
          </a:prstGeom>
          <a:noFill/>
        </p:spPr>
        <p:txBody>
          <a:bodyPr wrap="square" rtlCol="0">
            <a:spAutoFit/>
          </a:bodyPr>
          <a:lstStyle/>
          <a:p>
            <a:pPr marL="342900" indent="-342900" eaLnBrk="0" hangingPunct="0">
              <a:lnSpc>
                <a:spcPct val="150000"/>
              </a:lnSpc>
              <a:spcBef>
                <a:spcPct val="20000"/>
              </a:spcBef>
              <a:buClr>
                <a:srgbClr val="002060"/>
              </a:buClr>
            </a:pPr>
            <a:r>
              <a:rPr lang="en-US" altLang="zh-CN" sz="1800" b="1" kern="0" dirty="0" smtClean="0">
                <a:solidFill>
                  <a:schemeClr val="tx1"/>
                </a:solidFill>
                <a:latin typeface="+mn-lt"/>
                <a:ea typeface="+mn-ea"/>
                <a:cs typeface="仿宋_GB2312" charset="0"/>
              </a:rPr>
              <a:t>5.</a:t>
            </a:r>
            <a:r>
              <a:rPr lang="zh-CN" altLang="en-US" b="1" dirty="0" smtClean="0"/>
              <a:t>冷隔</a:t>
            </a:r>
            <a:endParaRPr lang="en-US" altLang="zh-CN" sz="1800" b="1" kern="0" dirty="0" smtClean="0">
              <a:solidFill>
                <a:schemeClr val="tx1"/>
              </a:solidFill>
              <a:latin typeface="+mn-lt"/>
              <a:ea typeface="+mn-ea"/>
              <a:cs typeface="仿宋_GB2312" charset="0"/>
            </a:endParaRPr>
          </a:p>
        </p:txBody>
      </p:sp>
      <p:sp>
        <p:nvSpPr>
          <p:cNvPr id="8" name="TextBox 7"/>
          <p:cNvSpPr txBox="1"/>
          <p:nvPr/>
        </p:nvSpPr>
        <p:spPr>
          <a:xfrm>
            <a:off x="4544704" y="1628800"/>
            <a:ext cx="2592288" cy="460382"/>
          </a:xfrm>
          <a:prstGeom prst="rect">
            <a:avLst/>
          </a:prstGeom>
          <a:noFill/>
        </p:spPr>
        <p:txBody>
          <a:bodyPr wrap="square" rtlCol="0">
            <a:spAutoFit/>
          </a:bodyPr>
          <a:lstStyle/>
          <a:p>
            <a:pPr marL="342900" lvl="0" indent="-342900" eaLnBrk="0" fontAlgn="base" hangingPunct="0">
              <a:lnSpc>
                <a:spcPct val="150000"/>
              </a:lnSpc>
              <a:spcBef>
                <a:spcPct val="20000"/>
              </a:spcBef>
              <a:spcAft>
                <a:spcPct val="0"/>
              </a:spcAft>
              <a:buClr>
                <a:srgbClr val="002060"/>
              </a:buClr>
              <a:defRPr/>
            </a:pPr>
            <a:r>
              <a:rPr lang="en-US" altLang="zh-CN" sz="1800" b="1" kern="0" dirty="0" smtClean="0">
                <a:solidFill>
                  <a:schemeClr val="tx1"/>
                </a:solidFill>
                <a:latin typeface="+mn-lt"/>
                <a:ea typeface="+mn-ea"/>
                <a:cs typeface="仿宋_GB2312" charset="0"/>
              </a:rPr>
              <a:t>2.</a:t>
            </a:r>
            <a:r>
              <a:rPr lang="zh-CN" altLang="en-US" b="1" kern="0" dirty="0" smtClean="0">
                <a:cs typeface="仿宋_GB2312" charset="0"/>
              </a:rPr>
              <a:t>回弹</a:t>
            </a:r>
            <a:endParaRPr lang="en-US" altLang="zh-CN" b="1" kern="0" dirty="0" smtClean="0">
              <a:cs typeface="仿宋_GB2312" charset="0"/>
            </a:endParaRPr>
          </a:p>
        </p:txBody>
      </p:sp>
      <p:cxnSp>
        <p:nvCxnSpPr>
          <p:cNvPr id="12" name="直接连接符 11"/>
          <p:cNvCxnSpPr/>
          <p:nvPr/>
        </p:nvCxnSpPr>
        <p:spPr>
          <a:xfrm>
            <a:off x="3131840" y="3573016"/>
            <a:ext cx="0" cy="252028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084168" y="3645024"/>
            <a:ext cx="0" cy="252028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516216" y="1700808"/>
            <a:ext cx="2232248" cy="1708160"/>
          </a:xfrm>
          <a:prstGeom prst="rect">
            <a:avLst/>
          </a:prstGeom>
        </p:spPr>
        <p:txBody>
          <a:bodyPr wrap="square">
            <a:spAutoFit/>
          </a:bodyPr>
          <a:lstStyle/>
          <a:p>
            <a:pPr>
              <a:lnSpc>
                <a:spcPct val="150000"/>
              </a:lnSpc>
            </a:pPr>
            <a:r>
              <a:rPr lang="zh-CN" altLang="en-US" sz="1400" b="1" kern="0" dirty="0" smtClean="0">
                <a:solidFill>
                  <a:srgbClr val="000000"/>
                </a:solidFill>
                <a:latin typeface="Arial"/>
                <a:ea typeface="仿宋_GB2312"/>
                <a:cs typeface="仿宋_GB2312" charset="0"/>
              </a:rPr>
              <a:t>铝板的</a:t>
            </a:r>
            <a:r>
              <a:rPr lang="en-US" altLang="zh-CN" sz="1400" b="1" kern="0" dirty="0" smtClean="0">
                <a:solidFill>
                  <a:srgbClr val="000000"/>
                </a:solidFill>
                <a:latin typeface="Arial"/>
                <a:ea typeface="仿宋_GB2312"/>
                <a:cs typeface="仿宋_GB2312" charset="0"/>
              </a:rPr>
              <a:t>n</a:t>
            </a:r>
            <a:r>
              <a:rPr lang="zh-CN" altLang="en-US" sz="1400" b="1" kern="0" dirty="0" smtClean="0">
                <a:solidFill>
                  <a:srgbClr val="000000"/>
                </a:solidFill>
                <a:latin typeface="Arial"/>
                <a:ea typeface="仿宋_GB2312"/>
                <a:cs typeface="仿宋_GB2312" charset="0"/>
              </a:rPr>
              <a:t>值大，拉延及翻边回弹大，工序件与模具服帖性差。同样的弯曲半径下，铝板的回弹角是钢板的</a:t>
            </a:r>
            <a:r>
              <a:rPr lang="en-US" altLang="zh-CN" sz="1400" b="1" kern="0" dirty="0" smtClean="0">
                <a:solidFill>
                  <a:srgbClr val="000000"/>
                </a:solidFill>
                <a:latin typeface="Arial"/>
                <a:ea typeface="仿宋_GB2312"/>
                <a:cs typeface="仿宋_GB2312" charset="0"/>
              </a:rPr>
              <a:t>2-3</a:t>
            </a:r>
            <a:r>
              <a:rPr lang="zh-CN" altLang="en-US" sz="1400" b="1" kern="0" dirty="0" smtClean="0">
                <a:solidFill>
                  <a:srgbClr val="000000"/>
                </a:solidFill>
                <a:latin typeface="Arial"/>
                <a:ea typeface="仿宋_GB2312"/>
                <a:cs typeface="仿宋_GB2312" charset="0"/>
              </a:rPr>
              <a:t>倍。</a:t>
            </a:r>
          </a:p>
        </p:txBody>
      </p:sp>
      <p:cxnSp>
        <p:nvCxnSpPr>
          <p:cNvPr id="21" name="直接连接符 20"/>
          <p:cNvCxnSpPr/>
          <p:nvPr/>
        </p:nvCxnSpPr>
        <p:spPr>
          <a:xfrm>
            <a:off x="179512" y="3590049"/>
            <a:ext cx="84963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427984" y="1340768"/>
            <a:ext cx="0" cy="2232248"/>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内容占位符 2"/>
          <p:cNvSpPr txBox="1">
            <a:spLocks/>
          </p:cNvSpPr>
          <p:nvPr/>
        </p:nvSpPr>
        <p:spPr bwMode="auto">
          <a:xfrm>
            <a:off x="3203848" y="3689736"/>
            <a:ext cx="3240360" cy="5040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50000"/>
              </a:lnSpc>
              <a:spcBef>
                <a:spcPct val="20000"/>
              </a:spcBef>
              <a:spcAft>
                <a:spcPct val="0"/>
              </a:spcAft>
              <a:buClr>
                <a:srgbClr val="002060"/>
              </a:buClr>
              <a:buSzTx/>
              <a:tabLst/>
              <a:defRPr/>
            </a:pPr>
            <a:r>
              <a:rPr lang="en-US" altLang="zh-CN" sz="1800" b="1" kern="0" dirty="0" smtClean="0">
                <a:solidFill>
                  <a:schemeClr val="tx1"/>
                </a:solidFill>
                <a:latin typeface="+mn-lt"/>
                <a:ea typeface="+mn-ea"/>
                <a:cs typeface="仿宋_GB2312" charset="0"/>
              </a:rPr>
              <a:t>4</a:t>
            </a:r>
            <a:r>
              <a:rPr lang="en-US" altLang="zh-CN" b="1" kern="0" dirty="0" smtClean="0">
                <a:cs typeface="仿宋_GB2312" charset="0"/>
              </a:rPr>
              <a:t>.</a:t>
            </a:r>
            <a:r>
              <a:rPr lang="zh-CN" altLang="en-US" b="1" kern="0" dirty="0" smtClean="0">
                <a:cs typeface="仿宋_GB2312" charset="0"/>
              </a:rPr>
              <a:t>气孔</a:t>
            </a:r>
            <a:endParaRPr lang="en-US" altLang="zh-CN" sz="1800" b="1" kern="0" dirty="0" smtClean="0">
              <a:solidFill>
                <a:schemeClr val="tx1"/>
              </a:solidFill>
              <a:latin typeface="+mn-lt"/>
              <a:ea typeface="+mn-ea"/>
              <a:cs typeface="仿宋_GB2312" charset="0"/>
            </a:endParaRPr>
          </a:p>
        </p:txBody>
      </p:sp>
      <p:sp>
        <p:nvSpPr>
          <p:cNvPr id="35" name="矩形 34"/>
          <p:cNvSpPr/>
          <p:nvPr/>
        </p:nvSpPr>
        <p:spPr>
          <a:xfrm>
            <a:off x="2771800" y="1700808"/>
            <a:ext cx="1584176" cy="1708160"/>
          </a:xfrm>
          <a:prstGeom prst="rect">
            <a:avLst/>
          </a:prstGeom>
        </p:spPr>
        <p:txBody>
          <a:bodyPr wrap="square">
            <a:spAutoFit/>
          </a:bodyPr>
          <a:lstStyle/>
          <a:p>
            <a:pPr>
              <a:lnSpc>
                <a:spcPct val="150000"/>
              </a:lnSpc>
            </a:pPr>
            <a:r>
              <a:rPr lang="zh-CN" altLang="en-US" sz="1400" b="1" kern="0" dirty="0" smtClean="0">
                <a:solidFill>
                  <a:srgbClr val="000000"/>
                </a:solidFill>
                <a:latin typeface="Arial"/>
                <a:ea typeface="仿宋_GB2312"/>
                <a:cs typeface="仿宋_GB2312" charset="0"/>
              </a:rPr>
              <a:t>底部圆角部分材料变薄最严重，易出现拉裂，是拉延的“危险断面”。</a:t>
            </a:r>
            <a:endParaRPr lang="en-US" altLang="zh-CN" sz="1400" b="1" kern="0" dirty="0" smtClean="0">
              <a:solidFill>
                <a:srgbClr val="000000"/>
              </a:solidFill>
              <a:latin typeface="Arial"/>
              <a:ea typeface="仿宋_GB2312"/>
              <a:cs typeface="仿宋_GB2312" charset="0"/>
            </a:endParaRPr>
          </a:p>
        </p:txBody>
      </p:sp>
      <p:sp>
        <p:nvSpPr>
          <p:cNvPr id="27" name="TextBox 26"/>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33</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29" name="矩形 28"/>
          <p:cNvSpPr/>
          <p:nvPr/>
        </p:nvSpPr>
        <p:spPr>
          <a:xfrm>
            <a:off x="467544" y="980728"/>
            <a:ext cx="2765501" cy="553998"/>
          </a:xfrm>
          <a:prstGeom prst="rect">
            <a:avLst/>
          </a:prstGeom>
        </p:spPr>
        <p:txBody>
          <a:bodyPr wrap="none">
            <a:spAutoFit/>
          </a:bodyPr>
          <a:lstStyle/>
          <a:p>
            <a:pPr marL="342900" lvl="0" indent="-342900" eaLnBrk="0" fontAlgn="base" hangingPunct="0">
              <a:lnSpc>
                <a:spcPct val="150000"/>
              </a:lnSpc>
              <a:spcBef>
                <a:spcPct val="20000"/>
              </a:spcBef>
              <a:spcAft>
                <a:spcPct val="0"/>
              </a:spcAft>
              <a:buClr>
                <a:srgbClr val="002060"/>
              </a:buClr>
              <a:defRPr/>
            </a:pPr>
            <a:r>
              <a:rPr lang="zh-CN" altLang="en-US" sz="2000" b="1" kern="0" dirty="0" smtClean="0">
                <a:latin typeface="仿宋_GB2312" pitchFamily="49" charset="-122"/>
                <a:ea typeface="仿宋_GB2312" pitchFamily="49" charset="-122"/>
                <a:cs typeface="仿宋_GB2312" charset="0"/>
              </a:rPr>
              <a:t>轻合金零部件成型问题</a:t>
            </a:r>
            <a:endParaRPr lang="en-US" altLang="zh-CN" sz="2000" b="1" kern="0" dirty="0" smtClean="0">
              <a:latin typeface="仿宋_GB2312" pitchFamily="49" charset="-122"/>
              <a:ea typeface="仿宋_GB2312" pitchFamily="49" charset="-122"/>
              <a:cs typeface="仿宋_GB2312" charset="0"/>
            </a:endParaRPr>
          </a:p>
        </p:txBody>
      </p:sp>
      <p:pic>
        <p:nvPicPr>
          <p:cNvPr id="30" name="Picture 2"/>
          <p:cNvPicPr>
            <a:picLocks noChangeAspect="1" noChangeArrowheads="1"/>
          </p:cNvPicPr>
          <p:nvPr/>
        </p:nvPicPr>
        <p:blipFill>
          <a:blip r:embed="rId3" cstate="print"/>
          <a:srcRect l="46324" t="40909" b="18182"/>
          <a:stretch>
            <a:fillRect/>
          </a:stretch>
        </p:blipFill>
        <p:spPr bwMode="auto">
          <a:xfrm>
            <a:off x="251520" y="2132856"/>
            <a:ext cx="2521616" cy="1224136"/>
          </a:xfrm>
          <a:prstGeom prst="rect">
            <a:avLst/>
          </a:prstGeom>
          <a:noFill/>
          <a:ln w="9525">
            <a:noFill/>
            <a:miter lim="800000"/>
            <a:headEnd/>
            <a:tailEnd/>
          </a:ln>
        </p:spPr>
      </p:pic>
      <p:sp>
        <p:nvSpPr>
          <p:cNvPr id="33" name="TextBox 32"/>
          <p:cNvSpPr txBox="1"/>
          <p:nvPr/>
        </p:nvSpPr>
        <p:spPr>
          <a:xfrm>
            <a:off x="251520" y="3717032"/>
            <a:ext cx="2880320" cy="460382"/>
          </a:xfrm>
          <a:prstGeom prst="rect">
            <a:avLst/>
          </a:prstGeom>
          <a:noFill/>
        </p:spPr>
        <p:txBody>
          <a:bodyPr wrap="square" rtlCol="0">
            <a:spAutoFit/>
          </a:bodyPr>
          <a:lstStyle/>
          <a:p>
            <a:pPr marL="342900" indent="-342900" eaLnBrk="0" hangingPunct="0">
              <a:lnSpc>
                <a:spcPct val="150000"/>
              </a:lnSpc>
              <a:spcBef>
                <a:spcPct val="20000"/>
              </a:spcBef>
              <a:buClr>
                <a:srgbClr val="002060"/>
              </a:buClr>
            </a:pPr>
            <a:r>
              <a:rPr lang="en-US" altLang="zh-CN" sz="1800" b="1" kern="0" dirty="0" smtClean="0">
                <a:solidFill>
                  <a:schemeClr val="tx1"/>
                </a:solidFill>
                <a:latin typeface="+mn-lt"/>
                <a:ea typeface="+mn-ea"/>
                <a:cs typeface="仿宋_GB2312" charset="0"/>
              </a:rPr>
              <a:t>3</a:t>
            </a:r>
            <a:r>
              <a:rPr lang="en-US" altLang="zh-CN" b="1" kern="0" dirty="0" smtClean="0">
                <a:cs typeface="仿宋_GB2312" charset="0"/>
              </a:rPr>
              <a:t>.</a:t>
            </a:r>
            <a:r>
              <a:rPr lang="zh-CN" altLang="en-US" b="1" kern="0" dirty="0" smtClean="0">
                <a:cs typeface="仿宋_GB2312" charset="0"/>
              </a:rPr>
              <a:t>时效</a:t>
            </a:r>
            <a:endParaRPr lang="en-US" altLang="zh-CN" sz="1800" b="1" kern="0" dirty="0" smtClean="0">
              <a:solidFill>
                <a:schemeClr val="tx1"/>
              </a:solidFill>
              <a:latin typeface="+mn-lt"/>
              <a:ea typeface="+mn-ea"/>
              <a:cs typeface="仿宋_GB2312" charset="0"/>
            </a:endParaRPr>
          </a:p>
        </p:txBody>
      </p:sp>
      <p:sp>
        <p:nvSpPr>
          <p:cNvPr id="36" name="矩形 35"/>
          <p:cNvSpPr/>
          <p:nvPr/>
        </p:nvSpPr>
        <p:spPr>
          <a:xfrm>
            <a:off x="323528" y="4162728"/>
            <a:ext cx="2664296" cy="738664"/>
          </a:xfrm>
          <a:prstGeom prst="rect">
            <a:avLst/>
          </a:prstGeom>
        </p:spPr>
        <p:txBody>
          <a:bodyPr wrap="square">
            <a:spAutoFit/>
          </a:bodyPr>
          <a:lstStyle/>
          <a:p>
            <a:pPr>
              <a:lnSpc>
                <a:spcPct val="150000"/>
              </a:lnSpc>
            </a:pPr>
            <a:r>
              <a:rPr lang="zh-CN" altLang="en-US" sz="1400" b="1" kern="0" dirty="0" smtClean="0">
                <a:solidFill>
                  <a:srgbClr val="000000"/>
                </a:solidFill>
                <a:latin typeface="Arial"/>
                <a:ea typeface="仿宋_GB2312"/>
                <a:cs typeface="仿宋_GB2312" charset="0"/>
              </a:rPr>
              <a:t>随时间的延长，铝板会逐渐变硬，屈服强度增加。</a:t>
            </a:r>
          </a:p>
        </p:txBody>
      </p:sp>
      <p:sp>
        <p:nvSpPr>
          <p:cNvPr id="37" name="矩形 36"/>
          <p:cNvSpPr/>
          <p:nvPr/>
        </p:nvSpPr>
        <p:spPr>
          <a:xfrm>
            <a:off x="3275856" y="4149080"/>
            <a:ext cx="2376264" cy="738664"/>
          </a:xfrm>
          <a:prstGeom prst="rect">
            <a:avLst/>
          </a:prstGeom>
        </p:spPr>
        <p:txBody>
          <a:bodyPr wrap="square">
            <a:spAutoFit/>
          </a:bodyPr>
          <a:lstStyle/>
          <a:p>
            <a:pPr>
              <a:lnSpc>
                <a:spcPct val="150000"/>
              </a:lnSpc>
            </a:pPr>
            <a:r>
              <a:rPr lang="zh-CN" altLang="en-US" sz="1400" b="1" kern="0" dirty="0" smtClean="0">
                <a:solidFill>
                  <a:srgbClr val="000000"/>
                </a:solidFill>
                <a:latin typeface="Arial"/>
                <a:ea typeface="仿宋_GB2312"/>
                <a:cs typeface="仿宋_GB2312" charset="0"/>
              </a:rPr>
              <a:t>溶解气体不能及时排出金属液外，造成析出气孔。</a:t>
            </a:r>
          </a:p>
        </p:txBody>
      </p:sp>
      <p:sp>
        <p:nvSpPr>
          <p:cNvPr id="38" name="矩形 37"/>
          <p:cNvSpPr/>
          <p:nvPr/>
        </p:nvSpPr>
        <p:spPr>
          <a:xfrm>
            <a:off x="6300192" y="4121784"/>
            <a:ext cx="2376264" cy="738664"/>
          </a:xfrm>
          <a:prstGeom prst="rect">
            <a:avLst/>
          </a:prstGeom>
        </p:spPr>
        <p:txBody>
          <a:bodyPr wrap="square">
            <a:spAutoFit/>
          </a:bodyPr>
          <a:lstStyle/>
          <a:p>
            <a:pPr>
              <a:lnSpc>
                <a:spcPct val="150000"/>
              </a:lnSpc>
            </a:pPr>
            <a:r>
              <a:rPr lang="zh-CN" altLang="en-US" sz="1400" b="1" kern="0" dirty="0" smtClean="0">
                <a:solidFill>
                  <a:srgbClr val="000000"/>
                </a:solidFill>
                <a:latin typeface="Arial"/>
                <a:ea typeface="仿宋_GB2312"/>
                <a:cs typeface="仿宋_GB2312" charset="0"/>
              </a:rPr>
              <a:t>金属流汇合时，相互不能融合在一起，形成冷隔缺陷。</a:t>
            </a:r>
          </a:p>
        </p:txBody>
      </p:sp>
      <p:pic>
        <p:nvPicPr>
          <p:cNvPr id="303106" name="Picture 2"/>
          <p:cNvPicPr>
            <a:picLocks noChangeAspect="1" noChangeArrowheads="1"/>
          </p:cNvPicPr>
          <p:nvPr/>
        </p:nvPicPr>
        <p:blipFill>
          <a:blip r:embed="rId4" cstate="print">
            <a:grayscl/>
            <a:lum/>
          </a:blip>
          <a:srcRect/>
          <a:stretch>
            <a:fillRect/>
          </a:stretch>
        </p:blipFill>
        <p:spPr bwMode="auto">
          <a:xfrm>
            <a:off x="539552" y="4941168"/>
            <a:ext cx="2292502" cy="1228552"/>
          </a:xfrm>
          <a:prstGeom prst="rect">
            <a:avLst/>
          </a:prstGeom>
          <a:noFill/>
          <a:ln w="9525">
            <a:noFill/>
            <a:miter lim="800000"/>
            <a:headEnd/>
            <a:tailEnd/>
          </a:ln>
        </p:spPr>
      </p:pic>
      <p:pic>
        <p:nvPicPr>
          <p:cNvPr id="303107" name="Picture 3"/>
          <p:cNvPicPr>
            <a:picLocks noChangeAspect="1" noChangeArrowheads="1"/>
          </p:cNvPicPr>
          <p:nvPr/>
        </p:nvPicPr>
        <p:blipFill>
          <a:blip r:embed="rId5" cstate="print">
            <a:grayscl/>
          </a:blip>
          <a:srcRect t="37333" r="15385"/>
          <a:stretch>
            <a:fillRect/>
          </a:stretch>
        </p:blipFill>
        <p:spPr bwMode="auto">
          <a:xfrm>
            <a:off x="4139952" y="5157192"/>
            <a:ext cx="720080" cy="966986"/>
          </a:xfrm>
          <a:prstGeom prst="rect">
            <a:avLst/>
          </a:prstGeom>
          <a:noFill/>
          <a:ln w="9525">
            <a:noFill/>
            <a:miter lim="800000"/>
            <a:headEnd/>
            <a:tailEnd/>
          </a:ln>
        </p:spPr>
      </p:pic>
      <p:pic>
        <p:nvPicPr>
          <p:cNvPr id="303108" name="Picture 4"/>
          <p:cNvPicPr>
            <a:picLocks noChangeAspect="1" noChangeArrowheads="1"/>
          </p:cNvPicPr>
          <p:nvPr/>
        </p:nvPicPr>
        <p:blipFill>
          <a:blip r:embed="rId6" cstate="print">
            <a:grayscl/>
          </a:blip>
          <a:srcRect/>
          <a:stretch>
            <a:fillRect/>
          </a:stretch>
        </p:blipFill>
        <p:spPr bwMode="auto">
          <a:xfrm>
            <a:off x="6516216" y="4941168"/>
            <a:ext cx="1703372" cy="1224136"/>
          </a:xfrm>
          <a:prstGeom prst="rect">
            <a:avLst/>
          </a:prstGeom>
          <a:noFill/>
          <a:ln w="9525">
            <a:noFill/>
            <a:miter lim="800000"/>
            <a:headEnd/>
            <a:tailEnd/>
          </a:ln>
        </p:spPr>
      </p:pic>
      <p:sp>
        <p:nvSpPr>
          <p:cNvPr id="23" name="矩形 22"/>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四、</a:t>
            </a:r>
            <a:r>
              <a:rPr lang="zh-CN" altLang="en-US" sz="2400" b="1" dirty="0" smtClean="0">
                <a:latin typeface="仿宋_GB2312" pitchFamily="49" charset="-122"/>
                <a:ea typeface="仿宋_GB2312" pitchFamily="49" charset="-122"/>
              </a:rPr>
              <a:t>先进制造工艺技术应用介绍</a:t>
            </a:r>
            <a:r>
              <a:rPr lang="en-US" altLang="zh-CN" sz="2400" b="1" dirty="0" smtClean="0">
                <a:solidFill>
                  <a:srgbClr val="000000"/>
                </a:solidFill>
                <a:latin typeface="Times New Roman" pitchFamily="18" charset="0"/>
                <a:ea typeface="仿宋_GB2312" pitchFamily="49" charset="-122"/>
                <a:cs typeface="+mj-cs"/>
              </a:rPr>
              <a:t>-5</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1560" y="908720"/>
            <a:ext cx="3024336" cy="553998"/>
          </a:xfrm>
          <a:prstGeom prst="rect">
            <a:avLst/>
          </a:prstGeom>
        </p:spPr>
        <p:txBody>
          <a:bodyPr wrap="square">
            <a:spAutoFit/>
          </a:bodyPr>
          <a:lstStyle/>
          <a:p>
            <a:pPr marL="342900" indent="-342900" eaLnBrk="0" fontAlgn="base" hangingPunct="0">
              <a:lnSpc>
                <a:spcPct val="150000"/>
              </a:lnSpc>
              <a:spcBef>
                <a:spcPct val="20000"/>
              </a:spcBef>
              <a:spcAft>
                <a:spcPct val="0"/>
              </a:spcAft>
              <a:buClr>
                <a:srgbClr val="002060"/>
              </a:buClr>
              <a:defRPr/>
            </a:pPr>
            <a:r>
              <a:rPr lang="zh-CN" altLang="en-US" sz="2000" b="1" kern="0" dirty="0" smtClean="0">
                <a:latin typeface="仿宋_GB2312" pitchFamily="49" charset="-122"/>
                <a:ea typeface="仿宋_GB2312" pitchFamily="49" charset="-122"/>
                <a:cs typeface="仿宋_GB2312" charset="0"/>
              </a:rPr>
              <a:t>复合材料典型制造工艺</a:t>
            </a:r>
            <a:endParaRPr lang="en-US" altLang="zh-CN" sz="2000" b="1" kern="0" dirty="0" smtClean="0">
              <a:latin typeface="仿宋_GB2312" pitchFamily="49" charset="-122"/>
              <a:ea typeface="仿宋_GB2312" pitchFamily="49" charset="-122"/>
              <a:cs typeface="仿宋_GB2312" charset="0"/>
            </a:endParaRPr>
          </a:p>
        </p:txBody>
      </p:sp>
      <p:pic>
        <p:nvPicPr>
          <p:cNvPr id="5" name="Picture 2"/>
          <p:cNvPicPr>
            <a:picLocks noChangeAspect="1" noChangeArrowheads="1"/>
          </p:cNvPicPr>
          <p:nvPr/>
        </p:nvPicPr>
        <p:blipFill>
          <a:blip r:embed="rId2" cstate="print"/>
          <a:srcRect/>
          <a:stretch>
            <a:fillRect/>
          </a:stretch>
        </p:blipFill>
        <p:spPr bwMode="auto">
          <a:xfrm>
            <a:off x="2627784" y="2204864"/>
            <a:ext cx="1878540" cy="1440160"/>
          </a:xfrm>
          <a:prstGeom prst="rect">
            <a:avLst/>
          </a:prstGeom>
          <a:noFill/>
          <a:ln w="9525">
            <a:noFill/>
            <a:miter lim="800000"/>
            <a:headEnd/>
            <a:tailEnd/>
          </a:ln>
        </p:spPr>
      </p:pic>
      <p:graphicFrame>
        <p:nvGraphicFramePr>
          <p:cNvPr id="6" name="表格 5"/>
          <p:cNvGraphicFramePr>
            <a:graphicFrameLocks noGrp="1"/>
          </p:cNvGraphicFramePr>
          <p:nvPr/>
        </p:nvGraphicFramePr>
        <p:xfrm>
          <a:off x="323528" y="1556792"/>
          <a:ext cx="8640960" cy="4752528"/>
        </p:xfrm>
        <a:graphic>
          <a:graphicData uri="http://schemas.openxmlformats.org/drawingml/2006/table">
            <a:tbl>
              <a:tblPr firstRow="1" bandRow="1">
                <a:tableStyleId>{5940675A-B579-460E-94D1-54222C63F5DA}</a:tableStyleId>
              </a:tblPr>
              <a:tblGrid>
                <a:gridCol w="2160240"/>
                <a:gridCol w="2160240"/>
                <a:gridCol w="2232248"/>
                <a:gridCol w="2088232"/>
              </a:tblGrid>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CN" sz="1600" dirty="0" smtClean="0"/>
                        <a:t>手糊成型工艺</a:t>
                      </a:r>
                      <a:endParaRPr lang="en-US" altLang="zh-CN" sz="1600" dirty="0" smtClean="0"/>
                    </a:p>
                  </a:txBody>
                  <a:tcPr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CN" sz="1600" dirty="0" smtClean="0"/>
                        <a:t>喷射成型</a:t>
                      </a:r>
                      <a:r>
                        <a:rPr lang="zh-CN" altLang="en-US" sz="1600" dirty="0" smtClean="0"/>
                        <a:t>工艺</a:t>
                      </a:r>
                      <a:endParaRPr lang="en-US" altLang="zh-CN" sz="1600" dirty="0" smtClean="0"/>
                    </a:p>
                  </a:txBody>
                  <a:tcPr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树脂传递模塑成型工艺</a:t>
                      </a:r>
                      <a:endParaRPr lang="en-US" altLang="zh-CN" sz="1600" dirty="0" smtClean="0"/>
                    </a:p>
                  </a:txBody>
                  <a:tcPr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连续纤维缠绕工艺</a:t>
                      </a:r>
                      <a:endParaRPr lang="en-US" altLang="zh-CN" sz="1600" dirty="0" smtClean="0"/>
                    </a:p>
                  </a:txBody>
                  <a:tcPr anchor="b"/>
                </a:tc>
              </a:tr>
              <a:tr h="2131857">
                <a:tc>
                  <a:txBody>
                    <a:bodyPr/>
                    <a:lstStyle/>
                    <a:p>
                      <a:pPr algn="ctr"/>
                      <a:endParaRPr lang="zh-CN" altLang="en-US" sz="1600" dirty="0"/>
                    </a:p>
                  </a:txBody>
                  <a:tcPr anchor="b"/>
                </a:tc>
                <a:tc>
                  <a:txBody>
                    <a:bodyPr/>
                    <a:lstStyle/>
                    <a:p>
                      <a:pPr algn="ctr"/>
                      <a:endParaRPr lang="zh-CN" altLang="en-US" sz="1600" dirty="0"/>
                    </a:p>
                  </a:txBody>
                  <a:tcPr anchor="b"/>
                </a:tc>
                <a:tc>
                  <a:txBody>
                    <a:bodyPr/>
                    <a:lstStyle/>
                    <a:p>
                      <a:pPr algn="ctr"/>
                      <a:endParaRPr lang="zh-CN" altLang="en-US" sz="1600" dirty="0"/>
                    </a:p>
                  </a:txBody>
                  <a:tcPr anchor="b"/>
                </a:tc>
                <a:tc>
                  <a:txBody>
                    <a:bodyPr/>
                    <a:lstStyle/>
                    <a:p>
                      <a:pPr algn="ctr"/>
                      <a:endParaRPr lang="zh-CN" altLang="en-US" sz="1600" dirty="0"/>
                    </a:p>
                  </a:txBody>
                  <a:tcPr anchor="b"/>
                </a:tc>
              </a:tr>
              <a:tr h="3427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模压成型工艺</a:t>
                      </a:r>
                      <a:endParaRPr lang="en-US" altLang="zh-CN" sz="1600" dirty="0" smtClean="0"/>
                    </a:p>
                  </a:txBody>
                  <a:tcPr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dirty="0" smtClean="0"/>
                        <a:t>LFT</a:t>
                      </a:r>
                      <a:r>
                        <a:rPr lang="zh-CN" altLang="en-US" sz="1600" dirty="0" smtClean="0"/>
                        <a:t>成型工艺</a:t>
                      </a:r>
                      <a:endParaRPr lang="en-US" altLang="zh-CN" sz="1600" dirty="0" smtClean="0"/>
                    </a:p>
                  </a:txBody>
                  <a:tcPr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拉挤成型工艺</a:t>
                      </a:r>
                      <a:endParaRPr lang="en-US" altLang="zh-CN" sz="1600" dirty="0" smtClean="0"/>
                    </a:p>
                  </a:txBody>
                  <a:tcPr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注射成型工艺</a:t>
                      </a:r>
                    </a:p>
                  </a:txBody>
                  <a:tcPr anchor="b"/>
                </a:tc>
              </a:tr>
              <a:tr h="1917845">
                <a:tc>
                  <a:txBody>
                    <a:bodyPr/>
                    <a:lstStyle/>
                    <a:p>
                      <a:pPr algn="ctr"/>
                      <a:endParaRPr lang="zh-CN" altLang="en-US" sz="1600" dirty="0"/>
                    </a:p>
                  </a:txBody>
                  <a:tcPr anchor="b"/>
                </a:tc>
                <a:tc>
                  <a:txBody>
                    <a:bodyPr/>
                    <a:lstStyle/>
                    <a:p>
                      <a:pPr algn="ctr"/>
                      <a:endParaRPr lang="zh-CN" altLang="en-US" sz="1600" dirty="0"/>
                    </a:p>
                  </a:txBody>
                  <a:tcPr anchor="b"/>
                </a:tc>
                <a:tc>
                  <a:txBody>
                    <a:bodyPr/>
                    <a:lstStyle/>
                    <a:p>
                      <a:pPr algn="ctr"/>
                      <a:endParaRPr lang="zh-CN" altLang="en-US" sz="1600"/>
                    </a:p>
                  </a:txBody>
                  <a:tcPr anchor="b"/>
                </a:tc>
                <a:tc>
                  <a:txBody>
                    <a:bodyPr/>
                    <a:lstStyle/>
                    <a:p>
                      <a:pPr algn="ctr"/>
                      <a:endParaRPr lang="zh-CN" altLang="en-US" sz="1600" dirty="0"/>
                    </a:p>
                  </a:txBody>
                  <a:tcPr anchor="b"/>
                </a:tc>
              </a:tr>
            </a:tbl>
          </a:graphicData>
        </a:graphic>
      </p:graphicFrame>
      <p:pic>
        <p:nvPicPr>
          <p:cNvPr id="7" name="Picture 4"/>
          <p:cNvPicPr>
            <a:picLocks noChangeAspect="1" noChangeArrowheads="1"/>
          </p:cNvPicPr>
          <p:nvPr/>
        </p:nvPicPr>
        <p:blipFill>
          <a:blip r:embed="rId3" cstate="print"/>
          <a:srcRect t="1245" b="20941"/>
          <a:stretch>
            <a:fillRect/>
          </a:stretch>
        </p:blipFill>
        <p:spPr bwMode="auto">
          <a:xfrm>
            <a:off x="467544" y="2276872"/>
            <a:ext cx="1897532" cy="1470323"/>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r="57063"/>
          <a:stretch>
            <a:fillRect/>
          </a:stretch>
        </p:blipFill>
        <p:spPr bwMode="auto">
          <a:xfrm>
            <a:off x="4788024" y="2204864"/>
            <a:ext cx="1943573" cy="1387996"/>
          </a:xfrm>
          <a:prstGeom prst="rect">
            <a:avLst/>
          </a:prstGeom>
          <a:noFill/>
          <a:ln w="9525">
            <a:noFill/>
            <a:miter lim="800000"/>
            <a:headEnd/>
            <a:tailEnd/>
          </a:ln>
        </p:spPr>
      </p:pic>
      <p:pic>
        <p:nvPicPr>
          <p:cNvPr id="9" name="Picture 2"/>
          <p:cNvPicPr>
            <a:picLocks noChangeAspect="1" noChangeArrowheads="1"/>
          </p:cNvPicPr>
          <p:nvPr/>
        </p:nvPicPr>
        <p:blipFill>
          <a:blip r:embed="rId5" cstate="print"/>
          <a:srcRect/>
          <a:stretch>
            <a:fillRect/>
          </a:stretch>
        </p:blipFill>
        <p:spPr bwMode="auto">
          <a:xfrm>
            <a:off x="6948264" y="2226419"/>
            <a:ext cx="1940443" cy="1418605"/>
          </a:xfrm>
          <a:prstGeom prst="rect">
            <a:avLst/>
          </a:prstGeom>
          <a:noFill/>
          <a:ln w="9525">
            <a:noFill/>
            <a:miter lim="800000"/>
            <a:headEnd/>
            <a:tailEnd/>
          </a:ln>
        </p:spPr>
      </p:pic>
      <p:pic>
        <p:nvPicPr>
          <p:cNvPr id="10" name="Picture 2"/>
          <p:cNvPicPr>
            <a:picLocks noChangeAspect="1" noChangeArrowheads="1"/>
          </p:cNvPicPr>
          <p:nvPr/>
        </p:nvPicPr>
        <p:blipFill>
          <a:blip r:embed="rId6" cstate="print"/>
          <a:srcRect/>
          <a:stretch>
            <a:fillRect/>
          </a:stretch>
        </p:blipFill>
        <p:spPr bwMode="auto">
          <a:xfrm>
            <a:off x="2699792" y="4565894"/>
            <a:ext cx="1800200" cy="1455394"/>
          </a:xfrm>
          <a:prstGeom prst="rect">
            <a:avLst/>
          </a:prstGeom>
          <a:noFill/>
          <a:ln w="9525">
            <a:noFill/>
            <a:miter lim="800000"/>
            <a:headEnd/>
            <a:tailEnd/>
          </a:ln>
        </p:spPr>
      </p:pic>
      <p:pic>
        <p:nvPicPr>
          <p:cNvPr id="11" name="Picture 3"/>
          <p:cNvPicPr>
            <a:picLocks noChangeAspect="1" noChangeArrowheads="1"/>
          </p:cNvPicPr>
          <p:nvPr/>
        </p:nvPicPr>
        <p:blipFill>
          <a:blip r:embed="rId7" cstate="print"/>
          <a:srcRect/>
          <a:stretch>
            <a:fillRect/>
          </a:stretch>
        </p:blipFill>
        <p:spPr bwMode="auto">
          <a:xfrm>
            <a:off x="4716016" y="5028318"/>
            <a:ext cx="2088232" cy="848954"/>
          </a:xfrm>
          <a:prstGeom prst="rect">
            <a:avLst/>
          </a:prstGeom>
          <a:noFill/>
          <a:ln w="9525">
            <a:noFill/>
            <a:miter lim="800000"/>
            <a:headEnd/>
            <a:tailEnd/>
          </a:ln>
        </p:spPr>
      </p:pic>
      <p:pic>
        <p:nvPicPr>
          <p:cNvPr id="12" name="Picture 3"/>
          <p:cNvPicPr>
            <a:picLocks noChangeAspect="1" noChangeArrowheads="1"/>
          </p:cNvPicPr>
          <p:nvPr/>
        </p:nvPicPr>
        <p:blipFill>
          <a:blip r:embed="rId8" cstate="print"/>
          <a:srcRect/>
          <a:stretch>
            <a:fillRect/>
          </a:stretch>
        </p:blipFill>
        <p:spPr bwMode="auto">
          <a:xfrm>
            <a:off x="6948264" y="4602914"/>
            <a:ext cx="1898885" cy="1418374"/>
          </a:xfrm>
          <a:prstGeom prst="rect">
            <a:avLst/>
          </a:prstGeom>
          <a:noFill/>
          <a:ln w="9525">
            <a:noFill/>
            <a:miter lim="800000"/>
            <a:headEnd/>
            <a:tailEnd/>
          </a:ln>
        </p:spPr>
      </p:pic>
      <p:pic>
        <p:nvPicPr>
          <p:cNvPr id="304130" name="Picture 2" descr="C:\Users\hzcer\Desktop\u=2737265503,1709043902&amp;fm=23&amp;gp=0.jpg"/>
          <p:cNvPicPr>
            <a:picLocks noChangeAspect="1" noChangeArrowheads="1"/>
          </p:cNvPicPr>
          <p:nvPr/>
        </p:nvPicPr>
        <p:blipFill>
          <a:blip r:embed="rId9" cstate="print"/>
          <a:srcRect/>
          <a:stretch>
            <a:fillRect/>
          </a:stretch>
        </p:blipFill>
        <p:spPr bwMode="auto">
          <a:xfrm>
            <a:off x="467543" y="4653136"/>
            <a:ext cx="1824203" cy="1368152"/>
          </a:xfrm>
          <a:prstGeom prst="rect">
            <a:avLst/>
          </a:prstGeom>
          <a:noFill/>
        </p:spPr>
      </p:pic>
      <p:sp>
        <p:nvSpPr>
          <p:cNvPr id="13" name="TextBox 12"/>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34</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4" name="矩形 13"/>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四、</a:t>
            </a:r>
            <a:r>
              <a:rPr lang="zh-CN" altLang="en-US" sz="2400" b="1" dirty="0" smtClean="0">
                <a:latin typeface="仿宋_GB2312" pitchFamily="49" charset="-122"/>
                <a:ea typeface="仿宋_GB2312" pitchFamily="49" charset="-122"/>
              </a:rPr>
              <a:t>先进制造工艺技术应用介绍</a:t>
            </a:r>
            <a:r>
              <a:rPr lang="en-US" altLang="zh-CN" sz="2400" b="1" dirty="0" smtClean="0">
                <a:solidFill>
                  <a:srgbClr val="000000"/>
                </a:solidFill>
                <a:latin typeface="Times New Roman" pitchFamily="18" charset="0"/>
                <a:ea typeface="仿宋_GB2312" pitchFamily="49" charset="-122"/>
                <a:cs typeface="+mj-cs"/>
              </a:rPr>
              <a:t>-6</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980728"/>
            <a:ext cx="2507418" cy="400110"/>
          </a:xfrm>
          <a:prstGeom prst="rect">
            <a:avLst/>
          </a:prstGeom>
        </p:spPr>
        <p:txBody>
          <a:bodyPr wrap="none">
            <a:spAutoFit/>
          </a:bodyPr>
          <a:lstStyle/>
          <a:p>
            <a:r>
              <a:rPr lang="zh-CN" altLang="en-US" sz="2000" b="1" kern="0" dirty="0" smtClean="0">
                <a:latin typeface="仿宋_GB2312" pitchFamily="49" charset="-122"/>
                <a:ea typeface="仿宋_GB2312" pitchFamily="49" charset="-122"/>
                <a:cs typeface="仿宋_GB2312" charset="0"/>
              </a:rPr>
              <a:t>轻量化材料连接技术</a:t>
            </a:r>
          </a:p>
        </p:txBody>
      </p:sp>
      <p:sp>
        <p:nvSpPr>
          <p:cNvPr id="114" name="矩形 113"/>
          <p:cNvSpPr/>
          <p:nvPr/>
        </p:nvSpPr>
        <p:spPr>
          <a:xfrm>
            <a:off x="539552" y="1916832"/>
            <a:ext cx="3023585" cy="4175182"/>
          </a:xfrm>
          <a:prstGeom prst="rect">
            <a:avLst/>
          </a:prstGeom>
        </p:spPr>
        <p:txBody>
          <a:bodyPr wrap="none">
            <a:spAutoFit/>
          </a:bodyPr>
          <a:lstStyle/>
          <a:p>
            <a:pPr>
              <a:lnSpc>
                <a:spcPct val="150000"/>
              </a:lnSpc>
            </a:pPr>
            <a:r>
              <a:rPr lang="zh-CN" altLang="en-US" sz="2000" b="1" i="1" dirty="0" smtClean="0">
                <a:latin typeface="仿宋_GB2312" pitchFamily="49" charset="-122"/>
                <a:ea typeface="仿宋_GB2312" pitchFamily="49" charset="-122"/>
              </a:rPr>
              <a:t>现阶段先进的连接技术：</a:t>
            </a:r>
            <a:endParaRPr lang="en-US" altLang="zh-CN" sz="2000" b="1" i="1" dirty="0" smtClean="0">
              <a:latin typeface="仿宋_GB2312" pitchFamily="49" charset="-122"/>
              <a:ea typeface="仿宋_GB2312" pitchFamily="49" charset="-122"/>
            </a:endParaRPr>
          </a:p>
          <a:p>
            <a:pPr>
              <a:lnSpc>
                <a:spcPct val="150000"/>
              </a:lnSpc>
              <a:buFont typeface="Wingdings" pitchFamily="2" charset="2"/>
              <a:buChar char="ü"/>
            </a:pPr>
            <a:r>
              <a:rPr lang="zh-CN" altLang="en-US" sz="2000" i="1" dirty="0" smtClean="0">
                <a:latin typeface="仿宋_GB2312" pitchFamily="49" charset="-122"/>
                <a:ea typeface="仿宋_GB2312" pitchFamily="49" charset="-122"/>
              </a:rPr>
              <a:t>高强钢焊接技术</a:t>
            </a:r>
            <a:endParaRPr lang="en-US" altLang="zh-CN" sz="2000" i="1" dirty="0" smtClean="0">
              <a:latin typeface="仿宋_GB2312" pitchFamily="49" charset="-122"/>
              <a:ea typeface="仿宋_GB2312" pitchFamily="49" charset="-122"/>
            </a:endParaRPr>
          </a:p>
          <a:p>
            <a:pPr>
              <a:lnSpc>
                <a:spcPct val="150000"/>
              </a:lnSpc>
              <a:buFont typeface="Wingdings" pitchFamily="2" charset="2"/>
              <a:buChar char="ü"/>
            </a:pPr>
            <a:r>
              <a:rPr lang="zh-CN" altLang="en-US" sz="2000" i="1" dirty="0" smtClean="0">
                <a:latin typeface="仿宋_GB2312" pitchFamily="49" charset="-122"/>
                <a:ea typeface="仿宋_GB2312" pitchFamily="49" charset="-122"/>
              </a:rPr>
              <a:t>铝合金电阻焊技术</a:t>
            </a:r>
            <a:endParaRPr lang="en-US" altLang="zh-CN" sz="2000" i="1" dirty="0" smtClean="0">
              <a:latin typeface="仿宋_GB2312" pitchFamily="49" charset="-122"/>
              <a:ea typeface="仿宋_GB2312" pitchFamily="49" charset="-122"/>
            </a:endParaRPr>
          </a:p>
          <a:p>
            <a:pPr>
              <a:lnSpc>
                <a:spcPct val="150000"/>
              </a:lnSpc>
              <a:buFont typeface="Wingdings" pitchFamily="2" charset="2"/>
              <a:buChar char="ü"/>
            </a:pPr>
            <a:r>
              <a:rPr lang="zh-CN" altLang="en-US" sz="2000" i="1" dirty="0" smtClean="0">
                <a:latin typeface="仿宋_GB2312" pitchFamily="49" charset="-122"/>
                <a:ea typeface="仿宋_GB2312" pitchFamily="49" charset="-122"/>
              </a:rPr>
              <a:t>摩擦搅拌焊技术</a:t>
            </a:r>
            <a:endParaRPr lang="en-US" altLang="zh-CN" sz="2000" i="1" dirty="0" smtClean="0">
              <a:latin typeface="仿宋_GB2312" pitchFamily="49" charset="-122"/>
              <a:ea typeface="仿宋_GB2312" pitchFamily="49" charset="-122"/>
            </a:endParaRPr>
          </a:p>
          <a:p>
            <a:pPr>
              <a:lnSpc>
                <a:spcPct val="150000"/>
              </a:lnSpc>
              <a:buFont typeface="Wingdings" pitchFamily="2" charset="2"/>
              <a:buChar char="ü"/>
            </a:pPr>
            <a:r>
              <a:rPr lang="zh-CN" altLang="en-US" sz="2000" i="1" dirty="0" smtClean="0">
                <a:latin typeface="仿宋_GB2312" pitchFamily="49" charset="-122"/>
                <a:ea typeface="仿宋_GB2312" pitchFamily="49" charset="-122"/>
              </a:rPr>
              <a:t>铝合金气体保护焊</a:t>
            </a:r>
            <a:endParaRPr lang="en-US" altLang="zh-CN" sz="2000" i="1" dirty="0" smtClean="0">
              <a:latin typeface="仿宋_GB2312" pitchFamily="49" charset="-122"/>
              <a:ea typeface="仿宋_GB2312" pitchFamily="49" charset="-122"/>
            </a:endParaRPr>
          </a:p>
          <a:p>
            <a:pPr>
              <a:lnSpc>
                <a:spcPct val="150000"/>
              </a:lnSpc>
              <a:buFont typeface="Wingdings" pitchFamily="2" charset="2"/>
              <a:buChar char="ü"/>
            </a:pPr>
            <a:r>
              <a:rPr lang="zh-CN" altLang="en-US" sz="2000" i="1" dirty="0" smtClean="0">
                <a:latin typeface="仿宋_GB2312" pitchFamily="49" charset="-122"/>
                <a:ea typeface="仿宋_GB2312" pitchFamily="49" charset="-122"/>
              </a:rPr>
              <a:t>激光焊技术</a:t>
            </a:r>
            <a:endParaRPr lang="en-US" altLang="zh-CN" sz="2000" i="1" dirty="0" smtClean="0">
              <a:latin typeface="仿宋_GB2312" pitchFamily="49" charset="-122"/>
              <a:ea typeface="仿宋_GB2312" pitchFamily="49" charset="-122"/>
            </a:endParaRPr>
          </a:p>
          <a:p>
            <a:pPr>
              <a:lnSpc>
                <a:spcPct val="150000"/>
              </a:lnSpc>
              <a:buFont typeface="Wingdings" pitchFamily="2" charset="2"/>
              <a:buChar char="ü"/>
            </a:pPr>
            <a:r>
              <a:rPr lang="zh-CN" altLang="en-US" sz="2000" i="1" dirty="0" smtClean="0">
                <a:latin typeface="仿宋_GB2312" pitchFamily="49" charset="-122"/>
                <a:ea typeface="仿宋_GB2312" pitchFamily="49" charset="-122"/>
              </a:rPr>
              <a:t>旋转钻铆技术</a:t>
            </a:r>
            <a:endParaRPr lang="en-US" altLang="zh-CN" sz="2000" i="1" dirty="0" smtClean="0">
              <a:latin typeface="仿宋_GB2312" pitchFamily="49" charset="-122"/>
              <a:ea typeface="仿宋_GB2312" pitchFamily="49" charset="-122"/>
            </a:endParaRPr>
          </a:p>
          <a:p>
            <a:pPr>
              <a:lnSpc>
                <a:spcPct val="150000"/>
              </a:lnSpc>
              <a:buFont typeface="Wingdings" pitchFamily="2" charset="2"/>
              <a:buChar char="ü"/>
            </a:pPr>
            <a:r>
              <a:rPr lang="zh-CN" altLang="en-US" sz="2000" i="1" dirty="0" smtClean="0">
                <a:latin typeface="仿宋_GB2312" pitchFamily="49" charset="-122"/>
                <a:ea typeface="仿宋_GB2312" pitchFamily="49" charset="-122"/>
              </a:rPr>
              <a:t>自冲铆接技术</a:t>
            </a:r>
            <a:endParaRPr lang="en-US" altLang="zh-CN" sz="2000" i="1" dirty="0" smtClean="0">
              <a:latin typeface="仿宋_GB2312" pitchFamily="49" charset="-122"/>
              <a:ea typeface="仿宋_GB2312" pitchFamily="49" charset="-122"/>
            </a:endParaRPr>
          </a:p>
          <a:p>
            <a:pPr>
              <a:lnSpc>
                <a:spcPct val="150000"/>
              </a:lnSpc>
              <a:buFont typeface="Wingdings" pitchFamily="2" charset="2"/>
              <a:buChar char="ü"/>
            </a:pPr>
            <a:r>
              <a:rPr lang="zh-CN" altLang="en-US" sz="2000" i="1" dirty="0" smtClean="0">
                <a:latin typeface="仿宋_GB2312" pitchFamily="49" charset="-122"/>
                <a:ea typeface="仿宋_GB2312" pitchFamily="49" charset="-122"/>
              </a:rPr>
              <a:t>异质材料粘接技术</a:t>
            </a:r>
          </a:p>
        </p:txBody>
      </p:sp>
      <p:grpSp>
        <p:nvGrpSpPr>
          <p:cNvPr id="124" name="组合 123"/>
          <p:cNvGrpSpPr/>
          <p:nvPr/>
        </p:nvGrpSpPr>
        <p:grpSpPr>
          <a:xfrm>
            <a:off x="4139952" y="1052736"/>
            <a:ext cx="4176464" cy="1528589"/>
            <a:chOff x="4139952" y="1268760"/>
            <a:chExt cx="4176464" cy="1528589"/>
          </a:xfrm>
        </p:grpSpPr>
        <p:pic>
          <p:nvPicPr>
            <p:cNvPr id="287745" name="Picture 1"/>
            <p:cNvPicPr>
              <a:picLocks noChangeAspect="1" noChangeArrowheads="1"/>
            </p:cNvPicPr>
            <p:nvPr/>
          </p:nvPicPr>
          <p:blipFill>
            <a:blip r:embed="rId2" cstate="print"/>
            <a:srcRect l="50020"/>
            <a:stretch>
              <a:fillRect/>
            </a:stretch>
          </p:blipFill>
          <p:spPr bwMode="auto">
            <a:xfrm>
              <a:off x="4139952" y="1268760"/>
              <a:ext cx="1654877" cy="1528589"/>
            </a:xfrm>
            <a:prstGeom prst="rect">
              <a:avLst/>
            </a:prstGeom>
            <a:noFill/>
            <a:ln w="9525">
              <a:noFill/>
              <a:miter lim="800000"/>
              <a:headEnd/>
              <a:tailEnd/>
            </a:ln>
          </p:spPr>
        </p:pic>
        <p:pic>
          <p:nvPicPr>
            <p:cNvPr id="287746" name="Picture 2"/>
            <p:cNvPicPr>
              <a:picLocks noChangeAspect="1" noChangeArrowheads="1"/>
            </p:cNvPicPr>
            <p:nvPr/>
          </p:nvPicPr>
          <p:blipFill>
            <a:blip r:embed="rId3" cstate="print"/>
            <a:srcRect/>
            <a:stretch>
              <a:fillRect/>
            </a:stretch>
          </p:blipFill>
          <p:spPr bwMode="auto">
            <a:xfrm>
              <a:off x="6300192" y="1412775"/>
              <a:ext cx="2016224" cy="1339615"/>
            </a:xfrm>
            <a:prstGeom prst="rect">
              <a:avLst/>
            </a:prstGeom>
            <a:noFill/>
            <a:ln w="9525">
              <a:noFill/>
              <a:miter lim="800000"/>
              <a:headEnd/>
              <a:tailEnd/>
            </a:ln>
          </p:spPr>
        </p:pic>
      </p:grpSp>
      <p:pic>
        <p:nvPicPr>
          <p:cNvPr id="287747" name="Picture 3"/>
          <p:cNvPicPr>
            <a:picLocks noChangeAspect="1" noChangeArrowheads="1"/>
          </p:cNvPicPr>
          <p:nvPr/>
        </p:nvPicPr>
        <p:blipFill>
          <a:blip r:embed="rId4" cstate="print"/>
          <a:srcRect/>
          <a:stretch>
            <a:fillRect/>
          </a:stretch>
        </p:blipFill>
        <p:spPr bwMode="auto">
          <a:xfrm>
            <a:off x="4139952" y="2924944"/>
            <a:ext cx="4285481" cy="1862079"/>
          </a:xfrm>
          <a:prstGeom prst="rect">
            <a:avLst/>
          </a:prstGeom>
          <a:noFill/>
          <a:ln w="9525">
            <a:noFill/>
            <a:miter lim="800000"/>
            <a:headEnd/>
            <a:tailEnd/>
          </a:ln>
        </p:spPr>
      </p:pic>
      <p:sp>
        <p:nvSpPr>
          <p:cNvPr id="120" name="TextBox 119"/>
          <p:cNvSpPr txBox="1"/>
          <p:nvPr/>
        </p:nvSpPr>
        <p:spPr>
          <a:xfrm>
            <a:off x="5148064" y="2636912"/>
            <a:ext cx="2520280" cy="369332"/>
          </a:xfrm>
          <a:prstGeom prst="rect">
            <a:avLst/>
          </a:prstGeom>
          <a:noFill/>
        </p:spPr>
        <p:txBody>
          <a:bodyPr wrap="square" rtlCol="0">
            <a:spAutoFit/>
          </a:bodyPr>
          <a:lstStyle/>
          <a:p>
            <a:pPr marL="342900" indent="-342900">
              <a:buFont typeface="Wingdings" pitchFamily="2" charset="2"/>
              <a:buChar char="u"/>
            </a:pPr>
            <a:r>
              <a:rPr lang="zh-CN" altLang="en-US" dirty="0" smtClean="0"/>
              <a:t>铝合金电阻电焊</a:t>
            </a:r>
          </a:p>
        </p:txBody>
      </p:sp>
      <p:sp>
        <p:nvSpPr>
          <p:cNvPr id="121" name="矩形 120"/>
          <p:cNvSpPr/>
          <p:nvPr/>
        </p:nvSpPr>
        <p:spPr>
          <a:xfrm>
            <a:off x="5148064" y="4797152"/>
            <a:ext cx="2489784" cy="369332"/>
          </a:xfrm>
          <a:prstGeom prst="rect">
            <a:avLst/>
          </a:prstGeom>
        </p:spPr>
        <p:txBody>
          <a:bodyPr wrap="none">
            <a:spAutoFit/>
          </a:bodyPr>
          <a:lstStyle/>
          <a:p>
            <a:pPr>
              <a:buFont typeface="Wingdings" pitchFamily="2" charset="2"/>
              <a:buChar char="u"/>
            </a:pPr>
            <a:r>
              <a:rPr lang="zh-CN" altLang="en-US" dirty="0" smtClean="0"/>
              <a:t>自冲铆接工艺流程图</a:t>
            </a:r>
            <a:endParaRPr lang="zh-CN" altLang="en-US" dirty="0"/>
          </a:p>
        </p:txBody>
      </p:sp>
      <p:grpSp>
        <p:nvGrpSpPr>
          <p:cNvPr id="125" name="组合 124"/>
          <p:cNvGrpSpPr/>
          <p:nvPr/>
        </p:nvGrpSpPr>
        <p:grpSpPr>
          <a:xfrm>
            <a:off x="4211960" y="5157192"/>
            <a:ext cx="4320480" cy="1276547"/>
            <a:chOff x="3923928" y="5482400"/>
            <a:chExt cx="4536504" cy="1204539"/>
          </a:xfrm>
        </p:grpSpPr>
        <p:pic>
          <p:nvPicPr>
            <p:cNvPr id="287748" name="Picture 4"/>
            <p:cNvPicPr>
              <a:picLocks noChangeAspect="1" noChangeArrowheads="1"/>
            </p:cNvPicPr>
            <p:nvPr/>
          </p:nvPicPr>
          <p:blipFill>
            <a:blip r:embed="rId5" cstate="print"/>
            <a:srcRect r="14075"/>
            <a:stretch>
              <a:fillRect/>
            </a:stretch>
          </p:blipFill>
          <p:spPr bwMode="auto">
            <a:xfrm>
              <a:off x="3923928" y="5482400"/>
              <a:ext cx="1584176" cy="1204539"/>
            </a:xfrm>
            <a:prstGeom prst="rect">
              <a:avLst/>
            </a:prstGeom>
            <a:noFill/>
            <a:ln w="9525">
              <a:noFill/>
              <a:miter lim="800000"/>
              <a:headEnd/>
              <a:tailEnd/>
            </a:ln>
          </p:spPr>
        </p:pic>
        <p:pic>
          <p:nvPicPr>
            <p:cNvPr id="287749" name="Picture 5"/>
            <p:cNvPicPr>
              <a:picLocks noChangeAspect="1" noChangeArrowheads="1"/>
            </p:cNvPicPr>
            <p:nvPr/>
          </p:nvPicPr>
          <p:blipFill>
            <a:blip r:embed="rId6" cstate="print"/>
            <a:srcRect r="8333"/>
            <a:stretch>
              <a:fillRect/>
            </a:stretch>
          </p:blipFill>
          <p:spPr bwMode="auto">
            <a:xfrm>
              <a:off x="5292080" y="5517232"/>
              <a:ext cx="3168352" cy="1112812"/>
            </a:xfrm>
            <a:prstGeom prst="rect">
              <a:avLst/>
            </a:prstGeom>
            <a:noFill/>
            <a:ln w="9525">
              <a:noFill/>
              <a:miter lim="800000"/>
              <a:headEnd/>
              <a:tailEnd/>
            </a:ln>
          </p:spPr>
        </p:pic>
      </p:grpSp>
      <p:sp>
        <p:nvSpPr>
          <p:cNvPr id="126" name="矩形 125"/>
          <p:cNvSpPr/>
          <p:nvPr/>
        </p:nvSpPr>
        <p:spPr>
          <a:xfrm>
            <a:off x="5004048" y="6363912"/>
            <a:ext cx="3352200" cy="369332"/>
          </a:xfrm>
          <a:prstGeom prst="rect">
            <a:avLst/>
          </a:prstGeom>
        </p:spPr>
        <p:txBody>
          <a:bodyPr wrap="none">
            <a:spAutoFit/>
          </a:bodyPr>
          <a:lstStyle/>
          <a:p>
            <a:pPr>
              <a:buFont typeface="Wingdings" pitchFamily="2" charset="2"/>
              <a:buChar char="u"/>
            </a:pPr>
            <a:r>
              <a:rPr lang="zh-CN" altLang="en-US" dirty="0" smtClean="0"/>
              <a:t>脉冲电弧</a:t>
            </a:r>
            <a:r>
              <a:rPr lang="en-US" altLang="zh-CN" dirty="0" smtClean="0"/>
              <a:t>MIG</a:t>
            </a:r>
            <a:r>
              <a:rPr lang="zh-CN" altLang="en-US" dirty="0" smtClean="0"/>
              <a:t>焊接工艺示意图</a:t>
            </a:r>
            <a:endParaRPr lang="zh-CN" altLang="en-US" dirty="0"/>
          </a:p>
        </p:txBody>
      </p:sp>
      <p:sp>
        <p:nvSpPr>
          <p:cNvPr id="14" name="TextBox 13"/>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35</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5" name="矩形 14"/>
          <p:cNvSpPr/>
          <p:nvPr/>
        </p:nvSpPr>
        <p:spPr>
          <a:xfrm>
            <a:off x="1170208" y="147696"/>
            <a:ext cx="4772460"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四、</a:t>
            </a:r>
            <a:r>
              <a:rPr lang="zh-CN" altLang="en-US" sz="2400" b="1" dirty="0" smtClean="0">
                <a:latin typeface="仿宋_GB2312" pitchFamily="49" charset="-122"/>
                <a:ea typeface="仿宋_GB2312" pitchFamily="49" charset="-122"/>
              </a:rPr>
              <a:t>先进制造工艺技术应用介绍</a:t>
            </a:r>
            <a:r>
              <a:rPr lang="en-US" altLang="zh-CN" sz="2400" b="1" dirty="0" smtClean="0">
                <a:solidFill>
                  <a:srgbClr val="000000"/>
                </a:solidFill>
                <a:latin typeface="Times New Roman" pitchFamily="18" charset="0"/>
                <a:ea typeface="仿宋_GB2312" pitchFamily="49" charset="-122"/>
                <a:cs typeface="+mj-cs"/>
              </a:rPr>
              <a:t>-8</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19672" y="1340768"/>
            <a:ext cx="6431026" cy="4764787"/>
          </a:xfrm>
        </p:spPr>
        <p:txBody>
          <a:bodyPr>
            <a:normAutofit/>
          </a:bodyPr>
          <a:lstStyle/>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一、全球</a:t>
            </a:r>
            <a:r>
              <a:rPr lang="zh-CN" altLang="en-US" sz="2800" b="1" dirty="0" smtClean="0">
                <a:solidFill>
                  <a:schemeClr val="tx1">
                    <a:lumMod val="50000"/>
                    <a:lumOff val="50000"/>
                  </a:schemeClr>
                </a:solidFill>
                <a:latin typeface="Times New Roman" pitchFamily="18" charset="0"/>
                <a:ea typeface="仿宋_GB2312" pitchFamily="49" charset="-122"/>
              </a:rPr>
              <a:t>汽车工业面临的形势</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二、汽车轻量化技术整体发展现状</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三、结构优化设计技术应用介绍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solidFill>
                  <a:schemeClr val="tx1">
                    <a:lumMod val="50000"/>
                    <a:lumOff val="50000"/>
                  </a:schemeClr>
                </a:solidFill>
                <a:latin typeface="仿宋_GB2312" pitchFamily="49" charset="-122"/>
                <a:ea typeface="仿宋_GB2312" pitchFamily="49" charset="-122"/>
              </a:rPr>
              <a:t>四、先进制造工艺技术应用介绍</a:t>
            </a:r>
            <a:endParaRPr lang="en-US" altLang="zh-CN" sz="2800" b="1" dirty="0" smtClean="0">
              <a:solidFill>
                <a:schemeClr val="tx1">
                  <a:lumMod val="50000"/>
                  <a:lumOff val="50000"/>
                </a:schemeClr>
              </a:solidFill>
              <a:latin typeface="仿宋_GB2312" pitchFamily="49" charset="-122"/>
              <a:ea typeface="仿宋_GB2312" pitchFamily="49" charset="-122"/>
            </a:endParaRPr>
          </a:p>
          <a:p>
            <a:pPr>
              <a:lnSpc>
                <a:spcPct val="150000"/>
              </a:lnSpc>
              <a:buNone/>
            </a:pPr>
            <a:r>
              <a:rPr lang="zh-CN" altLang="en-US" sz="2800" b="1" dirty="0" smtClean="0">
                <a:latin typeface="仿宋_GB2312" pitchFamily="49" charset="-122"/>
                <a:ea typeface="仿宋_GB2312" pitchFamily="49" charset="-122"/>
              </a:rPr>
              <a:t>五、材料替代技术应用介绍</a:t>
            </a:r>
            <a:endParaRPr lang="en-US" altLang="zh-CN" sz="2800" b="1" dirty="0" smtClean="0">
              <a:latin typeface="仿宋_GB2312" pitchFamily="49" charset="-122"/>
              <a:ea typeface="仿宋_GB2312" pitchFamily="49" charset="-122"/>
            </a:endParaRPr>
          </a:p>
          <a:p>
            <a:pPr>
              <a:lnSpc>
                <a:spcPct val="150000"/>
              </a:lnSpc>
              <a:buNone/>
            </a:pPr>
            <a:endParaRPr lang="zh-CN" altLang="en-US" sz="2400" b="1" dirty="0">
              <a:latin typeface="仿宋_GB2312" pitchFamily="49" charset="-122"/>
              <a:ea typeface="仿宋_GB2312" pitchFamily="49" charset="-122"/>
            </a:endParaRPr>
          </a:p>
        </p:txBody>
      </p:sp>
      <p:sp>
        <p:nvSpPr>
          <p:cNvPr id="4" name="Rectangle 2"/>
          <p:cNvSpPr>
            <a:spLocks noGrp="1" noChangeArrowheads="1"/>
          </p:cNvSpPr>
          <p:nvPr>
            <p:ph type="title" idx="4294967295"/>
          </p:nvPr>
        </p:nvSpPr>
        <p:spPr>
          <a:xfrm>
            <a:off x="1285853" y="214290"/>
            <a:ext cx="5572164" cy="565150"/>
          </a:xfrm>
        </p:spPr>
        <p:txBody>
          <a:bodyPr>
            <a:noAutofit/>
          </a:bodyPr>
          <a:lstStyle/>
          <a:p>
            <a:pPr algn="l">
              <a:spcBef>
                <a:spcPts val="0"/>
              </a:spcBef>
            </a:pPr>
            <a:r>
              <a:rPr lang="zh-CN" altLang="en-US" sz="2800" b="1" dirty="0" smtClean="0">
                <a:solidFill>
                  <a:srgbClr val="000000"/>
                </a:solidFill>
                <a:latin typeface="Arial" pitchFamily="34" charset="0"/>
                <a:ea typeface="仿宋_GB2312" pitchFamily="49" charset="-122"/>
                <a:cs typeface="Arial" pitchFamily="34" charset="0"/>
              </a:rPr>
              <a:t>目  录</a:t>
            </a:r>
            <a:endParaRPr lang="en-US" altLang="zh-CN" sz="2800" b="1" dirty="0" smtClean="0">
              <a:solidFill>
                <a:srgbClr val="000000"/>
              </a:solidFill>
              <a:latin typeface="Arial" pitchFamily="34" charset="0"/>
              <a:ea typeface="仿宋_GB2312" pitchFamily="49" charset="-122"/>
              <a:cs typeface="Arial" pitchFamily="34" charset="0"/>
            </a:endParaRPr>
          </a:p>
        </p:txBody>
      </p:sp>
      <p:sp>
        <p:nvSpPr>
          <p:cNvPr id="5" name="TextBox 4"/>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36</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内容占位符 2"/>
          <p:cNvSpPr>
            <a:spLocks noGrp="1"/>
          </p:cNvSpPr>
          <p:nvPr>
            <p:ph idx="1"/>
          </p:nvPr>
        </p:nvSpPr>
        <p:spPr>
          <a:xfrm>
            <a:off x="395537" y="1556792"/>
            <a:ext cx="8280920" cy="2763391"/>
          </a:xfrm>
        </p:spPr>
        <p:txBody>
          <a:bodyPr>
            <a:noAutofit/>
          </a:bodyPr>
          <a:lstStyle/>
          <a:p>
            <a:pPr>
              <a:lnSpc>
                <a:spcPct val="150000"/>
              </a:lnSpc>
              <a:buFont typeface="Wingdings" pitchFamily="2" charset="2"/>
              <a:buNone/>
            </a:pPr>
            <a:r>
              <a:rPr lang="zh-CN" altLang="en-US" sz="1800" dirty="0" smtClean="0"/>
              <a:t>◆  </a:t>
            </a:r>
            <a:r>
              <a:rPr lang="zh-CN" altLang="en-US" sz="1800" dirty="0" smtClean="0">
                <a:latin typeface="Times New Roman" pitchFamily="18" charset="0"/>
                <a:cs typeface="Times New Roman" pitchFamily="18" charset="0"/>
              </a:rPr>
              <a:t>高强度钢定义相对于软钢，目前尚无统一的定义，国内习惯将表征力学强度性能的抗拉强度作为评价指标。</a:t>
            </a:r>
            <a:endParaRPr lang="en-US" altLang="zh-CN" sz="1800" dirty="0" smtClean="0">
              <a:latin typeface="Times New Roman" pitchFamily="18" charset="0"/>
              <a:cs typeface="Times New Roman" pitchFamily="18" charset="0"/>
            </a:endParaRPr>
          </a:p>
          <a:p>
            <a:pPr>
              <a:lnSpc>
                <a:spcPct val="150000"/>
              </a:lnSpc>
              <a:buFont typeface="Wingdings" pitchFamily="2" charset="2"/>
              <a:buNone/>
            </a:pPr>
            <a:r>
              <a:rPr lang="zh-CN" altLang="en-US" sz="1800" dirty="0" smtClean="0">
                <a:latin typeface="Times New Roman" pitchFamily="18" charset="0"/>
                <a:cs typeface="Times New Roman" pitchFamily="18" charset="0"/>
              </a:rPr>
              <a:t>      高强钢（</a:t>
            </a:r>
            <a:r>
              <a:rPr lang="en-US" altLang="zh-CN" sz="1800" dirty="0" smtClean="0">
                <a:latin typeface="Times New Roman" pitchFamily="18" charset="0"/>
                <a:cs typeface="Times New Roman" pitchFamily="18" charset="0"/>
              </a:rPr>
              <a:t>HSS</a:t>
            </a:r>
            <a:r>
              <a:rPr lang="zh-CN" altLang="en-US" sz="1800" dirty="0" smtClean="0">
                <a:latin typeface="Times New Roman" pitchFamily="18" charset="0"/>
                <a:cs typeface="Times New Roman" pitchFamily="18" charset="0"/>
              </a:rPr>
              <a:t>）：</a:t>
            </a:r>
            <a:r>
              <a:rPr lang="en-US" altLang="zh-CN" sz="1800" dirty="0" smtClean="0">
                <a:latin typeface="Times New Roman" pitchFamily="18" charset="0"/>
                <a:cs typeface="Times New Roman" pitchFamily="18" charset="0"/>
              </a:rPr>
              <a:t>            340MPa ≤ </a:t>
            </a:r>
            <a:r>
              <a:rPr lang="zh-CN" altLang="en-US" sz="1800" dirty="0" smtClean="0">
                <a:latin typeface="Times New Roman" pitchFamily="18" charset="0"/>
                <a:cs typeface="Times New Roman" pitchFamily="18" charset="0"/>
              </a:rPr>
              <a:t>抗拉强度</a:t>
            </a:r>
            <a:r>
              <a:rPr lang="en-US" altLang="zh-CN" sz="1800" dirty="0" smtClean="0">
                <a:latin typeface="Times New Roman" pitchFamily="18" charset="0"/>
                <a:cs typeface="Times New Roman" pitchFamily="18" charset="0"/>
              </a:rPr>
              <a:t>&lt; 590MPa </a:t>
            </a:r>
          </a:p>
          <a:p>
            <a:pPr>
              <a:lnSpc>
                <a:spcPct val="150000"/>
              </a:lnSpc>
              <a:buFont typeface="Wingdings" pitchFamily="2" charset="2"/>
              <a:buNone/>
            </a:pPr>
            <a:r>
              <a:rPr lang="en-US" altLang="zh-CN" sz="1800" dirty="0" smtClean="0">
                <a:latin typeface="Times New Roman" pitchFamily="18" charset="0"/>
                <a:cs typeface="Times New Roman" pitchFamily="18" charset="0"/>
              </a:rPr>
              <a:t>      </a:t>
            </a:r>
            <a:r>
              <a:rPr lang="zh-CN" altLang="en-US" sz="1800" dirty="0" smtClean="0">
                <a:latin typeface="Times New Roman" pitchFamily="18" charset="0"/>
                <a:cs typeface="Times New Roman" pitchFamily="18" charset="0"/>
              </a:rPr>
              <a:t>先进高强钢（</a:t>
            </a:r>
            <a:r>
              <a:rPr lang="en-US" altLang="zh-CN" sz="1800" dirty="0" smtClean="0">
                <a:latin typeface="Times New Roman" pitchFamily="18" charset="0"/>
                <a:cs typeface="Times New Roman" pitchFamily="18" charset="0"/>
              </a:rPr>
              <a:t>AHSS</a:t>
            </a:r>
            <a:r>
              <a:rPr lang="zh-CN" altLang="en-US" sz="1800" dirty="0" smtClean="0">
                <a:latin typeface="Times New Roman" pitchFamily="18" charset="0"/>
                <a:cs typeface="Times New Roman" pitchFamily="18" charset="0"/>
              </a:rPr>
              <a:t>）：</a:t>
            </a:r>
            <a:r>
              <a:rPr lang="en-US" altLang="zh-CN" sz="1800" dirty="0" smtClean="0">
                <a:latin typeface="Times New Roman" pitchFamily="18" charset="0"/>
                <a:cs typeface="Times New Roman" pitchFamily="18" charset="0"/>
              </a:rPr>
              <a:t> 590MPa ≤ </a:t>
            </a:r>
            <a:r>
              <a:rPr lang="zh-CN" altLang="en-US" sz="1800" dirty="0" smtClean="0">
                <a:latin typeface="Times New Roman" pitchFamily="18" charset="0"/>
                <a:cs typeface="Times New Roman" pitchFamily="18" charset="0"/>
              </a:rPr>
              <a:t>抗拉强度</a:t>
            </a:r>
            <a:r>
              <a:rPr lang="en-US" altLang="zh-CN" sz="1800" dirty="0" smtClean="0">
                <a:latin typeface="Times New Roman" pitchFamily="18" charset="0"/>
                <a:cs typeface="Times New Roman" pitchFamily="18" charset="0"/>
              </a:rPr>
              <a:t>&lt; 980MPa</a:t>
            </a:r>
          </a:p>
          <a:p>
            <a:pPr>
              <a:lnSpc>
                <a:spcPct val="150000"/>
              </a:lnSpc>
              <a:buFont typeface="Wingdings" pitchFamily="2" charset="2"/>
              <a:buNone/>
            </a:pPr>
            <a:r>
              <a:rPr lang="en-US" altLang="zh-CN" sz="1800" dirty="0" smtClean="0">
                <a:latin typeface="Times New Roman" pitchFamily="18" charset="0"/>
                <a:cs typeface="Times New Roman" pitchFamily="18" charset="0"/>
              </a:rPr>
              <a:t>      </a:t>
            </a:r>
            <a:r>
              <a:rPr lang="zh-CN" altLang="en-US" sz="1800" dirty="0" smtClean="0">
                <a:latin typeface="Times New Roman" pitchFamily="18" charset="0"/>
                <a:cs typeface="Times New Roman" pitchFamily="18" charset="0"/>
              </a:rPr>
              <a:t>超高强钢（</a:t>
            </a:r>
            <a:r>
              <a:rPr lang="en-US" altLang="zh-CN" sz="1800" dirty="0" smtClean="0">
                <a:latin typeface="Times New Roman" pitchFamily="18" charset="0"/>
                <a:cs typeface="Times New Roman" pitchFamily="18" charset="0"/>
              </a:rPr>
              <a:t>UHSS</a:t>
            </a:r>
            <a:r>
              <a:rPr lang="zh-CN" altLang="en-US" sz="1800" dirty="0" smtClean="0">
                <a:latin typeface="Times New Roman" pitchFamily="18" charset="0"/>
                <a:cs typeface="Times New Roman" pitchFamily="18" charset="0"/>
              </a:rPr>
              <a:t>）：    </a:t>
            </a:r>
            <a:r>
              <a:rPr lang="en-US" altLang="zh-CN" sz="1800" dirty="0" smtClean="0">
                <a:latin typeface="Times New Roman" pitchFamily="18" charset="0"/>
                <a:cs typeface="Times New Roman" pitchFamily="18" charset="0"/>
              </a:rPr>
              <a:t> 980MPa ≤ </a:t>
            </a:r>
            <a:r>
              <a:rPr lang="zh-CN" altLang="en-US" sz="1800" dirty="0" smtClean="0">
                <a:latin typeface="Times New Roman" pitchFamily="18" charset="0"/>
                <a:cs typeface="Times New Roman" pitchFamily="18" charset="0"/>
              </a:rPr>
              <a:t>抗拉强度</a:t>
            </a:r>
            <a:endParaRPr lang="en-US" altLang="zh-CN" sz="1800" dirty="0" smtClean="0"/>
          </a:p>
        </p:txBody>
      </p:sp>
      <p:grpSp>
        <p:nvGrpSpPr>
          <p:cNvPr id="3" name="组合 32"/>
          <p:cNvGrpSpPr>
            <a:grpSpLocks/>
          </p:cNvGrpSpPr>
          <p:nvPr/>
        </p:nvGrpSpPr>
        <p:grpSpPr bwMode="auto">
          <a:xfrm>
            <a:off x="5292080" y="3861048"/>
            <a:ext cx="3384376" cy="2376264"/>
            <a:chOff x="539553" y="3563667"/>
            <a:chExt cx="3440929" cy="2385613"/>
          </a:xfrm>
        </p:grpSpPr>
        <p:sp>
          <p:nvSpPr>
            <p:cNvPr id="20" name="矩形 19"/>
            <p:cNvSpPr/>
            <p:nvPr/>
          </p:nvSpPr>
          <p:spPr bwMode="auto">
            <a:xfrm>
              <a:off x="539553" y="5229201"/>
              <a:ext cx="792087" cy="720079"/>
            </a:xfrm>
            <a:prstGeom prst="rect">
              <a:avLst/>
            </a:prstGeom>
            <a:solidFill>
              <a:srgbClr val="FFFFCC"/>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304800" h="50800" prst="softRound"/>
              <a:bevelB prst="softRound"/>
            </a:sp3d>
          </p:spPr>
          <p:txBody>
            <a:bodyPr wrap="none" anchor="ctr"/>
            <a:lstStyle/>
            <a:p>
              <a:pPr algn="ctr">
                <a:defRPr/>
              </a:pPr>
              <a:r>
                <a:rPr lang="zh-CN" altLang="en-US" sz="1600" b="1" dirty="0">
                  <a:solidFill>
                    <a:schemeClr val="tx1"/>
                  </a:solidFill>
                  <a:ea typeface="黑体" pitchFamily="49" charset="-122"/>
                </a:rPr>
                <a:t>软钢</a:t>
              </a:r>
            </a:p>
          </p:txBody>
        </p:sp>
        <p:sp>
          <p:nvSpPr>
            <p:cNvPr id="21" name="矩形 20"/>
            <p:cNvSpPr/>
            <p:nvPr/>
          </p:nvSpPr>
          <p:spPr bwMode="auto">
            <a:xfrm>
              <a:off x="1187624" y="4797152"/>
              <a:ext cx="1008112" cy="936104"/>
            </a:xfrm>
            <a:prstGeom prst="rect">
              <a:avLst/>
            </a:prstGeom>
            <a:solidFill>
              <a:srgbClr val="FFFFCC"/>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txBody>
            <a:bodyPr wrap="none" anchor="ctr"/>
            <a:lstStyle/>
            <a:p>
              <a:pPr algn="ctr">
                <a:defRPr/>
              </a:pPr>
              <a:r>
                <a:rPr lang="zh-CN" altLang="en-US" sz="1600" b="1" dirty="0">
                  <a:solidFill>
                    <a:schemeClr val="tx1"/>
                  </a:solidFill>
                  <a:ea typeface="黑体" pitchFamily="49" charset="-122"/>
                </a:rPr>
                <a:t>高强</a:t>
              </a:r>
              <a:endParaRPr lang="en-US" altLang="zh-CN" sz="1600" b="1" dirty="0">
                <a:solidFill>
                  <a:schemeClr val="tx1"/>
                </a:solidFill>
                <a:ea typeface="黑体" pitchFamily="49" charset="-122"/>
              </a:endParaRPr>
            </a:p>
            <a:p>
              <a:pPr algn="ctr">
                <a:defRPr/>
              </a:pPr>
              <a:r>
                <a:rPr lang="zh-CN" altLang="en-US" sz="1600" b="1" dirty="0">
                  <a:solidFill>
                    <a:schemeClr val="tx1"/>
                  </a:solidFill>
                  <a:ea typeface="黑体" pitchFamily="49" charset="-122"/>
                </a:rPr>
                <a:t>度钢</a:t>
              </a:r>
            </a:p>
          </p:txBody>
        </p:sp>
        <p:sp>
          <p:nvSpPr>
            <p:cNvPr id="52255" name="TextBox 16"/>
            <p:cNvSpPr txBox="1">
              <a:spLocks noChangeArrowheads="1"/>
            </p:cNvSpPr>
            <p:nvPr/>
          </p:nvSpPr>
          <p:spPr bwMode="auto">
            <a:xfrm rot="3269610">
              <a:off x="390476" y="4747688"/>
              <a:ext cx="906310" cy="277878"/>
            </a:xfrm>
            <a:prstGeom prst="rect">
              <a:avLst/>
            </a:prstGeom>
            <a:noFill/>
            <a:ln w="9525">
              <a:noFill/>
              <a:miter lim="800000"/>
              <a:headEnd/>
              <a:tailEnd/>
            </a:ln>
          </p:spPr>
          <p:txBody>
            <a:bodyPr>
              <a:spAutoFit/>
            </a:bodyPr>
            <a:lstStyle/>
            <a:p>
              <a:pPr algn="ctr"/>
              <a:r>
                <a:rPr lang="en-US" altLang="zh-CN" sz="1200" b="1" dirty="0">
                  <a:solidFill>
                    <a:schemeClr val="tx1"/>
                  </a:solidFill>
                  <a:latin typeface="Times New Roman" pitchFamily="18" charset="0"/>
                  <a:ea typeface="黑体" pitchFamily="49" charset="-122"/>
                  <a:cs typeface="Times New Roman" pitchFamily="18" charset="0"/>
                </a:rPr>
                <a:t>340MPa</a:t>
              </a:r>
              <a:endParaRPr lang="zh-CN" altLang="en-US" sz="1200" b="1" dirty="0">
                <a:solidFill>
                  <a:schemeClr val="tx1"/>
                </a:solidFill>
                <a:latin typeface="Times New Roman" pitchFamily="18" charset="0"/>
                <a:ea typeface="黑体" pitchFamily="49" charset="-122"/>
                <a:cs typeface="Times New Roman" pitchFamily="18" charset="0"/>
              </a:endParaRPr>
            </a:p>
          </p:txBody>
        </p:sp>
        <p:sp>
          <p:nvSpPr>
            <p:cNvPr id="52256" name="TextBox 17"/>
            <p:cNvSpPr txBox="1">
              <a:spLocks noChangeArrowheads="1"/>
            </p:cNvSpPr>
            <p:nvPr/>
          </p:nvSpPr>
          <p:spPr bwMode="auto">
            <a:xfrm rot="3094561">
              <a:off x="1993433" y="3865979"/>
              <a:ext cx="880915" cy="276291"/>
            </a:xfrm>
            <a:prstGeom prst="rect">
              <a:avLst/>
            </a:prstGeom>
            <a:noFill/>
            <a:ln w="9525">
              <a:noFill/>
              <a:miter lim="800000"/>
              <a:headEnd/>
              <a:tailEnd/>
            </a:ln>
          </p:spPr>
          <p:txBody>
            <a:bodyPr>
              <a:spAutoFit/>
            </a:bodyPr>
            <a:lstStyle/>
            <a:p>
              <a:pPr algn="ctr"/>
              <a:r>
                <a:rPr lang="en-US" altLang="zh-CN" sz="1200" b="1">
                  <a:solidFill>
                    <a:schemeClr val="tx1"/>
                  </a:solidFill>
                  <a:latin typeface="Times New Roman" pitchFamily="18" charset="0"/>
                  <a:ea typeface="黑体" pitchFamily="49" charset="-122"/>
                  <a:cs typeface="Times New Roman" pitchFamily="18" charset="0"/>
                </a:rPr>
                <a:t>980MPa</a:t>
              </a:r>
              <a:endParaRPr lang="zh-CN" altLang="en-US" sz="1200" b="1">
                <a:solidFill>
                  <a:schemeClr val="tx1"/>
                </a:solidFill>
                <a:latin typeface="Times New Roman" pitchFamily="18" charset="0"/>
                <a:ea typeface="黑体" pitchFamily="49" charset="-122"/>
                <a:cs typeface="Times New Roman" pitchFamily="18" charset="0"/>
              </a:endParaRPr>
            </a:p>
          </p:txBody>
        </p:sp>
        <p:sp>
          <p:nvSpPr>
            <p:cNvPr id="30" name="矩形 29"/>
            <p:cNvSpPr/>
            <p:nvPr/>
          </p:nvSpPr>
          <p:spPr bwMode="auto">
            <a:xfrm>
              <a:off x="1979263" y="4332850"/>
              <a:ext cx="1080569" cy="1112373"/>
            </a:xfrm>
            <a:prstGeom prst="rect">
              <a:avLst/>
            </a:prstGeom>
            <a:solidFill>
              <a:srgbClr val="FFFFCC"/>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304800" h="50800" prst="softRound"/>
              <a:bevelB prst="softRound"/>
            </a:sp3d>
          </p:spPr>
          <p:txBody>
            <a:bodyPr wrap="none" anchor="ctr"/>
            <a:lstStyle/>
            <a:p>
              <a:pPr algn="ctr">
                <a:defRPr/>
              </a:pPr>
              <a:r>
                <a:rPr lang="zh-CN" altLang="en-US" sz="1600" b="1" dirty="0">
                  <a:solidFill>
                    <a:schemeClr val="tx1"/>
                  </a:solidFill>
                  <a:ea typeface="黑体" pitchFamily="49" charset="-122"/>
                </a:rPr>
                <a:t>先进高</a:t>
              </a:r>
              <a:endParaRPr lang="en-US" altLang="zh-CN" sz="1600" b="1" dirty="0">
                <a:solidFill>
                  <a:schemeClr val="tx1"/>
                </a:solidFill>
                <a:ea typeface="黑体" pitchFamily="49" charset="-122"/>
              </a:endParaRPr>
            </a:p>
            <a:p>
              <a:pPr algn="ctr">
                <a:defRPr/>
              </a:pPr>
              <a:r>
                <a:rPr lang="zh-CN" altLang="en-US" sz="1600" b="1" dirty="0">
                  <a:solidFill>
                    <a:schemeClr val="tx1"/>
                  </a:solidFill>
                  <a:ea typeface="黑体" pitchFamily="49" charset="-122"/>
                </a:rPr>
                <a:t>强度钢</a:t>
              </a:r>
            </a:p>
          </p:txBody>
        </p:sp>
        <p:sp>
          <p:nvSpPr>
            <p:cNvPr id="22" name="矩形 21"/>
            <p:cNvSpPr/>
            <p:nvPr/>
          </p:nvSpPr>
          <p:spPr bwMode="auto">
            <a:xfrm>
              <a:off x="2843808" y="3872859"/>
              <a:ext cx="1136674" cy="1212325"/>
            </a:xfrm>
            <a:prstGeom prst="rect">
              <a:avLst/>
            </a:prstGeom>
            <a:solidFill>
              <a:srgbClr val="FFFFCC"/>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w="127000" prst="softRound"/>
            </a:sp3d>
          </p:spPr>
          <p:txBody>
            <a:bodyPr wrap="none" anchor="ctr"/>
            <a:lstStyle/>
            <a:p>
              <a:pPr algn="ctr">
                <a:defRPr/>
              </a:pPr>
              <a:r>
                <a:rPr lang="zh-CN" altLang="en-US" sz="1600" b="1" dirty="0">
                  <a:solidFill>
                    <a:schemeClr val="tx1"/>
                  </a:solidFill>
                  <a:ea typeface="黑体" pitchFamily="49" charset="-122"/>
                </a:rPr>
                <a:t>超高强度钢</a:t>
              </a:r>
            </a:p>
          </p:txBody>
        </p:sp>
        <p:sp>
          <p:nvSpPr>
            <p:cNvPr id="52259" name="TextBox 17"/>
            <p:cNvSpPr txBox="1">
              <a:spLocks noChangeArrowheads="1"/>
            </p:cNvSpPr>
            <p:nvPr/>
          </p:nvSpPr>
          <p:spPr bwMode="auto">
            <a:xfrm rot="3094561">
              <a:off x="1129628" y="4370719"/>
              <a:ext cx="880915" cy="276291"/>
            </a:xfrm>
            <a:prstGeom prst="rect">
              <a:avLst/>
            </a:prstGeom>
            <a:noFill/>
            <a:ln w="9525">
              <a:noFill/>
              <a:miter lim="800000"/>
              <a:headEnd/>
              <a:tailEnd/>
            </a:ln>
          </p:spPr>
          <p:txBody>
            <a:bodyPr>
              <a:spAutoFit/>
            </a:bodyPr>
            <a:lstStyle/>
            <a:p>
              <a:pPr algn="ctr"/>
              <a:r>
                <a:rPr lang="en-US" altLang="zh-CN" sz="1200" b="1">
                  <a:solidFill>
                    <a:schemeClr val="tx1"/>
                  </a:solidFill>
                  <a:latin typeface="Times New Roman" pitchFamily="18" charset="0"/>
                  <a:ea typeface="黑体" pitchFamily="49" charset="-122"/>
                  <a:cs typeface="Times New Roman" pitchFamily="18" charset="0"/>
                </a:rPr>
                <a:t>590MPa</a:t>
              </a:r>
              <a:endParaRPr lang="zh-CN" altLang="en-US" sz="1200" b="1">
                <a:solidFill>
                  <a:schemeClr val="tx1"/>
                </a:solidFill>
                <a:latin typeface="Times New Roman" pitchFamily="18" charset="0"/>
                <a:ea typeface="黑体" pitchFamily="49" charset="-122"/>
                <a:cs typeface="Times New Roman" pitchFamily="18" charset="0"/>
              </a:endParaRPr>
            </a:p>
          </p:txBody>
        </p:sp>
      </p:grpSp>
      <p:sp>
        <p:nvSpPr>
          <p:cNvPr id="52252" name="左大括号 14"/>
          <p:cNvSpPr>
            <a:spLocks/>
          </p:cNvSpPr>
          <p:nvPr/>
        </p:nvSpPr>
        <p:spPr bwMode="auto">
          <a:xfrm>
            <a:off x="539553" y="2564904"/>
            <a:ext cx="72008" cy="1152128"/>
          </a:xfrm>
          <a:prstGeom prst="leftBrace">
            <a:avLst>
              <a:gd name="adj1" fmla="val 8328"/>
              <a:gd name="adj2" fmla="val 50000"/>
            </a:avLst>
          </a:prstGeom>
          <a:noFill/>
          <a:ln w="9525">
            <a:solidFill>
              <a:schemeClr val="tx1"/>
            </a:solidFill>
            <a:round/>
            <a:headEnd/>
            <a:tailEnd/>
          </a:ln>
        </p:spPr>
        <p:txBody>
          <a:bodyPr wrap="none" anchor="ctr"/>
          <a:lstStyle/>
          <a:p>
            <a:pPr algn="ctr"/>
            <a:endParaRPr lang="zh-CN" altLang="en-US">
              <a:ea typeface="黑体" pitchFamily="49" charset="-122"/>
            </a:endParaRPr>
          </a:p>
        </p:txBody>
      </p:sp>
      <p:graphicFrame>
        <p:nvGraphicFramePr>
          <p:cNvPr id="13" name="内容占位符 3"/>
          <p:cNvGraphicFramePr>
            <a:graphicFrameLocks noGrp="1"/>
          </p:cNvGraphicFramePr>
          <p:nvPr/>
        </p:nvGraphicFramePr>
        <p:xfrm>
          <a:off x="467544" y="4149080"/>
          <a:ext cx="4392488" cy="2016224"/>
        </p:xfrm>
        <a:graphic>
          <a:graphicData uri="http://schemas.openxmlformats.org/drawingml/2006/table">
            <a:tbl>
              <a:tblPr/>
              <a:tblGrid>
                <a:gridCol w="3140456"/>
                <a:gridCol w="1252032"/>
              </a:tblGrid>
              <a:tr h="3724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1" i="0" u="none" strike="noStrike" cap="none" normalizeH="0" baseline="0" dirty="0" smtClean="0">
                          <a:ln>
                            <a:noFill/>
                          </a:ln>
                          <a:solidFill>
                            <a:schemeClr val="tx1"/>
                          </a:solidFill>
                          <a:effectLst/>
                          <a:latin typeface="Calibri" pitchFamily="34" charset="0"/>
                          <a:ea typeface="宋体" pitchFamily="2" charset="-122"/>
                        </a:rPr>
                        <a:t>Materials classes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000" b="1" i="0" u="none" strike="noStrike" cap="none" normalizeH="0" baseline="0" dirty="0" smtClean="0">
                          <a:ln>
                            <a:noFill/>
                          </a:ln>
                          <a:solidFill>
                            <a:schemeClr val="tx1"/>
                          </a:solidFill>
                          <a:effectLst/>
                          <a:latin typeface="Calibri" pitchFamily="34" charset="0"/>
                          <a:ea typeface="宋体" pitchFamily="2" charset="-122"/>
                        </a:rPr>
                        <a:t>高强钢分类</a:t>
                      </a:r>
                      <a:r>
                        <a:rPr kumimoji="0" lang="en-US" altLang="zh-CN" sz="1000" b="1" i="0" u="none" strike="noStrike" cap="none" normalizeH="0" baseline="0" dirty="0" smtClean="0">
                          <a:ln>
                            <a:noFill/>
                          </a:ln>
                          <a:solidFill>
                            <a:schemeClr val="tx1"/>
                          </a:solidFill>
                          <a:effectLst/>
                          <a:latin typeface="Calibri" pitchFamily="34" charset="0"/>
                          <a:ea typeface="宋体" pitchFamily="2" charset="-122"/>
                        </a:rPr>
                        <a:t> </a:t>
                      </a:r>
                      <a:endParaRPr kumimoji="0" lang="zh-CN" altLang="zh-CN" sz="1000" b="1" i="0" u="none" strike="noStrike" cap="none" normalizeH="0" baseline="0" dirty="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1" i="0" u="none" strike="noStrike" cap="none" normalizeH="0" baseline="0" smtClean="0">
                          <a:ln>
                            <a:noFill/>
                          </a:ln>
                          <a:solidFill>
                            <a:schemeClr val="tx1"/>
                          </a:solidFill>
                          <a:effectLst/>
                          <a:latin typeface="Calibri" pitchFamily="34" charset="0"/>
                          <a:ea typeface="宋体" pitchFamily="2" charset="-122"/>
                        </a:rPr>
                        <a:t>Tensile Strength </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000" b="1" i="0" u="none" strike="noStrike" cap="none" normalizeH="0" baseline="0" smtClean="0">
                          <a:ln>
                            <a:noFill/>
                          </a:ln>
                          <a:solidFill>
                            <a:schemeClr val="tx1"/>
                          </a:solidFill>
                          <a:effectLst/>
                          <a:latin typeface="Calibri" pitchFamily="34" charset="0"/>
                          <a:ea typeface="宋体" pitchFamily="2" charset="-122"/>
                        </a:rPr>
                        <a:t>抗拉强度</a:t>
                      </a: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75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dirty="0" smtClean="0">
                          <a:ln>
                            <a:noFill/>
                          </a:ln>
                          <a:solidFill>
                            <a:schemeClr val="tx1"/>
                          </a:solidFill>
                          <a:effectLst/>
                          <a:latin typeface="Calibri" pitchFamily="34" charset="0"/>
                          <a:ea typeface="宋体" pitchFamily="2" charset="-122"/>
                        </a:rPr>
                        <a:t>Low Strength Steels(LSS) </a:t>
                      </a:r>
                      <a:r>
                        <a:rPr kumimoji="0" lang="zh-CN" altLang="en-US" sz="1000" b="0" i="0" u="none" strike="noStrike" cap="none" normalizeH="0" baseline="0" dirty="0" smtClean="0">
                          <a:ln>
                            <a:noFill/>
                          </a:ln>
                          <a:solidFill>
                            <a:schemeClr val="tx1"/>
                          </a:solidFill>
                          <a:effectLst/>
                          <a:latin typeface="Calibri" pitchFamily="34" charset="0"/>
                          <a:ea typeface="宋体" pitchFamily="2" charset="-122"/>
                        </a:rPr>
                        <a:t>软钢</a:t>
                      </a:r>
                      <a:endParaRPr kumimoji="0" lang="zh-CN" altLang="zh-CN" sz="1000" b="0" i="0" u="none" strike="noStrike" cap="none" normalizeH="0" baseline="0" dirty="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Calibri" pitchFamily="34" charset="0"/>
                          <a:ea typeface="宋体" pitchFamily="2" charset="-122"/>
                        </a:rPr>
                        <a:t>&lt;340MPa</a:t>
                      </a:r>
                      <a:endParaRPr kumimoji="0" lang="zh-CN" altLang="zh-CN" sz="1000" b="0" i="0" u="none" strike="noStrike" cap="none" normalizeH="0" baseline="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75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Calibri" pitchFamily="34" charset="0"/>
                          <a:ea typeface="宋体" pitchFamily="2" charset="-122"/>
                        </a:rPr>
                        <a:t>High Strength Steels (HSS) </a:t>
                      </a:r>
                      <a:r>
                        <a:rPr kumimoji="0" lang="zh-CN" altLang="en-US" sz="1000" b="0" i="0" u="none" strike="noStrike" cap="none" normalizeH="0" baseline="0" smtClean="0">
                          <a:ln>
                            <a:noFill/>
                          </a:ln>
                          <a:solidFill>
                            <a:schemeClr val="tx1"/>
                          </a:solidFill>
                          <a:effectLst/>
                          <a:latin typeface="Calibri" pitchFamily="34" charset="0"/>
                          <a:ea typeface="宋体" pitchFamily="2" charset="-122"/>
                        </a:rPr>
                        <a:t>高强钢</a:t>
                      </a:r>
                      <a:endParaRPr kumimoji="0" lang="zh-CN" altLang="zh-CN" sz="1000" b="0" i="0" u="none" strike="noStrike" cap="none" normalizeH="0" baseline="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66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Calibri" pitchFamily="34" charset="0"/>
                          <a:ea typeface="宋体" pitchFamily="2" charset="-122"/>
                        </a:rPr>
                        <a:t>340-590MPa</a:t>
                      </a:r>
                      <a:endParaRPr kumimoji="0" lang="zh-CN" altLang="zh-CN" sz="1000" b="0" i="0" u="none" strike="noStrike" cap="none" normalizeH="0" baseline="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75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Calibri" pitchFamily="34" charset="0"/>
                          <a:ea typeface="宋体" pitchFamily="2" charset="-122"/>
                        </a:rPr>
                        <a:t>Advanced High Strength Steels (AHSS) </a:t>
                      </a:r>
                      <a:r>
                        <a:rPr kumimoji="0" lang="zh-CN" altLang="en-US" sz="1000" b="0" i="0" u="none" strike="noStrike" cap="none" normalizeH="0" baseline="0" smtClean="0">
                          <a:ln>
                            <a:noFill/>
                          </a:ln>
                          <a:solidFill>
                            <a:schemeClr val="tx1"/>
                          </a:solidFill>
                          <a:effectLst/>
                          <a:latin typeface="Calibri" pitchFamily="34" charset="0"/>
                          <a:ea typeface="宋体" pitchFamily="2" charset="-122"/>
                        </a:rPr>
                        <a:t>先进高强钢</a:t>
                      </a:r>
                      <a:endParaRPr kumimoji="0" lang="zh-CN" altLang="zh-CN" sz="1000" b="0" i="0" u="none" strike="noStrike" cap="none" normalizeH="0" baseline="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dirty="0" smtClean="0">
                          <a:ln>
                            <a:noFill/>
                          </a:ln>
                          <a:solidFill>
                            <a:schemeClr val="tx1"/>
                          </a:solidFill>
                          <a:effectLst/>
                          <a:latin typeface="Calibri" pitchFamily="34" charset="0"/>
                          <a:ea typeface="宋体" pitchFamily="2" charset="-122"/>
                        </a:rPr>
                        <a:t>590-980MPa</a:t>
                      </a:r>
                      <a:endParaRPr kumimoji="0" lang="zh-CN" altLang="zh-CN" sz="1000" b="0" i="0" u="none" strike="noStrike" cap="none" normalizeH="0" baseline="0" dirty="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75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Calibri" pitchFamily="34" charset="0"/>
                          <a:ea typeface="宋体" pitchFamily="2" charset="-122"/>
                        </a:rPr>
                        <a:t>Ultra High Strength Steels (UHSS)</a:t>
                      </a:r>
                      <a:r>
                        <a:rPr kumimoji="0" lang="zh-CN" altLang="en-US" sz="1000" b="0" i="0" u="none" strike="noStrike" cap="none" normalizeH="0" baseline="0" smtClean="0">
                          <a:ln>
                            <a:noFill/>
                          </a:ln>
                          <a:solidFill>
                            <a:schemeClr val="tx1"/>
                          </a:solidFill>
                          <a:effectLst/>
                          <a:latin typeface="Calibri" pitchFamily="34" charset="0"/>
                          <a:ea typeface="宋体" pitchFamily="2" charset="-122"/>
                        </a:rPr>
                        <a:t>超高强钢</a:t>
                      </a:r>
                      <a:endParaRPr kumimoji="0" lang="zh-CN" altLang="zh-CN" sz="1000" b="0" i="0" u="none" strike="noStrike" cap="none" normalizeH="0" baseline="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000" b="0" i="0" u="none" strike="noStrike" cap="none" normalizeH="0" baseline="0" dirty="0" smtClean="0">
                          <a:ln>
                            <a:noFill/>
                          </a:ln>
                          <a:solidFill>
                            <a:schemeClr val="tx1"/>
                          </a:solidFill>
                          <a:effectLst/>
                          <a:latin typeface="Calibri" pitchFamily="34" charset="0"/>
                          <a:ea typeface="宋体" pitchFamily="2" charset="-122"/>
                        </a:rPr>
                        <a:t>≥</a:t>
                      </a:r>
                      <a:r>
                        <a:rPr kumimoji="0" lang="en-US" altLang="zh-CN" sz="1000" b="0" i="0" u="none" strike="noStrike" cap="none" normalizeH="0" baseline="0" dirty="0" smtClean="0">
                          <a:ln>
                            <a:noFill/>
                          </a:ln>
                          <a:solidFill>
                            <a:schemeClr val="tx1"/>
                          </a:solidFill>
                          <a:effectLst/>
                          <a:latin typeface="Calibri" pitchFamily="34" charset="0"/>
                          <a:ea typeface="宋体" pitchFamily="2" charset="-122"/>
                        </a:rPr>
                        <a:t>980MPa</a:t>
                      </a:r>
                      <a:endParaRPr kumimoji="0" lang="zh-CN" altLang="zh-CN" sz="1000" b="0" i="0" u="none" strike="noStrike" cap="none" normalizeH="0" baseline="0" dirty="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75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dirty="0" smtClean="0">
                          <a:ln>
                            <a:noFill/>
                          </a:ln>
                          <a:solidFill>
                            <a:schemeClr val="tx1"/>
                          </a:solidFill>
                          <a:effectLst/>
                          <a:latin typeface="Calibri" pitchFamily="34" charset="0"/>
                          <a:ea typeface="宋体" pitchFamily="2" charset="-122"/>
                        </a:rPr>
                        <a:t>Press Hardened Steels (PHS) </a:t>
                      </a:r>
                      <a:r>
                        <a:rPr kumimoji="0" lang="zh-CN" altLang="en-US" sz="1000" b="0" i="0" u="none" strike="noStrike" cap="none" normalizeH="0" baseline="0" dirty="0" smtClean="0">
                          <a:ln>
                            <a:noFill/>
                          </a:ln>
                          <a:solidFill>
                            <a:schemeClr val="tx1"/>
                          </a:solidFill>
                          <a:effectLst/>
                          <a:latin typeface="Calibri" pitchFamily="34" charset="0"/>
                          <a:ea typeface="宋体" pitchFamily="2" charset="-122"/>
                        </a:rPr>
                        <a:t>热成型</a:t>
                      </a:r>
                      <a:endParaRPr kumimoji="0" lang="zh-CN" altLang="zh-CN" sz="1000" b="0" i="0" u="none" strike="noStrike" cap="none" normalizeH="0" baseline="0" dirty="0" smtClean="0">
                        <a:ln>
                          <a:noFill/>
                        </a:ln>
                        <a:solidFill>
                          <a:schemeClr val="tx1"/>
                        </a:solidFill>
                        <a:effectLst/>
                        <a:latin typeface="Calibri" pitchFamily="34" charset="0"/>
                        <a:ea typeface="宋体" pitchFamily="2" charset="-122"/>
                      </a:endParaRPr>
                    </a:p>
                  </a:txBody>
                  <a:tcPr marL="6350" marR="6350" marT="635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80"/>
                    </a:solidFill>
                  </a:tcPr>
                </a:tc>
                <a:tc vMerge="1">
                  <a:txBody>
                    <a:bodyPr/>
                    <a:lstStyle/>
                    <a:p>
                      <a:endParaRPr lang="zh-CN" altLang="en-US"/>
                    </a:p>
                  </a:txBody>
                  <a:tcPr/>
                </a:tc>
              </a:tr>
            </a:tbl>
          </a:graphicData>
        </a:graphic>
      </p:graphicFrame>
      <p:sp>
        <p:nvSpPr>
          <p:cNvPr id="15" name="矩形 14"/>
          <p:cNvSpPr/>
          <p:nvPr/>
        </p:nvSpPr>
        <p:spPr>
          <a:xfrm>
            <a:off x="683568" y="980728"/>
            <a:ext cx="1733167" cy="553998"/>
          </a:xfrm>
          <a:prstGeom prst="rect">
            <a:avLst/>
          </a:prstGeom>
        </p:spPr>
        <p:txBody>
          <a:bodyPr wrap="none">
            <a:spAutoFit/>
          </a:bodyPr>
          <a:lstStyle/>
          <a:p>
            <a:pPr>
              <a:lnSpc>
                <a:spcPct val="150000"/>
              </a:lnSpc>
            </a:pPr>
            <a:r>
              <a:rPr lang="zh-CN" altLang="en-US" sz="2000" b="1" dirty="0" smtClean="0">
                <a:latin typeface="仿宋_GB2312" pitchFamily="49" charset="-122"/>
                <a:ea typeface="仿宋_GB2312" pitchFamily="49" charset="-122"/>
              </a:rPr>
              <a:t>高强钢的定义</a:t>
            </a:r>
            <a:endParaRPr lang="en-US" altLang="zh-CN" sz="2000" b="1" dirty="0" smtClean="0">
              <a:latin typeface="仿宋_GB2312" pitchFamily="49" charset="-122"/>
              <a:ea typeface="仿宋_GB2312" pitchFamily="49" charset="-122"/>
            </a:endParaRPr>
          </a:p>
        </p:txBody>
      </p:sp>
      <p:sp>
        <p:nvSpPr>
          <p:cNvPr id="16" name="TextBox 15"/>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37</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9" name="矩形 18"/>
          <p:cNvSpPr/>
          <p:nvPr/>
        </p:nvSpPr>
        <p:spPr>
          <a:xfrm>
            <a:off x="1170208" y="147696"/>
            <a:ext cx="4153701"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7266" name="内容占位符 3"/>
          <p:cNvGraphicFramePr>
            <a:graphicFrameLocks noGrp="1"/>
          </p:cNvGraphicFramePr>
          <p:nvPr>
            <p:ph idx="1"/>
          </p:nvPr>
        </p:nvGraphicFramePr>
        <p:xfrm>
          <a:off x="827584" y="1628800"/>
          <a:ext cx="7991475" cy="3571875"/>
        </p:xfrm>
        <a:graphic>
          <a:graphicData uri="http://schemas.openxmlformats.org/presentationml/2006/ole">
            <p:oleObj spid="_x0000_s267266" name="Worksheet" r:id="rId3" imgW="7991343" imgH="3571943" progId="Excel.Sheet.8">
              <p:embed/>
            </p:oleObj>
          </a:graphicData>
        </a:graphic>
      </p:graphicFrame>
      <p:sp>
        <p:nvSpPr>
          <p:cNvPr id="5" name="矩形 4"/>
          <p:cNvSpPr/>
          <p:nvPr/>
        </p:nvSpPr>
        <p:spPr>
          <a:xfrm>
            <a:off x="539552" y="980728"/>
            <a:ext cx="5976664" cy="477054"/>
          </a:xfrm>
          <a:prstGeom prst="rect">
            <a:avLst/>
          </a:prstGeom>
        </p:spPr>
        <p:txBody>
          <a:bodyPr wrap="square">
            <a:spAutoFit/>
          </a:bodyPr>
          <a:lstStyle/>
          <a:p>
            <a:pPr marL="342900" indent="-342900" eaLnBrk="0" hangingPunct="0">
              <a:lnSpc>
                <a:spcPct val="125000"/>
              </a:lnSpc>
              <a:spcBef>
                <a:spcPct val="20000"/>
              </a:spcBef>
              <a:buClr>
                <a:srgbClr val="002060"/>
              </a:buClr>
            </a:pPr>
            <a:r>
              <a:rPr lang="zh-CN" altLang="en-US" sz="2000" b="1" dirty="0" smtClean="0">
                <a:latin typeface="仿宋_GB2312" pitchFamily="49" charset="-122"/>
                <a:ea typeface="仿宋_GB2312" pitchFamily="49" charset="-122"/>
                <a:sym typeface="Wingdings" pitchFamily="2" charset="2"/>
              </a:rPr>
              <a:t>国内外车企高强钢在不同零件位置上的应用趋势</a:t>
            </a:r>
            <a:endParaRPr lang="en-US" altLang="zh-CN" sz="2000" b="1" dirty="0">
              <a:latin typeface="仿宋_GB2312" pitchFamily="49" charset="-122"/>
              <a:ea typeface="仿宋_GB2312" pitchFamily="49" charset="-122"/>
            </a:endParaRPr>
          </a:p>
        </p:txBody>
      </p:sp>
      <p:sp>
        <p:nvSpPr>
          <p:cNvPr id="6" name="TextBox 5"/>
          <p:cNvSpPr txBox="1"/>
          <p:nvPr/>
        </p:nvSpPr>
        <p:spPr>
          <a:xfrm>
            <a:off x="467544" y="2060848"/>
            <a:ext cx="400050" cy="798513"/>
          </a:xfrm>
          <a:prstGeom prst="rect">
            <a:avLst/>
          </a:prstGeom>
          <a:noFill/>
        </p:spPr>
        <p:txBody>
          <a:bodyPr vert="eaVert" wrap="none">
            <a:spAutoFit/>
          </a:bodyPr>
          <a:lstStyle/>
          <a:p>
            <a:pPr>
              <a:defRPr/>
            </a:pPr>
            <a:r>
              <a:rPr lang="zh-CN" altLang="en-US" sz="1400" b="1" dirty="0">
                <a:solidFill>
                  <a:schemeClr val="tx1"/>
                </a:solidFill>
                <a:latin typeface="+mn-ea"/>
                <a:ea typeface="+mn-ea"/>
              </a:rPr>
              <a:t>案例个数</a:t>
            </a:r>
          </a:p>
        </p:txBody>
      </p:sp>
      <p:sp>
        <p:nvSpPr>
          <p:cNvPr id="7" name="矩形 6"/>
          <p:cNvSpPr/>
          <p:nvPr/>
        </p:nvSpPr>
        <p:spPr>
          <a:xfrm>
            <a:off x="323528" y="5085184"/>
            <a:ext cx="8424936" cy="1411477"/>
          </a:xfrm>
          <a:prstGeom prst="rect">
            <a:avLst/>
          </a:prstGeom>
        </p:spPr>
        <p:txBody>
          <a:bodyPr wrap="square">
            <a:spAutoFit/>
          </a:bodyPr>
          <a:lstStyle/>
          <a:p>
            <a:pPr marL="357188" indent="-357188" defTabSz="539750">
              <a:lnSpc>
                <a:spcPts val="2100"/>
              </a:lnSpc>
              <a:buFontTx/>
              <a:buAutoNum type="arabicPeriod"/>
              <a:tabLst>
                <a:tab pos="269875" algn="l"/>
              </a:tabLst>
              <a:defRPr/>
            </a:pPr>
            <a:r>
              <a:rPr lang="en-US" altLang="zh-CN" sz="1400" b="1" dirty="0" smtClean="0">
                <a:latin typeface="Times New Roman" pitchFamily="18" charset="0"/>
                <a:cs typeface="Times New Roman" pitchFamily="18" charset="0"/>
              </a:rPr>
              <a:t>590MPa</a:t>
            </a:r>
            <a:r>
              <a:rPr lang="zh-CN" altLang="en-US" sz="1400" b="1" dirty="0" smtClean="0">
                <a:latin typeface="Times New Roman" pitchFamily="18" charset="0"/>
              </a:rPr>
              <a:t>以上高强钢主要被应用在车身“传力路径”和“框架结构”上；</a:t>
            </a:r>
            <a:endParaRPr lang="en-US" altLang="zh-CN" sz="1400" b="1" dirty="0" smtClean="0">
              <a:latin typeface="Times New Roman" pitchFamily="18" charset="0"/>
              <a:cs typeface="Times New Roman" pitchFamily="18" charset="0"/>
            </a:endParaRPr>
          </a:p>
          <a:p>
            <a:pPr marL="342900" indent="-342900" defTabSz="539750">
              <a:lnSpc>
                <a:spcPts val="2100"/>
              </a:lnSpc>
              <a:buFontTx/>
              <a:buAutoNum type="arabicPeriod"/>
              <a:defRPr/>
            </a:pPr>
            <a:r>
              <a:rPr lang="en-US" altLang="zh-CN" sz="1400" b="1" dirty="0" smtClean="0">
                <a:latin typeface="Times New Roman" pitchFamily="18" charset="0"/>
                <a:cs typeface="Times New Roman" pitchFamily="18" charset="0"/>
              </a:rPr>
              <a:t>UHSS</a:t>
            </a:r>
            <a:r>
              <a:rPr lang="zh-CN" altLang="en-US" sz="1400" b="1" dirty="0" smtClean="0">
                <a:latin typeface="Times New Roman" pitchFamily="18" charset="0"/>
              </a:rPr>
              <a:t>主要被应用在车门防撞梁、门槛加强板、</a:t>
            </a:r>
            <a:r>
              <a:rPr lang="en-US" altLang="zh-CN" sz="1400" b="1" dirty="0" smtClean="0">
                <a:latin typeface="Times New Roman" pitchFamily="18" charset="0"/>
                <a:cs typeface="Times New Roman" pitchFamily="18" charset="0"/>
              </a:rPr>
              <a:t>B</a:t>
            </a:r>
            <a:r>
              <a:rPr lang="zh-CN" altLang="en-US" sz="1400" b="1" dirty="0" smtClean="0">
                <a:latin typeface="Times New Roman" pitchFamily="18" charset="0"/>
              </a:rPr>
              <a:t>柱加强板和</a:t>
            </a:r>
            <a:r>
              <a:rPr lang="en-US" altLang="zh-CN" sz="1400" b="1" dirty="0" smtClean="0">
                <a:latin typeface="Times New Roman" pitchFamily="18" charset="0"/>
                <a:cs typeface="Times New Roman" pitchFamily="18" charset="0"/>
              </a:rPr>
              <a:t>A</a:t>
            </a:r>
            <a:r>
              <a:rPr lang="zh-CN" altLang="en-US" sz="1400" b="1" dirty="0" smtClean="0">
                <a:latin typeface="Times New Roman" pitchFamily="18" charset="0"/>
              </a:rPr>
              <a:t>柱加强板等位置；</a:t>
            </a:r>
            <a:endParaRPr lang="en-US" altLang="zh-CN" sz="1400" b="1" dirty="0" smtClean="0">
              <a:latin typeface="Times New Roman" pitchFamily="18" charset="0"/>
              <a:cs typeface="Times New Roman" pitchFamily="18" charset="0"/>
            </a:endParaRPr>
          </a:p>
          <a:p>
            <a:pPr marL="342900" indent="-342900" defTabSz="539750">
              <a:lnSpc>
                <a:spcPts val="2100"/>
              </a:lnSpc>
              <a:buFontTx/>
              <a:buAutoNum type="arabicPeriod"/>
              <a:defRPr/>
            </a:pPr>
            <a:r>
              <a:rPr lang="en-US" altLang="zh-CN" sz="1400" b="1" dirty="0" smtClean="0">
                <a:latin typeface="Times New Roman" pitchFamily="18" charset="0"/>
                <a:cs typeface="Times New Roman" pitchFamily="18" charset="0"/>
              </a:rPr>
              <a:t>A</a:t>
            </a:r>
            <a:r>
              <a:rPr lang="zh-CN" altLang="en-US" sz="1400" b="1" dirty="0" smtClean="0">
                <a:latin typeface="Times New Roman" pitchFamily="18" charset="0"/>
              </a:rPr>
              <a:t>柱、</a:t>
            </a:r>
            <a:r>
              <a:rPr lang="en-US" altLang="zh-CN" sz="1400" b="1" dirty="0" smtClean="0">
                <a:latin typeface="Times New Roman" pitchFamily="18" charset="0"/>
                <a:cs typeface="Times New Roman" pitchFamily="18" charset="0"/>
              </a:rPr>
              <a:t>B</a:t>
            </a:r>
            <a:r>
              <a:rPr lang="zh-CN" altLang="en-US" sz="1400" b="1" dirty="0" smtClean="0">
                <a:latin typeface="Times New Roman" pitchFamily="18" charset="0"/>
              </a:rPr>
              <a:t>柱、前防撞梁等对强度要求较高的零件 ，热成型工艺的应用越来越普遍；</a:t>
            </a:r>
            <a:endParaRPr lang="en-US" altLang="zh-CN" sz="1400" b="1" dirty="0" smtClean="0">
              <a:latin typeface="Times New Roman" pitchFamily="18" charset="0"/>
              <a:cs typeface="Times New Roman" pitchFamily="18" charset="0"/>
            </a:endParaRPr>
          </a:p>
          <a:p>
            <a:pPr marL="342900" indent="-342900" defTabSz="539750">
              <a:lnSpc>
                <a:spcPts val="2100"/>
              </a:lnSpc>
              <a:buFontTx/>
              <a:buAutoNum type="arabicPeriod"/>
              <a:defRPr/>
            </a:pPr>
            <a:r>
              <a:rPr lang="en-US" altLang="zh-CN" sz="1400" b="1" dirty="0" smtClean="0">
                <a:latin typeface="Times New Roman" pitchFamily="18" charset="0"/>
                <a:cs typeface="Times New Roman" pitchFamily="18" charset="0"/>
              </a:rPr>
              <a:t>590MPa</a:t>
            </a:r>
            <a:r>
              <a:rPr lang="zh-CN" altLang="en-US" sz="1400" b="1" dirty="0" smtClean="0">
                <a:latin typeface="Times New Roman" pitchFamily="18" charset="0"/>
              </a:rPr>
              <a:t>以上高强钢还在一些一般结构件上有应用，多用于座椅导轨、铰链安装板、加强板等强度要求高的位置。</a:t>
            </a:r>
            <a:endParaRPr lang="zh-CN" altLang="en-US" sz="1400" b="1" dirty="0">
              <a:latin typeface="Times New Roman" pitchFamily="18" charset="0"/>
            </a:endParaRPr>
          </a:p>
        </p:txBody>
      </p:sp>
      <p:sp>
        <p:nvSpPr>
          <p:cNvPr id="8" name="TextBox 7"/>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38</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1" name="矩形 10"/>
          <p:cNvSpPr/>
          <p:nvPr/>
        </p:nvSpPr>
        <p:spPr>
          <a:xfrm>
            <a:off x="1170208" y="147696"/>
            <a:ext cx="4153701"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-2</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内容占位符 2"/>
          <p:cNvSpPr txBox="1">
            <a:spLocks/>
          </p:cNvSpPr>
          <p:nvPr/>
        </p:nvSpPr>
        <p:spPr bwMode="auto">
          <a:xfrm>
            <a:off x="417513" y="893763"/>
            <a:ext cx="8404225" cy="3759373"/>
          </a:xfrm>
          <a:prstGeom prst="rect">
            <a:avLst/>
          </a:prstGeom>
          <a:noFill/>
          <a:ln w="9525">
            <a:noFill/>
            <a:miter lim="800000"/>
            <a:headEnd/>
            <a:tailEnd/>
          </a:ln>
        </p:spPr>
        <p:txBody>
          <a:bodyPr/>
          <a:lstStyle/>
          <a:p>
            <a:pPr marL="742950" lvl="1" indent="-285750" eaLnBrk="0" hangingPunct="0">
              <a:lnSpc>
                <a:spcPct val="125000"/>
              </a:lnSpc>
              <a:spcBef>
                <a:spcPct val="20000"/>
              </a:spcBef>
              <a:buClr>
                <a:srgbClr val="000066"/>
              </a:buClr>
              <a:buFont typeface="Wingdings" pitchFamily="2" charset="2"/>
              <a:buNone/>
            </a:pPr>
            <a:r>
              <a:rPr lang="en-US" altLang="zh-CN" sz="2000" b="1" dirty="0" smtClean="0">
                <a:solidFill>
                  <a:schemeClr val="tx1"/>
                </a:solidFill>
                <a:latin typeface="仿宋_GB2312" pitchFamily="49" charset="-122"/>
                <a:ea typeface="仿宋_GB2312" pitchFamily="49" charset="-122"/>
                <a:sym typeface="Wingdings" pitchFamily="2" charset="2"/>
              </a:rPr>
              <a:t> </a:t>
            </a:r>
            <a:endParaRPr lang="en-US" altLang="zh-CN" sz="2000" b="1" dirty="0">
              <a:solidFill>
                <a:srgbClr val="FF0000"/>
              </a:solidFill>
              <a:latin typeface="仿宋_GB2312" pitchFamily="49" charset="-122"/>
              <a:ea typeface="仿宋_GB2312" pitchFamily="49" charset="-122"/>
              <a:sym typeface="Wingdings" pitchFamily="2" charset="2"/>
            </a:endParaRPr>
          </a:p>
          <a:p>
            <a:pPr marL="742950" lvl="1" indent="-285750" eaLnBrk="0" hangingPunct="0">
              <a:lnSpc>
                <a:spcPct val="125000"/>
              </a:lnSpc>
              <a:spcBef>
                <a:spcPct val="20000"/>
              </a:spcBef>
              <a:buClr>
                <a:srgbClr val="000066"/>
              </a:buClr>
              <a:buFont typeface="Wingdings" pitchFamily="2" charset="2"/>
              <a:buChar char="u"/>
            </a:pPr>
            <a:endParaRPr lang="en-US" altLang="zh-CN" sz="2000" b="1" dirty="0">
              <a:solidFill>
                <a:schemeClr val="tx1"/>
              </a:solidFill>
              <a:latin typeface="仿宋_GB2312" pitchFamily="49" charset="-122"/>
              <a:ea typeface="仿宋_GB2312" pitchFamily="49" charset="-122"/>
              <a:sym typeface="Wingdings" pitchFamily="2" charset="2"/>
            </a:endParaRPr>
          </a:p>
          <a:p>
            <a:pPr marL="742950" lvl="1" indent="-285750" eaLnBrk="0" hangingPunct="0">
              <a:lnSpc>
                <a:spcPct val="125000"/>
              </a:lnSpc>
              <a:spcBef>
                <a:spcPct val="20000"/>
              </a:spcBef>
              <a:buClr>
                <a:srgbClr val="000066"/>
              </a:buClr>
              <a:buFont typeface="Wingdings" pitchFamily="2" charset="2"/>
              <a:buNone/>
            </a:pPr>
            <a:endParaRPr lang="en-US" altLang="zh-CN" sz="2000" b="1" dirty="0">
              <a:solidFill>
                <a:schemeClr val="tx1"/>
              </a:solidFill>
              <a:latin typeface="仿宋_GB2312" pitchFamily="49" charset="-122"/>
              <a:ea typeface="仿宋_GB2312" pitchFamily="49" charset="-122"/>
              <a:sym typeface="Wingdings" pitchFamily="2" charset="2"/>
            </a:endParaRPr>
          </a:p>
          <a:p>
            <a:pPr marL="342900" indent="-342900" eaLnBrk="0" hangingPunct="0">
              <a:lnSpc>
                <a:spcPct val="150000"/>
              </a:lnSpc>
              <a:spcBef>
                <a:spcPct val="20000"/>
              </a:spcBef>
              <a:buClr>
                <a:srgbClr val="002060"/>
              </a:buClr>
              <a:buFont typeface="Wingdings" pitchFamily="2" charset="2"/>
              <a:buNone/>
            </a:pPr>
            <a:endParaRPr lang="en-US" altLang="zh-CN" sz="2000" b="1" dirty="0">
              <a:solidFill>
                <a:schemeClr val="tx1"/>
              </a:solidFill>
              <a:latin typeface="仿宋_GB2312" pitchFamily="49" charset="-122"/>
              <a:ea typeface="仿宋_GB2312" pitchFamily="49" charset="-122"/>
            </a:endParaRPr>
          </a:p>
        </p:txBody>
      </p:sp>
      <p:sp>
        <p:nvSpPr>
          <p:cNvPr id="29" name="矩形 28"/>
          <p:cNvSpPr/>
          <p:nvPr/>
        </p:nvSpPr>
        <p:spPr>
          <a:xfrm>
            <a:off x="4592096" y="980728"/>
            <a:ext cx="4320480" cy="477054"/>
          </a:xfrm>
          <a:prstGeom prst="rect">
            <a:avLst/>
          </a:prstGeom>
        </p:spPr>
        <p:txBody>
          <a:bodyPr wrap="square">
            <a:spAutoFit/>
          </a:bodyPr>
          <a:lstStyle/>
          <a:p>
            <a:pPr marL="342900" indent="-342900" eaLnBrk="0" hangingPunct="0">
              <a:lnSpc>
                <a:spcPct val="125000"/>
              </a:lnSpc>
              <a:spcBef>
                <a:spcPct val="20000"/>
              </a:spcBef>
              <a:buClr>
                <a:srgbClr val="002060"/>
              </a:buClr>
            </a:pPr>
            <a:r>
              <a:rPr lang="zh-CN" altLang="en-US" sz="2000" b="1" dirty="0" smtClean="0">
                <a:solidFill>
                  <a:schemeClr val="tx1"/>
                </a:solidFill>
                <a:latin typeface="仿宋_GB2312" pitchFamily="49" charset="-122"/>
                <a:ea typeface="仿宋_GB2312" pitchFamily="49" charset="-122"/>
                <a:sym typeface="Wingdings" pitchFamily="2" charset="2"/>
              </a:rPr>
              <a:t>国际钢铁协会预测的高强钢应用趋势</a:t>
            </a:r>
            <a:endParaRPr lang="en-US" altLang="zh-CN" sz="2000" b="1" dirty="0" smtClean="0">
              <a:solidFill>
                <a:schemeClr val="tx1"/>
              </a:solidFill>
              <a:latin typeface="仿宋_GB2312" pitchFamily="49" charset="-122"/>
              <a:ea typeface="仿宋_GB2312" pitchFamily="49" charset="-122"/>
              <a:sym typeface="Wingdings" pitchFamily="2" charset="2"/>
            </a:endParaRPr>
          </a:p>
        </p:txBody>
      </p:sp>
      <p:grpSp>
        <p:nvGrpSpPr>
          <p:cNvPr id="2" name="组合 32"/>
          <p:cNvGrpSpPr/>
          <p:nvPr/>
        </p:nvGrpSpPr>
        <p:grpSpPr>
          <a:xfrm>
            <a:off x="0" y="1628800"/>
            <a:ext cx="5423470" cy="2984500"/>
            <a:chOff x="116537" y="1556792"/>
            <a:chExt cx="5423470" cy="2984500"/>
          </a:xfrm>
        </p:grpSpPr>
        <p:grpSp>
          <p:nvGrpSpPr>
            <p:cNvPr id="3" name="组合 21"/>
            <p:cNvGrpSpPr/>
            <p:nvPr/>
          </p:nvGrpSpPr>
          <p:grpSpPr>
            <a:xfrm>
              <a:off x="116537" y="1556792"/>
              <a:ext cx="5423470" cy="2984500"/>
              <a:chOff x="107504" y="1380604"/>
              <a:chExt cx="5423470" cy="2984500"/>
            </a:xfrm>
          </p:grpSpPr>
          <p:graphicFrame>
            <p:nvGraphicFramePr>
              <p:cNvPr id="3074" name="图表 7"/>
              <p:cNvGraphicFramePr>
                <a:graphicFrameLocks/>
              </p:cNvGraphicFramePr>
              <p:nvPr/>
            </p:nvGraphicFramePr>
            <p:xfrm>
              <a:off x="179512" y="1380604"/>
              <a:ext cx="5351462" cy="2984500"/>
            </p:xfrm>
            <a:graphic>
              <a:graphicData uri="http://schemas.openxmlformats.org/presentationml/2006/ole">
                <p:oleObj spid="_x0000_s149506" name="Worksheet" r:id="rId3" imgW="8334257" imgH="4314820" progId="Excel.Sheet.8">
                  <p:embed/>
                </p:oleObj>
              </a:graphicData>
            </a:graphic>
          </p:graphicFrame>
          <p:sp>
            <p:nvSpPr>
              <p:cNvPr id="3088" name="TextBox 14"/>
              <p:cNvSpPr txBox="1">
                <a:spLocks noChangeArrowheads="1"/>
              </p:cNvSpPr>
              <p:nvPr/>
            </p:nvSpPr>
            <p:spPr bwMode="auto">
              <a:xfrm>
                <a:off x="107504" y="1446725"/>
                <a:ext cx="385762" cy="246062"/>
              </a:xfrm>
              <a:prstGeom prst="rect">
                <a:avLst/>
              </a:prstGeom>
              <a:noFill/>
              <a:ln w="9525">
                <a:noFill/>
                <a:miter lim="800000"/>
                <a:headEnd/>
                <a:tailEnd/>
              </a:ln>
            </p:spPr>
            <p:txBody>
              <a:bodyPr wrap="none">
                <a:spAutoFit/>
              </a:bodyPr>
              <a:lstStyle/>
              <a:p>
                <a:r>
                  <a:rPr lang="en-US" altLang="zh-CN" sz="1000" b="1" dirty="0"/>
                  <a:t>(%)</a:t>
                </a:r>
                <a:endParaRPr lang="zh-CN" altLang="en-US" sz="1000" b="1" dirty="0"/>
              </a:p>
            </p:txBody>
          </p:sp>
        </p:grpSp>
        <p:cxnSp>
          <p:nvCxnSpPr>
            <p:cNvPr id="11" name="直接连接符 12"/>
            <p:cNvCxnSpPr>
              <a:cxnSpLocks noChangeShapeType="1"/>
            </p:cNvCxnSpPr>
            <p:nvPr/>
          </p:nvCxnSpPr>
          <p:spPr bwMode="auto">
            <a:xfrm>
              <a:off x="1619672" y="1628800"/>
              <a:ext cx="0" cy="2808312"/>
            </a:xfrm>
            <a:prstGeom prst="line">
              <a:avLst/>
            </a:prstGeom>
            <a:noFill/>
            <a:ln w="28575" algn="ctr">
              <a:solidFill>
                <a:schemeClr val="accent6"/>
              </a:solidFill>
              <a:prstDash val="sysDot"/>
              <a:round/>
              <a:headEnd/>
              <a:tailEnd/>
            </a:ln>
          </p:spPr>
        </p:cxnSp>
        <p:sp>
          <p:nvSpPr>
            <p:cNvPr id="12" name="TextBox 11"/>
            <p:cNvSpPr txBox="1"/>
            <p:nvPr/>
          </p:nvSpPr>
          <p:spPr bwMode="auto">
            <a:xfrm>
              <a:off x="899592" y="4221088"/>
              <a:ext cx="492443" cy="276999"/>
            </a:xfrm>
            <a:prstGeom prst="rect">
              <a:avLst/>
            </a:prstGeom>
            <a:noFill/>
          </p:spPr>
          <p:txBody>
            <a:bodyPr wrap="none">
              <a:spAutoFit/>
            </a:bodyPr>
            <a:lstStyle/>
            <a:p>
              <a:pPr algn="ctr">
                <a:defRPr/>
              </a:pPr>
              <a:r>
                <a:rPr lang="zh-CN" altLang="en-US" sz="1200" b="1" dirty="0">
                  <a:solidFill>
                    <a:schemeClr val="accent6"/>
                  </a:solidFill>
                  <a:latin typeface="+mn-ea"/>
                  <a:ea typeface="+mn-ea"/>
                </a:rPr>
                <a:t>日系</a:t>
              </a:r>
            </a:p>
          </p:txBody>
        </p:sp>
        <p:sp>
          <p:nvSpPr>
            <p:cNvPr id="18" name="TextBox 17"/>
            <p:cNvSpPr txBox="1"/>
            <p:nvPr/>
          </p:nvSpPr>
          <p:spPr bwMode="auto">
            <a:xfrm>
              <a:off x="1907704" y="4221088"/>
              <a:ext cx="492443" cy="276999"/>
            </a:xfrm>
            <a:prstGeom prst="rect">
              <a:avLst/>
            </a:prstGeom>
            <a:noFill/>
          </p:spPr>
          <p:txBody>
            <a:bodyPr wrap="none">
              <a:spAutoFit/>
            </a:bodyPr>
            <a:lstStyle/>
            <a:p>
              <a:pPr algn="ctr">
                <a:defRPr/>
              </a:pPr>
              <a:r>
                <a:rPr lang="zh-CN" altLang="en-US" sz="1200" b="1" dirty="0">
                  <a:solidFill>
                    <a:schemeClr val="accent6"/>
                  </a:solidFill>
                  <a:latin typeface="+mn-ea"/>
                  <a:ea typeface="+mn-ea"/>
                </a:rPr>
                <a:t>美系</a:t>
              </a:r>
            </a:p>
          </p:txBody>
        </p:sp>
        <p:sp>
          <p:nvSpPr>
            <p:cNvPr id="19" name="TextBox 18"/>
            <p:cNvSpPr txBox="1"/>
            <p:nvPr/>
          </p:nvSpPr>
          <p:spPr bwMode="auto">
            <a:xfrm>
              <a:off x="3203848" y="4221088"/>
              <a:ext cx="492443" cy="276999"/>
            </a:xfrm>
            <a:prstGeom prst="rect">
              <a:avLst/>
            </a:prstGeom>
            <a:noFill/>
          </p:spPr>
          <p:txBody>
            <a:bodyPr wrap="none">
              <a:spAutoFit/>
            </a:bodyPr>
            <a:lstStyle/>
            <a:p>
              <a:pPr algn="ctr">
                <a:defRPr/>
              </a:pPr>
              <a:r>
                <a:rPr lang="zh-CN" altLang="en-US" sz="1200" b="1" dirty="0">
                  <a:solidFill>
                    <a:schemeClr val="accent6"/>
                  </a:solidFill>
                  <a:latin typeface="+mn-ea"/>
                  <a:ea typeface="+mn-ea"/>
                </a:rPr>
                <a:t>欧系</a:t>
              </a:r>
            </a:p>
          </p:txBody>
        </p:sp>
        <p:sp>
          <p:nvSpPr>
            <p:cNvPr id="3085" name="右箭头 18"/>
            <p:cNvSpPr>
              <a:spLocks noChangeArrowheads="1"/>
            </p:cNvSpPr>
            <p:nvPr/>
          </p:nvSpPr>
          <p:spPr bwMode="auto">
            <a:xfrm rot="19580232">
              <a:off x="823447" y="2821555"/>
              <a:ext cx="728353" cy="205411"/>
            </a:xfrm>
            <a:prstGeom prst="rightArrow">
              <a:avLst>
                <a:gd name="adj1" fmla="val 50000"/>
                <a:gd name="adj2" fmla="val 50220"/>
              </a:avLst>
            </a:prstGeom>
            <a:solidFill>
              <a:srgbClr val="00B0F0"/>
            </a:solidFill>
            <a:ln w="38100" algn="ctr">
              <a:noFill/>
              <a:round/>
              <a:headEnd/>
              <a:tailEnd/>
            </a:ln>
            <a:effectLst>
              <a:outerShdw blurRad="50800" dist="38100" dir="2700000" algn="tl" rotWithShape="0">
                <a:prstClr val="black">
                  <a:alpha val="40000"/>
                </a:prstClr>
              </a:outerShdw>
            </a:effectLst>
            <a:scene3d>
              <a:camera prst="obliqueTopLeft"/>
              <a:lightRig rig="balanced" dir="t"/>
            </a:scene3d>
            <a:sp3d>
              <a:bevelT w="6350"/>
              <a:bevelB w="6350"/>
            </a:sp3d>
          </p:spPr>
          <p:txBody>
            <a:bodyPr wrap="none" anchor="ctr"/>
            <a:lstStyle/>
            <a:p>
              <a:pPr algn="ctr">
                <a:defRPr/>
              </a:pPr>
              <a:endParaRPr lang="zh-CN" altLang="en-US">
                <a:latin typeface="Arial" pitchFamily="34" charset="0"/>
                <a:ea typeface="黑体" pitchFamily="49" charset="-122"/>
              </a:endParaRPr>
            </a:p>
          </p:txBody>
        </p:sp>
        <p:cxnSp>
          <p:nvCxnSpPr>
            <p:cNvPr id="24" name="直接连接符 12"/>
            <p:cNvCxnSpPr>
              <a:cxnSpLocks noChangeShapeType="1"/>
            </p:cNvCxnSpPr>
            <p:nvPr/>
          </p:nvCxnSpPr>
          <p:spPr bwMode="auto">
            <a:xfrm>
              <a:off x="2634900" y="1628800"/>
              <a:ext cx="0" cy="2808312"/>
            </a:xfrm>
            <a:prstGeom prst="line">
              <a:avLst/>
            </a:prstGeom>
            <a:noFill/>
            <a:ln w="28575" algn="ctr">
              <a:solidFill>
                <a:schemeClr val="accent6"/>
              </a:solidFill>
              <a:prstDash val="sysDot"/>
              <a:round/>
              <a:headEnd/>
              <a:tailEnd/>
            </a:ln>
          </p:spPr>
        </p:cxnSp>
        <p:sp>
          <p:nvSpPr>
            <p:cNvPr id="30" name="右箭头 18"/>
            <p:cNvSpPr>
              <a:spLocks noChangeArrowheads="1"/>
            </p:cNvSpPr>
            <p:nvPr/>
          </p:nvSpPr>
          <p:spPr bwMode="auto">
            <a:xfrm rot="19580232">
              <a:off x="2983688" y="2101475"/>
              <a:ext cx="728353" cy="205411"/>
            </a:xfrm>
            <a:prstGeom prst="rightArrow">
              <a:avLst>
                <a:gd name="adj1" fmla="val 50000"/>
                <a:gd name="adj2" fmla="val 50220"/>
              </a:avLst>
            </a:prstGeom>
            <a:solidFill>
              <a:srgbClr val="00B0F0"/>
            </a:solidFill>
            <a:ln w="38100" algn="ctr">
              <a:noFill/>
              <a:round/>
              <a:headEnd/>
              <a:tailEnd/>
            </a:ln>
            <a:effectLst>
              <a:outerShdw blurRad="50800" dist="38100" dir="2700000" algn="tl" rotWithShape="0">
                <a:prstClr val="black">
                  <a:alpha val="40000"/>
                </a:prstClr>
              </a:outerShdw>
            </a:effectLst>
            <a:scene3d>
              <a:camera prst="obliqueTopLeft"/>
              <a:lightRig rig="balanced" dir="t"/>
            </a:scene3d>
            <a:sp3d>
              <a:bevelT w="6350"/>
              <a:bevelB w="6350"/>
            </a:sp3d>
          </p:spPr>
          <p:txBody>
            <a:bodyPr wrap="none" anchor="ctr"/>
            <a:lstStyle/>
            <a:p>
              <a:pPr algn="ctr">
                <a:defRPr/>
              </a:pPr>
              <a:endParaRPr lang="zh-CN" altLang="en-US">
                <a:latin typeface="Arial" pitchFamily="34" charset="0"/>
                <a:ea typeface="黑体" pitchFamily="49" charset="-122"/>
              </a:endParaRPr>
            </a:p>
          </p:txBody>
        </p:sp>
        <p:sp>
          <p:nvSpPr>
            <p:cNvPr id="31" name="右箭头 18"/>
            <p:cNvSpPr>
              <a:spLocks noChangeArrowheads="1"/>
            </p:cNvSpPr>
            <p:nvPr/>
          </p:nvSpPr>
          <p:spPr bwMode="auto">
            <a:xfrm>
              <a:off x="1763688" y="1988840"/>
              <a:ext cx="728353" cy="205411"/>
            </a:xfrm>
            <a:prstGeom prst="rightArrow">
              <a:avLst>
                <a:gd name="adj1" fmla="val 50000"/>
                <a:gd name="adj2" fmla="val 50220"/>
              </a:avLst>
            </a:prstGeom>
            <a:solidFill>
              <a:srgbClr val="00B0F0"/>
            </a:solidFill>
            <a:ln w="38100" algn="ctr">
              <a:noFill/>
              <a:round/>
              <a:headEnd/>
              <a:tailEnd/>
            </a:ln>
            <a:effectLst>
              <a:outerShdw blurRad="50800" dist="38100" dir="2700000" algn="tl" rotWithShape="0">
                <a:prstClr val="black">
                  <a:alpha val="40000"/>
                </a:prstClr>
              </a:outerShdw>
            </a:effectLst>
            <a:scene3d>
              <a:camera prst="obliqueTopLeft"/>
              <a:lightRig rig="balanced" dir="t"/>
            </a:scene3d>
            <a:sp3d>
              <a:bevelT w="6350"/>
              <a:bevelB w="6350"/>
            </a:sp3d>
          </p:spPr>
          <p:txBody>
            <a:bodyPr wrap="none" anchor="ctr"/>
            <a:lstStyle/>
            <a:p>
              <a:pPr algn="ctr">
                <a:defRPr/>
              </a:pPr>
              <a:endParaRPr lang="zh-CN" altLang="en-US">
                <a:latin typeface="Arial" pitchFamily="34" charset="0"/>
                <a:ea typeface="黑体" pitchFamily="49" charset="-122"/>
              </a:endParaRPr>
            </a:p>
          </p:txBody>
        </p:sp>
      </p:grpSp>
      <p:sp>
        <p:nvSpPr>
          <p:cNvPr id="37" name="右箭头 18"/>
          <p:cNvSpPr>
            <a:spLocks noChangeArrowheads="1"/>
          </p:cNvSpPr>
          <p:nvPr/>
        </p:nvSpPr>
        <p:spPr bwMode="auto">
          <a:xfrm rot="19580232">
            <a:off x="6328468" y="2310023"/>
            <a:ext cx="728353" cy="205411"/>
          </a:xfrm>
          <a:prstGeom prst="rightArrow">
            <a:avLst>
              <a:gd name="adj1" fmla="val 50000"/>
              <a:gd name="adj2" fmla="val 50220"/>
            </a:avLst>
          </a:prstGeom>
          <a:solidFill>
            <a:srgbClr val="CCCC00"/>
          </a:solidFill>
          <a:ln w="38100" algn="ctr">
            <a:noFill/>
            <a:round/>
            <a:headEnd/>
            <a:tailEnd/>
          </a:ln>
          <a:effectLst>
            <a:outerShdw blurRad="50800" dist="38100" dir="2700000" algn="tl" rotWithShape="0">
              <a:prstClr val="black">
                <a:alpha val="40000"/>
              </a:prstClr>
            </a:outerShdw>
          </a:effectLst>
          <a:scene3d>
            <a:camera prst="obliqueTopLeft"/>
            <a:lightRig rig="balanced" dir="t"/>
          </a:scene3d>
          <a:sp3d>
            <a:bevelT w="6350"/>
            <a:bevelB w="6350"/>
          </a:sp3d>
        </p:spPr>
        <p:txBody>
          <a:bodyPr wrap="none" anchor="ctr"/>
          <a:lstStyle/>
          <a:p>
            <a:pPr algn="ctr">
              <a:defRPr/>
            </a:pPr>
            <a:endParaRPr lang="zh-CN" altLang="en-US">
              <a:latin typeface="Arial" pitchFamily="34" charset="0"/>
              <a:ea typeface="黑体" pitchFamily="49" charset="-122"/>
            </a:endParaRPr>
          </a:p>
        </p:txBody>
      </p:sp>
      <p:grpSp>
        <p:nvGrpSpPr>
          <p:cNvPr id="34" name="组合 33"/>
          <p:cNvGrpSpPr/>
          <p:nvPr/>
        </p:nvGrpSpPr>
        <p:grpSpPr>
          <a:xfrm>
            <a:off x="5004048" y="1524976"/>
            <a:ext cx="4139952" cy="3110513"/>
            <a:chOff x="5004048" y="1412776"/>
            <a:chExt cx="4139952" cy="3110513"/>
          </a:xfrm>
        </p:grpSpPr>
        <p:grpSp>
          <p:nvGrpSpPr>
            <p:cNvPr id="4" name="组合 14"/>
            <p:cNvGrpSpPr>
              <a:grpSpLocks/>
            </p:cNvGrpSpPr>
            <p:nvPr/>
          </p:nvGrpSpPr>
          <p:grpSpPr bwMode="auto">
            <a:xfrm>
              <a:off x="5004048" y="1412776"/>
              <a:ext cx="4139952" cy="2351214"/>
              <a:chOff x="206633" y="902207"/>
              <a:chExt cx="3643238" cy="2331698"/>
            </a:xfrm>
          </p:grpSpPr>
          <p:sp>
            <p:nvSpPr>
              <p:cNvPr id="27" name="TextBox 12"/>
              <p:cNvSpPr txBox="1">
                <a:spLocks noChangeArrowheads="1"/>
              </p:cNvSpPr>
              <p:nvPr/>
            </p:nvSpPr>
            <p:spPr bwMode="auto">
              <a:xfrm>
                <a:off x="2424528" y="2473233"/>
                <a:ext cx="839633" cy="191099"/>
              </a:xfrm>
              <a:prstGeom prst="rect">
                <a:avLst/>
              </a:prstGeom>
              <a:noFill/>
              <a:ln w="9525">
                <a:noFill/>
                <a:miter lim="800000"/>
                <a:headEnd/>
                <a:tailEnd/>
              </a:ln>
            </p:spPr>
            <p:txBody>
              <a:bodyPr wrap="none">
                <a:spAutoFit/>
              </a:bodyPr>
              <a:lstStyle/>
              <a:p>
                <a:r>
                  <a:rPr lang="zh-CN" altLang="en-US" sz="1000" b="1" dirty="0">
                    <a:solidFill>
                      <a:schemeClr val="tx1"/>
                    </a:solidFill>
                    <a:latin typeface="仿宋_GB2312" pitchFamily="49" charset="-122"/>
                    <a:ea typeface="仿宋_GB2312" pitchFamily="49" charset="-122"/>
                  </a:rPr>
                  <a:t>各轻量化项目</a:t>
                </a:r>
              </a:p>
            </p:txBody>
          </p:sp>
          <p:sp>
            <p:nvSpPr>
              <p:cNvPr id="28" name="TextBox 13"/>
              <p:cNvSpPr txBox="1">
                <a:spLocks noChangeArrowheads="1"/>
              </p:cNvSpPr>
              <p:nvPr/>
            </p:nvSpPr>
            <p:spPr bwMode="auto">
              <a:xfrm>
                <a:off x="206633" y="902207"/>
                <a:ext cx="1694278" cy="191099"/>
              </a:xfrm>
              <a:prstGeom prst="rect">
                <a:avLst/>
              </a:prstGeom>
              <a:noFill/>
              <a:ln w="9525">
                <a:noFill/>
                <a:miter lim="800000"/>
                <a:headEnd/>
                <a:tailEnd/>
              </a:ln>
            </p:spPr>
            <p:txBody>
              <a:bodyPr wrap="square">
                <a:spAutoFit/>
              </a:bodyPr>
              <a:lstStyle/>
              <a:p>
                <a:r>
                  <a:rPr lang="zh-CN" altLang="en-US" sz="1000" b="1" dirty="0">
                    <a:solidFill>
                      <a:schemeClr val="tx1"/>
                    </a:solidFill>
                    <a:latin typeface="仿宋_GB2312" pitchFamily="49" charset="-122"/>
                    <a:ea typeface="仿宋_GB2312" pitchFamily="49" charset="-122"/>
                  </a:rPr>
                  <a:t>平均</a:t>
                </a:r>
                <a:r>
                  <a:rPr lang="zh-CN" altLang="en-US" sz="1000" b="1" dirty="0" smtClean="0">
                    <a:solidFill>
                      <a:schemeClr val="tx1"/>
                    </a:solidFill>
                    <a:latin typeface="仿宋_GB2312" pitchFamily="49" charset="-122"/>
                    <a:ea typeface="仿宋_GB2312" pitchFamily="49" charset="-122"/>
                  </a:rPr>
                  <a:t>抗拉强度</a:t>
                </a:r>
                <a:r>
                  <a:rPr lang="zh-CN" altLang="en-US" sz="1000" b="1" dirty="0">
                    <a:solidFill>
                      <a:schemeClr val="tx1"/>
                    </a:solidFill>
                    <a:latin typeface="仿宋_GB2312" pitchFamily="49" charset="-122"/>
                    <a:ea typeface="仿宋_GB2312" pitchFamily="49" charset="-122"/>
                  </a:rPr>
                  <a:t>（</a:t>
                </a:r>
                <a:r>
                  <a:rPr lang="en-US" altLang="zh-CN" sz="1000" b="1" dirty="0" err="1">
                    <a:solidFill>
                      <a:schemeClr val="tx1"/>
                    </a:solidFill>
                    <a:latin typeface="仿宋_GB2312" pitchFamily="49" charset="-122"/>
                    <a:ea typeface="仿宋_GB2312" pitchFamily="49" charset="-122"/>
                  </a:rPr>
                  <a:t>MPa</a:t>
                </a:r>
                <a:r>
                  <a:rPr lang="zh-CN" altLang="en-US" sz="1000" b="1" dirty="0">
                    <a:solidFill>
                      <a:schemeClr val="tx1"/>
                    </a:solidFill>
                    <a:latin typeface="仿宋_GB2312" pitchFamily="49" charset="-122"/>
                    <a:ea typeface="仿宋_GB2312" pitchFamily="49" charset="-122"/>
                  </a:rPr>
                  <a:t>）</a:t>
                </a:r>
              </a:p>
            </p:txBody>
          </p:sp>
          <p:graphicFrame>
            <p:nvGraphicFramePr>
              <p:cNvPr id="26" name="图表 11"/>
              <p:cNvGraphicFramePr>
                <a:graphicFrameLocks/>
              </p:cNvGraphicFramePr>
              <p:nvPr/>
            </p:nvGraphicFramePr>
            <p:xfrm>
              <a:off x="460107" y="1045027"/>
              <a:ext cx="3389764" cy="2188878"/>
            </p:xfrm>
            <a:graphic>
              <a:graphicData uri="http://schemas.openxmlformats.org/presentationml/2006/ole">
                <p:oleObj spid="_x0000_s149507" name="Worksheet" r:id="rId4" imgW="3628966" imgH="2190885" progId="Excel.Sheet.8">
                  <p:embed/>
                </p:oleObj>
              </a:graphicData>
            </a:graphic>
          </p:graphicFrame>
        </p:grpSp>
        <p:sp>
          <p:nvSpPr>
            <p:cNvPr id="32" name="矩形 31"/>
            <p:cNvSpPr/>
            <p:nvPr/>
          </p:nvSpPr>
          <p:spPr>
            <a:xfrm>
              <a:off x="5436096" y="3396827"/>
              <a:ext cx="3528392" cy="1126462"/>
            </a:xfrm>
            <a:prstGeom prst="rect">
              <a:avLst/>
            </a:prstGeom>
          </p:spPr>
          <p:txBody>
            <a:bodyPr wrap="square">
              <a:spAutoFit/>
            </a:bodyPr>
            <a:lstStyle/>
            <a:p>
              <a:pPr marL="265113" indent="-265113" eaLnBrk="0" hangingPunct="0">
                <a:lnSpc>
                  <a:spcPct val="125000"/>
                </a:lnSpc>
                <a:spcBef>
                  <a:spcPct val="20000"/>
                </a:spcBef>
                <a:buClr>
                  <a:srgbClr val="002060"/>
                </a:buClr>
              </a:pPr>
              <a:r>
                <a:rPr lang="zh-CN" altLang="en-US" sz="1200" b="1" dirty="0" smtClean="0">
                  <a:solidFill>
                    <a:schemeClr val="tx1"/>
                  </a:solidFill>
                  <a:latin typeface="仿宋_GB2312" pitchFamily="49" charset="-122"/>
                  <a:ea typeface="仿宋_GB2312" pitchFamily="49" charset="-122"/>
                  <a:sym typeface="Wingdings" pitchFamily="2" charset="2"/>
                </a:rPr>
                <a:t>由国际钢铁协会组织的汽车轻量化项目包括：</a:t>
              </a:r>
              <a:endParaRPr lang="en-US" altLang="zh-CN" sz="1200" b="1" dirty="0" smtClean="0">
                <a:solidFill>
                  <a:schemeClr val="tx1"/>
                </a:solidFill>
                <a:latin typeface="仿宋_GB2312" pitchFamily="49" charset="-122"/>
                <a:ea typeface="仿宋_GB2312" pitchFamily="49" charset="-122"/>
                <a:sym typeface="Wingdings" pitchFamily="2" charset="2"/>
              </a:endParaRPr>
            </a:p>
            <a:p>
              <a:pPr marL="265113" indent="-265113" eaLnBrk="0" hangingPunct="0">
                <a:lnSpc>
                  <a:spcPct val="125000"/>
                </a:lnSpc>
                <a:spcBef>
                  <a:spcPct val="20000"/>
                </a:spcBef>
                <a:buClr>
                  <a:srgbClr val="002060"/>
                </a:buClr>
                <a:buFont typeface="+mj-lt"/>
                <a:buAutoNum type="arabicPeriod"/>
              </a:pPr>
              <a:r>
                <a:rPr lang="zh-CN" altLang="en-US" sz="1200" b="1" dirty="0" smtClean="0">
                  <a:solidFill>
                    <a:schemeClr val="tx1"/>
                  </a:solidFill>
                  <a:latin typeface="仿宋_GB2312" pitchFamily="49" charset="-122"/>
                  <a:ea typeface="仿宋_GB2312" pitchFamily="49" charset="-122"/>
                  <a:sym typeface="Wingdings" pitchFamily="2" charset="2"/>
                </a:rPr>
                <a:t>超轻钢白车身（</a:t>
              </a:r>
              <a:r>
                <a:rPr lang="en-US" altLang="zh-CN" sz="1200" b="1" dirty="0" smtClean="0">
                  <a:solidFill>
                    <a:schemeClr val="tx1"/>
                  </a:solidFill>
                  <a:latin typeface="仿宋_GB2312" pitchFamily="49" charset="-122"/>
                  <a:ea typeface="仿宋_GB2312" pitchFamily="49" charset="-122"/>
                  <a:sym typeface="Wingdings" pitchFamily="2" charset="2"/>
                </a:rPr>
                <a:t>ULSAB</a:t>
              </a:r>
              <a:r>
                <a:rPr lang="zh-CN" altLang="en-US" sz="1200" b="1" dirty="0" smtClean="0">
                  <a:solidFill>
                    <a:schemeClr val="tx1"/>
                  </a:solidFill>
                  <a:latin typeface="仿宋_GB2312" pitchFamily="49" charset="-122"/>
                  <a:ea typeface="仿宋_GB2312" pitchFamily="49" charset="-122"/>
                  <a:sym typeface="Wingdings" pitchFamily="2" charset="2"/>
                </a:rPr>
                <a:t>）</a:t>
              </a:r>
              <a:endParaRPr lang="en-US" altLang="zh-CN" sz="1200" b="1" dirty="0" smtClean="0">
                <a:solidFill>
                  <a:schemeClr val="tx1"/>
                </a:solidFill>
                <a:latin typeface="仿宋_GB2312" pitchFamily="49" charset="-122"/>
                <a:ea typeface="仿宋_GB2312" pitchFamily="49" charset="-122"/>
                <a:sym typeface="Wingdings" pitchFamily="2" charset="2"/>
              </a:endParaRPr>
            </a:p>
            <a:p>
              <a:pPr marL="265113" indent="-265113" eaLnBrk="0" hangingPunct="0">
                <a:lnSpc>
                  <a:spcPct val="125000"/>
                </a:lnSpc>
                <a:spcBef>
                  <a:spcPct val="20000"/>
                </a:spcBef>
                <a:buClr>
                  <a:srgbClr val="002060"/>
                </a:buClr>
                <a:buFont typeface="+mj-lt"/>
                <a:buAutoNum type="arabicPeriod"/>
              </a:pPr>
              <a:r>
                <a:rPr lang="zh-CN" altLang="en-US" sz="1200" b="1" dirty="0" smtClean="0">
                  <a:solidFill>
                    <a:schemeClr val="tx1"/>
                  </a:solidFill>
                  <a:latin typeface="仿宋_GB2312" pitchFamily="49" charset="-122"/>
                  <a:ea typeface="仿宋_GB2312" pitchFamily="49" charset="-122"/>
                  <a:sym typeface="Wingdings" pitchFamily="2" charset="2"/>
                </a:rPr>
                <a:t>超轻钢概念车（</a:t>
              </a:r>
              <a:r>
                <a:rPr lang="en-US" altLang="zh-CN" sz="1200" b="1" dirty="0" smtClean="0">
                  <a:solidFill>
                    <a:schemeClr val="tx1"/>
                  </a:solidFill>
                  <a:latin typeface="仿宋_GB2312" pitchFamily="49" charset="-122"/>
                  <a:ea typeface="仿宋_GB2312" pitchFamily="49" charset="-122"/>
                  <a:sym typeface="Wingdings" pitchFamily="2" charset="2"/>
                </a:rPr>
                <a:t>ULSAB-AVC</a:t>
              </a:r>
              <a:r>
                <a:rPr lang="zh-CN" altLang="en-US" sz="1200" b="1" dirty="0" smtClean="0">
                  <a:solidFill>
                    <a:schemeClr val="tx1"/>
                  </a:solidFill>
                  <a:latin typeface="仿宋_GB2312" pitchFamily="49" charset="-122"/>
                  <a:ea typeface="仿宋_GB2312" pitchFamily="49" charset="-122"/>
                  <a:sym typeface="Wingdings" pitchFamily="2" charset="2"/>
                </a:rPr>
                <a:t>）</a:t>
              </a:r>
              <a:endParaRPr lang="en-US" altLang="zh-CN" sz="1200" b="1" dirty="0" smtClean="0">
                <a:solidFill>
                  <a:schemeClr val="tx1"/>
                </a:solidFill>
                <a:latin typeface="仿宋_GB2312" pitchFamily="49" charset="-122"/>
                <a:ea typeface="仿宋_GB2312" pitchFamily="49" charset="-122"/>
                <a:sym typeface="Wingdings" pitchFamily="2" charset="2"/>
              </a:endParaRPr>
            </a:p>
            <a:p>
              <a:pPr marL="265113" indent="-265113" eaLnBrk="0" hangingPunct="0">
                <a:lnSpc>
                  <a:spcPct val="125000"/>
                </a:lnSpc>
                <a:spcBef>
                  <a:spcPct val="20000"/>
                </a:spcBef>
                <a:buClr>
                  <a:srgbClr val="002060"/>
                </a:buClr>
                <a:buFont typeface="+mj-lt"/>
                <a:buAutoNum type="arabicPeriod"/>
              </a:pPr>
              <a:r>
                <a:rPr lang="en-US" altLang="zh-CN" sz="1200" b="1" dirty="0" smtClean="0">
                  <a:solidFill>
                    <a:schemeClr val="tx1"/>
                  </a:solidFill>
                  <a:latin typeface="仿宋_GB2312" pitchFamily="49" charset="-122"/>
                  <a:ea typeface="仿宋_GB2312" pitchFamily="49" charset="-122"/>
                  <a:sym typeface="Wingdings" pitchFamily="2" charset="2"/>
                </a:rPr>
                <a:t>Future</a:t>
              </a:r>
              <a:r>
                <a:rPr lang="zh-CN" altLang="en-US" sz="1200" b="1" dirty="0" smtClean="0">
                  <a:solidFill>
                    <a:schemeClr val="tx1"/>
                  </a:solidFill>
                  <a:latin typeface="仿宋_GB2312" pitchFamily="49" charset="-122"/>
                  <a:ea typeface="仿宋_GB2312" pitchFamily="49" charset="-122"/>
                  <a:sym typeface="Wingdings" pitchFamily="2" charset="2"/>
                </a:rPr>
                <a:t> </a:t>
              </a:r>
              <a:r>
                <a:rPr lang="en-US" altLang="zh-CN" sz="1200" b="1" dirty="0" smtClean="0">
                  <a:solidFill>
                    <a:schemeClr val="tx1"/>
                  </a:solidFill>
                  <a:latin typeface="仿宋_GB2312" pitchFamily="49" charset="-122"/>
                  <a:ea typeface="仿宋_GB2312" pitchFamily="49" charset="-122"/>
                  <a:sym typeface="Wingdings" pitchFamily="2" charset="2"/>
                </a:rPr>
                <a:t>Steel</a:t>
              </a:r>
              <a:r>
                <a:rPr lang="zh-CN" altLang="en-US" sz="1200" b="1" dirty="0" smtClean="0">
                  <a:solidFill>
                    <a:schemeClr val="tx1"/>
                  </a:solidFill>
                  <a:latin typeface="仿宋_GB2312" pitchFamily="49" charset="-122"/>
                  <a:ea typeface="仿宋_GB2312" pitchFamily="49" charset="-122"/>
                  <a:sym typeface="Wingdings" pitchFamily="2" charset="2"/>
                </a:rPr>
                <a:t> </a:t>
              </a:r>
              <a:r>
                <a:rPr lang="en-US" altLang="zh-CN" sz="1200" b="1" dirty="0" smtClean="0">
                  <a:solidFill>
                    <a:schemeClr val="tx1"/>
                  </a:solidFill>
                  <a:latin typeface="仿宋_GB2312" pitchFamily="49" charset="-122"/>
                  <a:ea typeface="仿宋_GB2312" pitchFamily="49" charset="-122"/>
                  <a:sym typeface="Wingdings" pitchFamily="2" charset="2"/>
                </a:rPr>
                <a:t>Vehicle</a:t>
              </a:r>
              <a:r>
                <a:rPr lang="zh-CN" altLang="en-US" sz="1200" b="1" dirty="0" smtClean="0">
                  <a:solidFill>
                    <a:schemeClr val="tx1"/>
                  </a:solidFill>
                  <a:latin typeface="仿宋_GB2312" pitchFamily="49" charset="-122"/>
                  <a:ea typeface="仿宋_GB2312" pitchFamily="49" charset="-122"/>
                  <a:sym typeface="Wingdings" pitchFamily="2" charset="2"/>
                </a:rPr>
                <a:t>（</a:t>
              </a:r>
              <a:r>
                <a:rPr lang="en-US" altLang="zh-CN" sz="1200" b="1" dirty="0" smtClean="0">
                  <a:solidFill>
                    <a:schemeClr val="tx1"/>
                  </a:solidFill>
                  <a:latin typeface="仿宋_GB2312" pitchFamily="49" charset="-122"/>
                  <a:ea typeface="仿宋_GB2312" pitchFamily="49" charset="-122"/>
                  <a:sym typeface="Wingdings" pitchFamily="2" charset="2"/>
                </a:rPr>
                <a:t>FSV</a:t>
              </a:r>
              <a:r>
                <a:rPr lang="zh-CN" altLang="en-US" sz="1200" b="1" dirty="0" smtClean="0">
                  <a:solidFill>
                    <a:schemeClr val="tx1"/>
                  </a:solidFill>
                  <a:latin typeface="仿宋_GB2312" pitchFamily="49" charset="-122"/>
                  <a:ea typeface="仿宋_GB2312" pitchFamily="49" charset="-122"/>
                  <a:sym typeface="Wingdings" pitchFamily="2" charset="2"/>
                </a:rPr>
                <a:t>）项目</a:t>
              </a:r>
              <a:endParaRPr lang="en-US" altLang="zh-CN" sz="1200" b="1" dirty="0" smtClean="0">
                <a:solidFill>
                  <a:schemeClr val="tx1"/>
                </a:solidFill>
                <a:latin typeface="仿宋_GB2312" pitchFamily="49" charset="-122"/>
                <a:ea typeface="仿宋_GB2312" pitchFamily="49" charset="-122"/>
                <a:sym typeface="Wingdings" pitchFamily="2" charset="2"/>
              </a:endParaRPr>
            </a:p>
          </p:txBody>
        </p:sp>
      </p:grpSp>
      <p:sp>
        <p:nvSpPr>
          <p:cNvPr id="33" name="矩形 32"/>
          <p:cNvSpPr/>
          <p:nvPr/>
        </p:nvSpPr>
        <p:spPr>
          <a:xfrm>
            <a:off x="323528" y="4869160"/>
            <a:ext cx="8568952" cy="1438855"/>
          </a:xfrm>
          <a:prstGeom prst="rect">
            <a:avLst/>
          </a:prstGeom>
        </p:spPr>
        <p:txBody>
          <a:bodyPr wrap="square">
            <a:spAutoFit/>
          </a:bodyPr>
          <a:lstStyle/>
          <a:p>
            <a:pPr marL="342900" indent="-342900" defTabSz="539750">
              <a:lnSpc>
                <a:spcPts val="2100"/>
              </a:lnSpc>
              <a:buFontTx/>
              <a:buAutoNum type="arabicPeriod"/>
              <a:defRPr/>
            </a:pPr>
            <a:r>
              <a:rPr lang="zh-CN" altLang="en-US" sz="1400" b="1" dirty="0" smtClean="0">
                <a:latin typeface="仿宋_GB2312" pitchFamily="49" charset="-122"/>
              </a:rPr>
              <a:t>各车企对高强钢的应用逐年增加，无论是</a:t>
            </a:r>
            <a:r>
              <a:rPr lang="en-US" altLang="zh-CN" sz="1400" b="1" dirty="0" smtClean="0">
                <a:latin typeface="仿宋_GB2312" pitchFamily="49" charset="-122"/>
                <a:cs typeface="Times New Roman" pitchFamily="18" charset="0"/>
              </a:rPr>
              <a:t>AHSS</a:t>
            </a:r>
            <a:r>
              <a:rPr lang="zh-CN" altLang="en-US" sz="1400" b="1" dirty="0" smtClean="0">
                <a:latin typeface="仿宋_GB2312" pitchFamily="49" charset="-122"/>
              </a:rPr>
              <a:t>、</a:t>
            </a:r>
            <a:r>
              <a:rPr lang="en-US" altLang="zh-CN" sz="1400" b="1" dirty="0" smtClean="0">
                <a:latin typeface="仿宋_GB2312" pitchFamily="49" charset="-122"/>
                <a:cs typeface="Times New Roman" pitchFamily="18" charset="0"/>
              </a:rPr>
              <a:t>UHSS</a:t>
            </a:r>
            <a:r>
              <a:rPr lang="zh-CN" altLang="en-US" sz="1400" b="1" dirty="0" smtClean="0">
                <a:latin typeface="仿宋_GB2312" pitchFamily="49" charset="-122"/>
              </a:rPr>
              <a:t>、</a:t>
            </a:r>
            <a:r>
              <a:rPr lang="en-US" altLang="zh-CN" sz="1400" b="1" dirty="0" smtClean="0">
                <a:latin typeface="仿宋_GB2312" pitchFamily="49" charset="-122"/>
                <a:cs typeface="Times New Roman" pitchFamily="18" charset="0"/>
              </a:rPr>
              <a:t>PHS</a:t>
            </a:r>
            <a:r>
              <a:rPr lang="zh-CN" altLang="en-US" sz="1400" b="1" dirty="0" smtClean="0">
                <a:latin typeface="仿宋_GB2312" pitchFamily="49" charset="-122"/>
              </a:rPr>
              <a:t>都逐年成上升趋势；</a:t>
            </a:r>
            <a:endParaRPr lang="en-US" altLang="zh-CN" sz="1400" b="1" dirty="0" smtClean="0">
              <a:latin typeface="仿宋_GB2312" pitchFamily="49" charset="-122"/>
              <a:cs typeface="Times New Roman" pitchFamily="18" charset="0"/>
            </a:endParaRPr>
          </a:p>
          <a:p>
            <a:pPr marL="342900" indent="-342900" defTabSz="539750">
              <a:lnSpc>
                <a:spcPts val="2100"/>
              </a:lnSpc>
              <a:buFontTx/>
              <a:buAutoNum type="arabicPeriod"/>
              <a:defRPr/>
            </a:pPr>
            <a:r>
              <a:rPr lang="zh-CN" altLang="en-US" sz="1400" b="1" dirty="0" smtClean="0">
                <a:latin typeface="仿宋_GB2312" pitchFamily="49" charset="-122"/>
              </a:rPr>
              <a:t>日系车相对于欧系和美系车更注重于采用强度级别相对较低的材料，通过结构设计来满足性能要求；</a:t>
            </a:r>
            <a:endParaRPr lang="en-US" altLang="zh-CN" sz="1400" b="1" dirty="0" smtClean="0">
              <a:latin typeface="仿宋_GB2312" pitchFamily="49" charset="-122"/>
              <a:cs typeface="Times New Roman" pitchFamily="18" charset="0"/>
            </a:endParaRPr>
          </a:p>
          <a:p>
            <a:pPr marL="342900" indent="-342900" defTabSz="539750">
              <a:lnSpc>
                <a:spcPts val="2100"/>
              </a:lnSpc>
              <a:buFontTx/>
              <a:buAutoNum type="arabicPeriod"/>
              <a:defRPr/>
            </a:pPr>
            <a:r>
              <a:rPr lang="zh-CN" altLang="en-US" sz="1400" b="1" dirty="0" smtClean="0">
                <a:latin typeface="仿宋_GB2312" pitchFamily="49" charset="-122"/>
              </a:rPr>
              <a:t>美系车在高强钢的使用保持一个相对平稳的状态，高强钢的总体用量较大；</a:t>
            </a:r>
            <a:endParaRPr lang="en-US" altLang="zh-CN" sz="1400" b="1" dirty="0" smtClean="0">
              <a:latin typeface="仿宋_GB2312" pitchFamily="49" charset="-122"/>
              <a:cs typeface="Times New Roman" pitchFamily="18" charset="0"/>
            </a:endParaRPr>
          </a:p>
          <a:p>
            <a:pPr marL="342900" indent="-342900" defTabSz="539750">
              <a:lnSpc>
                <a:spcPts val="2100"/>
              </a:lnSpc>
              <a:buFontTx/>
              <a:buAutoNum type="arabicPeriod"/>
              <a:defRPr/>
            </a:pPr>
            <a:r>
              <a:rPr lang="zh-CN" altLang="en-US" sz="1400" b="1" dirty="0" smtClean="0">
                <a:latin typeface="仿宋_GB2312" pitchFamily="49" charset="-122"/>
              </a:rPr>
              <a:t>欧系车在近年来在高强钢的使用上增幅明显；</a:t>
            </a:r>
            <a:endParaRPr lang="en-US" altLang="zh-CN" sz="1400" b="1" dirty="0" smtClean="0">
              <a:latin typeface="仿宋_GB2312" pitchFamily="49" charset="-122"/>
            </a:endParaRPr>
          </a:p>
          <a:p>
            <a:pPr marL="342900" indent="-342900" defTabSz="539750">
              <a:lnSpc>
                <a:spcPts val="2100"/>
              </a:lnSpc>
              <a:buFontTx/>
              <a:buAutoNum type="arabicPeriod"/>
              <a:defRPr/>
            </a:pPr>
            <a:r>
              <a:rPr lang="zh-CN" altLang="en-US" sz="1400" b="1" dirty="0" smtClean="0">
                <a:latin typeface="Times New Roman" pitchFamily="18" charset="0"/>
              </a:rPr>
              <a:t>国际钢铁协会各轻量化项目中，车身用钢的平均抗拉强度越来越高。</a:t>
            </a:r>
            <a:endParaRPr lang="en-US" altLang="zh-CN" sz="1400" b="1" dirty="0">
              <a:latin typeface="仿宋_GB2312" pitchFamily="49" charset="-122"/>
              <a:cs typeface="Times New Roman" pitchFamily="18" charset="0"/>
            </a:endParaRPr>
          </a:p>
        </p:txBody>
      </p:sp>
      <p:sp>
        <p:nvSpPr>
          <p:cNvPr id="35" name="TextBox 34"/>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39</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36" name="矩形 35"/>
          <p:cNvSpPr/>
          <p:nvPr/>
        </p:nvSpPr>
        <p:spPr>
          <a:xfrm>
            <a:off x="635000" y="950584"/>
            <a:ext cx="3023585" cy="477054"/>
          </a:xfrm>
          <a:prstGeom prst="rect">
            <a:avLst/>
          </a:prstGeom>
        </p:spPr>
        <p:txBody>
          <a:bodyPr wrap="none">
            <a:spAutoFit/>
          </a:bodyPr>
          <a:lstStyle/>
          <a:p>
            <a:pPr marL="342900" indent="-342900" eaLnBrk="0" hangingPunct="0">
              <a:lnSpc>
                <a:spcPct val="125000"/>
              </a:lnSpc>
              <a:spcBef>
                <a:spcPct val="20000"/>
              </a:spcBef>
              <a:buClr>
                <a:srgbClr val="002060"/>
              </a:buClr>
            </a:pPr>
            <a:r>
              <a:rPr lang="zh-CN" altLang="en-US" sz="2000" b="1" dirty="0" smtClean="0">
                <a:latin typeface="仿宋_GB2312" pitchFamily="49" charset="-122"/>
                <a:ea typeface="仿宋_GB2312" pitchFamily="49" charset="-122"/>
                <a:sym typeface="Wingdings" pitchFamily="2" charset="2"/>
              </a:rPr>
              <a:t>各车企的高强钢应用趋势</a:t>
            </a:r>
            <a:endParaRPr lang="en-US" altLang="zh-CN" sz="2000" b="1" dirty="0">
              <a:latin typeface="仿宋_GB2312" pitchFamily="49" charset="-122"/>
              <a:ea typeface="仿宋_GB2312" pitchFamily="49" charset="-122"/>
              <a:sym typeface="Wingdings" pitchFamily="2" charset="2"/>
            </a:endParaRPr>
          </a:p>
        </p:txBody>
      </p:sp>
      <p:sp>
        <p:nvSpPr>
          <p:cNvPr id="40" name="矩形 39"/>
          <p:cNvSpPr/>
          <p:nvPr/>
        </p:nvSpPr>
        <p:spPr>
          <a:xfrm>
            <a:off x="1170208" y="147696"/>
            <a:ext cx="4153701"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-3</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908720"/>
            <a:ext cx="5616624" cy="424155"/>
          </a:xfrm>
          <a:prstGeom prst="rect">
            <a:avLst/>
          </a:prstGeom>
        </p:spPr>
        <p:txBody>
          <a:bodyPr wrap="square">
            <a:spAutoFit/>
          </a:bodyPr>
          <a:lstStyle/>
          <a:p>
            <a:pPr indent="-342900">
              <a:lnSpc>
                <a:spcPct val="125000"/>
              </a:lnSpc>
              <a:spcBef>
                <a:spcPct val="20000"/>
              </a:spcBef>
              <a:buClr>
                <a:srgbClr val="002060"/>
              </a:buClr>
            </a:pPr>
            <a:r>
              <a:rPr lang="zh-CN" altLang="en-US" sz="2000" b="1" dirty="0" smtClean="0">
                <a:latin typeface="仿宋_GB2312" pitchFamily="49" charset="-122"/>
                <a:ea typeface="仿宋_GB2312" pitchFamily="49" charset="-122"/>
                <a:sym typeface="Wingdings" pitchFamily="2" charset="2"/>
              </a:rPr>
              <a:t>铝合金种类</a:t>
            </a:r>
            <a:endParaRPr lang="en-US" altLang="zh-CN" sz="2000" b="1" dirty="0" smtClean="0">
              <a:latin typeface="仿宋_GB2312" pitchFamily="49" charset="-122"/>
              <a:ea typeface="仿宋_GB2312" pitchFamily="49" charset="-122"/>
              <a:sym typeface="Wingdings" pitchFamily="2" charset="2"/>
            </a:endParaRPr>
          </a:p>
        </p:txBody>
      </p:sp>
      <p:sp>
        <p:nvSpPr>
          <p:cNvPr id="9" name="TextBox 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40</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0" name="矩形 9"/>
          <p:cNvSpPr/>
          <p:nvPr/>
        </p:nvSpPr>
        <p:spPr>
          <a:xfrm>
            <a:off x="1170208" y="147696"/>
            <a:ext cx="4153701"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-4</a:t>
            </a:r>
          </a:p>
        </p:txBody>
      </p:sp>
      <p:graphicFrame>
        <p:nvGraphicFramePr>
          <p:cNvPr id="15" name="表格 14"/>
          <p:cNvGraphicFramePr>
            <a:graphicFrameLocks noGrp="1"/>
          </p:cNvGraphicFramePr>
          <p:nvPr/>
        </p:nvGraphicFramePr>
        <p:xfrm>
          <a:off x="755576" y="1340768"/>
          <a:ext cx="3168352" cy="3048000"/>
        </p:xfrm>
        <a:graphic>
          <a:graphicData uri="http://schemas.openxmlformats.org/drawingml/2006/table">
            <a:tbl>
              <a:tblPr firstRow="1" bandRow="1">
                <a:tableStyleId>{3B4B98B0-60AC-42C2-AFA5-B58CD77FA1E5}</a:tableStyleId>
              </a:tblPr>
              <a:tblGrid>
                <a:gridCol w="912316"/>
                <a:gridCol w="2256036"/>
              </a:tblGrid>
              <a:tr h="280831">
                <a:tc>
                  <a:txBody>
                    <a:bodyPr/>
                    <a:lstStyle/>
                    <a:p>
                      <a:pPr algn="ctr"/>
                      <a:r>
                        <a:rPr lang="zh-CN" altLang="en-US" sz="1400" dirty="0" smtClean="0"/>
                        <a:t>合金系</a:t>
                      </a:r>
                      <a:endParaRPr lang="zh-CN" altLang="en-US" sz="1400" dirty="0">
                        <a:latin typeface="华文新魏" pitchFamily="2" charset="-122"/>
                        <a:ea typeface="华文新魏" pitchFamily="2" charset="-122"/>
                        <a:cs typeface="Times New Roman" pitchFamily="18" charset="0"/>
                      </a:endParaRPr>
                    </a:p>
                  </a:txBody>
                  <a:tcPr anchor="ctr"/>
                </a:tc>
                <a:tc>
                  <a:txBody>
                    <a:bodyPr/>
                    <a:lstStyle/>
                    <a:p>
                      <a:pPr algn="ctr"/>
                      <a:r>
                        <a:rPr lang="zh-CN" altLang="en-US" sz="1400" dirty="0" smtClean="0"/>
                        <a:t>主要合金元素</a:t>
                      </a:r>
                      <a:endParaRPr lang="zh-CN" altLang="en-US" sz="1400" dirty="0">
                        <a:latin typeface="华文新魏" pitchFamily="2" charset="-122"/>
                        <a:ea typeface="华文新魏" pitchFamily="2" charset="-122"/>
                        <a:cs typeface="Times New Roman" pitchFamily="18" charset="0"/>
                      </a:endParaRPr>
                    </a:p>
                  </a:txBody>
                  <a:tcPr anchor="ctr"/>
                </a:tc>
              </a:tr>
              <a:tr h="280831">
                <a:tc>
                  <a:txBody>
                    <a:bodyPr/>
                    <a:lstStyle/>
                    <a:p>
                      <a:r>
                        <a:rPr lang="en-US" altLang="zh-CN" sz="1400" dirty="0" smtClean="0"/>
                        <a:t>1×××</a:t>
                      </a:r>
                      <a:endParaRPr lang="zh-CN" altLang="en-US" sz="1400" b="1" dirty="0">
                        <a:solidFill>
                          <a:srgbClr val="FF0000"/>
                        </a:solidFill>
                        <a:latin typeface="华文新魏" pitchFamily="2" charset="-122"/>
                        <a:ea typeface="华文新魏" pitchFamily="2" charset="-122"/>
                        <a:cs typeface="Times New Roman" pitchFamily="18" charset="0"/>
                      </a:endParaRPr>
                    </a:p>
                  </a:txBody>
                  <a:tcPr anchor="ctr"/>
                </a:tc>
                <a:tc>
                  <a:txBody>
                    <a:bodyPr/>
                    <a:lstStyle/>
                    <a:p>
                      <a:r>
                        <a:rPr lang="en-US" altLang="zh-CN" sz="1400" dirty="0" smtClean="0"/>
                        <a:t>99.00wt% min.</a:t>
                      </a:r>
                      <a:r>
                        <a:rPr lang="en-US" altLang="zh-CN" sz="1400" baseline="0" dirty="0" smtClean="0"/>
                        <a:t> </a:t>
                      </a:r>
                      <a:r>
                        <a:rPr lang="en-US" altLang="zh-CN" sz="1400" dirty="0" smtClean="0"/>
                        <a:t>Al</a:t>
                      </a:r>
                      <a:endParaRPr lang="zh-CN" altLang="en-US" sz="1400" b="1" dirty="0">
                        <a:solidFill>
                          <a:srgbClr val="FF0000"/>
                        </a:solidFill>
                        <a:latin typeface="华文新魏" pitchFamily="2" charset="-122"/>
                        <a:ea typeface="华文新魏" pitchFamily="2" charset="-122"/>
                        <a:cs typeface="Times New Roman" pitchFamily="18" charset="0"/>
                      </a:endParaRPr>
                    </a:p>
                  </a:txBody>
                  <a:tcPr anchor="ctr"/>
                </a:tc>
              </a:tr>
              <a:tr h="2808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dirty="0" smtClean="0"/>
                        <a:t>2×××</a:t>
                      </a:r>
                      <a:endParaRPr lang="zh-CN" altLang="en-US" sz="1400" b="1" dirty="0" smtClean="0">
                        <a:solidFill>
                          <a:srgbClr val="FF0000"/>
                        </a:solidFill>
                        <a:latin typeface="华文新魏" pitchFamily="2" charset="-122"/>
                        <a:ea typeface="华文新魏" pitchFamily="2" charset="-122"/>
                        <a:cs typeface="Times New Roman" pitchFamily="18" charset="0"/>
                      </a:endParaRPr>
                    </a:p>
                  </a:txBody>
                  <a:tcPr anchor="ctr"/>
                </a:tc>
                <a:tc>
                  <a:txBody>
                    <a:bodyPr/>
                    <a:lstStyle/>
                    <a:p>
                      <a:r>
                        <a:rPr lang="en-US" altLang="zh-CN" sz="1400" kern="1200" dirty="0" smtClean="0"/>
                        <a:t>Cu</a:t>
                      </a:r>
                      <a:r>
                        <a:rPr lang="zh-CN" altLang="en-US" sz="1400" dirty="0" smtClean="0"/>
                        <a:t>（</a:t>
                      </a:r>
                      <a:r>
                        <a:rPr lang="en-US" altLang="zh-CN" sz="1400" dirty="0" smtClean="0"/>
                        <a:t>or Cu + Mg</a:t>
                      </a:r>
                      <a:r>
                        <a:rPr lang="zh-CN" altLang="en-US" sz="1400" dirty="0" smtClean="0"/>
                        <a:t>）</a:t>
                      </a:r>
                      <a:endParaRPr lang="zh-CN" altLang="en-US" sz="1400" dirty="0">
                        <a:latin typeface="华文新魏" pitchFamily="2" charset="-122"/>
                        <a:ea typeface="华文新魏" pitchFamily="2" charset="-122"/>
                        <a:cs typeface="Times New Roman" pitchFamily="18" charset="0"/>
                      </a:endParaRPr>
                    </a:p>
                  </a:txBody>
                  <a:tcPr anchor="ctr"/>
                </a:tc>
              </a:tr>
              <a:tr h="280831">
                <a:tc>
                  <a:txBody>
                    <a:bodyPr/>
                    <a:lstStyle/>
                    <a:p>
                      <a:r>
                        <a:rPr lang="en-US" altLang="zh-CN" sz="1400" dirty="0" smtClean="0"/>
                        <a:t>3×××</a:t>
                      </a:r>
                      <a:endParaRPr lang="zh-CN" altLang="en-US" sz="1400" b="1" dirty="0">
                        <a:solidFill>
                          <a:srgbClr val="FF0000"/>
                        </a:solidFill>
                        <a:latin typeface="华文新魏" pitchFamily="2" charset="-122"/>
                        <a:ea typeface="华文新魏" pitchFamily="2" charset="-122"/>
                        <a:cs typeface="Times New Roman" pitchFamily="18" charset="0"/>
                      </a:endParaRPr>
                    </a:p>
                  </a:txBody>
                  <a:tcPr anchor="ctr"/>
                </a:tc>
                <a:tc>
                  <a:txBody>
                    <a:bodyPr/>
                    <a:lstStyle/>
                    <a:p>
                      <a:r>
                        <a:rPr lang="en-US" altLang="zh-CN" sz="1400" kern="1200" dirty="0" smtClean="0"/>
                        <a:t>Mn</a:t>
                      </a:r>
                      <a:r>
                        <a:rPr lang="zh-CN" altLang="en-US" sz="1400" dirty="0" smtClean="0"/>
                        <a:t>（</a:t>
                      </a:r>
                      <a:r>
                        <a:rPr lang="en-US" altLang="zh-CN" sz="1400" dirty="0" smtClean="0"/>
                        <a:t>or Mn + Mg</a:t>
                      </a:r>
                      <a:r>
                        <a:rPr lang="zh-CN" altLang="en-US" sz="1400" dirty="0" smtClean="0"/>
                        <a:t>）</a:t>
                      </a:r>
                      <a:endParaRPr lang="zh-CN" altLang="en-US" sz="1400" dirty="0">
                        <a:latin typeface="华文新魏" pitchFamily="2" charset="-122"/>
                        <a:ea typeface="华文新魏" pitchFamily="2" charset="-122"/>
                        <a:cs typeface="Times New Roman" pitchFamily="18" charset="0"/>
                      </a:endParaRPr>
                    </a:p>
                  </a:txBody>
                  <a:tcPr anchor="ctr"/>
                </a:tc>
              </a:tr>
              <a:tr h="2808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dirty="0" smtClean="0"/>
                        <a:t>4×××</a:t>
                      </a:r>
                      <a:endParaRPr lang="zh-CN" altLang="en-US" sz="1400" b="1" dirty="0" smtClean="0">
                        <a:solidFill>
                          <a:srgbClr val="FF0000"/>
                        </a:solidFill>
                        <a:latin typeface="华文新魏" pitchFamily="2" charset="-122"/>
                        <a:ea typeface="华文新魏" pitchFamily="2" charset="-122"/>
                        <a:cs typeface="Times New Roman" pitchFamily="18" charset="0"/>
                      </a:endParaRPr>
                    </a:p>
                  </a:txBody>
                  <a:tcPr anchor="ctr"/>
                </a:tc>
                <a:tc>
                  <a:txBody>
                    <a:bodyPr/>
                    <a:lstStyle/>
                    <a:p>
                      <a:r>
                        <a:rPr lang="en-US" altLang="zh-CN" sz="1400" kern="1200" dirty="0" smtClean="0"/>
                        <a:t>Si</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r>
              <a:tr h="280831">
                <a:tc>
                  <a:txBody>
                    <a:bodyPr/>
                    <a:lstStyle/>
                    <a:p>
                      <a:r>
                        <a:rPr lang="en-US" altLang="zh-CN" sz="1400" dirty="0" smtClean="0"/>
                        <a:t>5×××</a:t>
                      </a:r>
                      <a:endParaRPr lang="zh-CN" altLang="en-US" sz="1400" b="1" dirty="0">
                        <a:solidFill>
                          <a:srgbClr val="FF0000"/>
                        </a:solidFill>
                        <a:latin typeface="华文新魏" pitchFamily="2" charset="-122"/>
                        <a:ea typeface="华文新魏" pitchFamily="2" charset="-122"/>
                        <a:cs typeface="Times New Roman" pitchFamily="18" charset="0"/>
                      </a:endParaRPr>
                    </a:p>
                  </a:txBody>
                  <a:tcPr anchor="ctr"/>
                </a:tc>
                <a:tc>
                  <a:txBody>
                    <a:bodyPr/>
                    <a:lstStyle/>
                    <a:p>
                      <a:r>
                        <a:rPr lang="en-US" altLang="zh-CN" sz="1400" kern="1200" dirty="0" smtClean="0"/>
                        <a:t>Mg</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r>
              <a:tr h="2808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dirty="0" smtClean="0"/>
                        <a:t>6×××</a:t>
                      </a:r>
                      <a:endParaRPr lang="zh-CN" altLang="en-US" sz="1400" b="1" dirty="0" smtClean="0">
                        <a:solidFill>
                          <a:srgbClr val="FF0000"/>
                        </a:solidFill>
                        <a:latin typeface="华文新魏" pitchFamily="2" charset="-122"/>
                        <a:ea typeface="华文新魏" pitchFamily="2" charset="-122"/>
                        <a:cs typeface="Times New Roman" pitchFamily="18" charset="0"/>
                      </a:endParaRPr>
                    </a:p>
                  </a:txBody>
                  <a:tcPr anchor="ctr"/>
                </a:tc>
                <a:tc>
                  <a:txBody>
                    <a:bodyPr/>
                    <a:lstStyle/>
                    <a:p>
                      <a:r>
                        <a:rPr lang="en-US" altLang="zh-CN" sz="1400" kern="1200" dirty="0" smtClean="0"/>
                        <a:t>Mg + Si</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r>
              <a:tr h="280831">
                <a:tc>
                  <a:txBody>
                    <a:bodyPr/>
                    <a:lstStyle/>
                    <a:p>
                      <a:r>
                        <a:rPr lang="en-US" altLang="zh-CN" sz="1400" dirty="0" smtClean="0"/>
                        <a:t>7×××</a:t>
                      </a:r>
                      <a:endParaRPr lang="zh-CN" altLang="en-US" sz="1400" b="1" dirty="0">
                        <a:solidFill>
                          <a:srgbClr val="FF0000"/>
                        </a:solidFill>
                        <a:latin typeface="华文新魏" pitchFamily="2" charset="-122"/>
                        <a:ea typeface="华文新魏" pitchFamily="2" charset="-122"/>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kern="1200" dirty="0" smtClean="0"/>
                        <a:t>Zn+ Mg</a:t>
                      </a:r>
                      <a:r>
                        <a:rPr lang="zh-CN" altLang="en-US" sz="1400" dirty="0" smtClean="0"/>
                        <a:t>（</a:t>
                      </a:r>
                      <a:r>
                        <a:rPr lang="en-US" altLang="zh-CN" sz="1400" dirty="0" smtClean="0"/>
                        <a:t>or Zn +Mg + Cu</a:t>
                      </a:r>
                      <a:r>
                        <a:rPr lang="zh-CN" altLang="en-US" sz="1400" dirty="0" smtClean="0"/>
                        <a:t>）</a:t>
                      </a:r>
                      <a:endParaRPr lang="zh-CN" altLang="en-US" sz="1400" dirty="0" smtClean="0">
                        <a:latin typeface="华文新魏" pitchFamily="2" charset="-122"/>
                        <a:ea typeface="华文新魏" pitchFamily="2" charset="-122"/>
                        <a:cs typeface="Times New Roman" pitchFamily="18" charset="0"/>
                      </a:endParaRPr>
                    </a:p>
                  </a:txBody>
                  <a:tcPr anchor="ctr"/>
                </a:tc>
              </a:tr>
              <a:tr h="2808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dirty="0" smtClean="0"/>
                        <a:t>8×××</a:t>
                      </a:r>
                      <a:endParaRPr lang="zh-CN" altLang="en-US" sz="1400" b="1" dirty="0" smtClean="0">
                        <a:solidFill>
                          <a:srgbClr val="FF0000"/>
                        </a:solidFill>
                        <a:latin typeface="华文新魏" pitchFamily="2" charset="-122"/>
                        <a:ea typeface="华文新魏" pitchFamily="2" charset="-122"/>
                        <a:cs typeface="Times New Roman" pitchFamily="18" charset="0"/>
                      </a:endParaRPr>
                    </a:p>
                  </a:txBody>
                  <a:tcPr anchor="ctr"/>
                </a:tc>
                <a:tc>
                  <a:txBody>
                    <a:bodyPr/>
                    <a:lstStyle/>
                    <a:p>
                      <a:r>
                        <a:rPr lang="en-US" altLang="zh-CN" sz="1400" dirty="0" smtClean="0"/>
                        <a:t>Other element</a:t>
                      </a:r>
                      <a:endParaRPr lang="zh-CN" altLang="en-US" sz="1400" dirty="0">
                        <a:latin typeface="华文新魏" pitchFamily="2" charset="-122"/>
                        <a:ea typeface="华文新魏" pitchFamily="2" charset="-122"/>
                        <a:cs typeface="Times New Roman" pitchFamily="18" charset="0"/>
                      </a:endParaRPr>
                    </a:p>
                  </a:txBody>
                  <a:tcPr anchor="ctr"/>
                </a:tc>
              </a:tr>
              <a:tr h="28083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依据美国铝业协会标准分级方法</a:t>
                      </a:r>
                      <a:endParaRPr lang="zh-CN" altLang="en-US" sz="1400" dirty="0" smtClean="0">
                        <a:latin typeface="华文新魏" pitchFamily="2" charset="-122"/>
                        <a:ea typeface="华文新魏" pitchFamily="2" charset="-122"/>
                        <a:cs typeface="Times New Roman" pitchFamily="18" charset="0"/>
                      </a:endParaRPr>
                    </a:p>
                  </a:txBody>
                  <a:tcPr anchor="ctr"/>
                </a:tc>
                <a:tc hMerge="1">
                  <a:txBody>
                    <a:bodyPr/>
                    <a:lstStyle/>
                    <a:p>
                      <a:endParaRPr lang="zh-CN" altLang="en-US" sz="1400" dirty="0"/>
                    </a:p>
                  </a:txBody>
                  <a:tcPr anchor="ctr">
                    <a:solidFill>
                      <a:srgbClr val="CCCCFF"/>
                    </a:solidFill>
                  </a:tcPr>
                </a:tc>
              </a:tr>
            </a:tbl>
          </a:graphicData>
        </a:graphic>
      </p:graphicFrame>
      <p:sp>
        <p:nvSpPr>
          <p:cNvPr id="17" name="矩形 16"/>
          <p:cNvSpPr/>
          <p:nvPr/>
        </p:nvSpPr>
        <p:spPr>
          <a:xfrm>
            <a:off x="611560" y="2852936"/>
            <a:ext cx="2016224" cy="648072"/>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8" name="表格 17"/>
          <p:cNvGraphicFramePr>
            <a:graphicFrameLocks noGrp="1"/>
          </p:cNvGraphicFramePr>
          <p:nvPr/>
        </p:nvGraphicFramePr>
        <p:xfrm>
          <a:off x="755576" y="4653136"/>
          <a:ext cx="3240360" cy="1828800"/>
        </p:xfrm>
        <a:graphic>
          <a:graphicData uri="http://schemas.openxmlformats.org/drawingml/2006/table">
            <a:tbl>
              <a:tblPr firstRow="1" bandRow="1">
                <a:tableStyleId>{3B4B98B0-60AC-42C2-AFA5-B58CD77FA1E5}</a:tableStyleId>
              </a:tblPr>
              <a:tblGrid>
                <a:gridCol w="936104"/>
                <a:gridCol w="2304256"/>
              </a:tblGrid>
              <a:tr h="27603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合金代号</a:t>
                      </a:r>
                      <a:endParaRPr lang="zh-CN" altLang="en-US" sz="1400" dirty="0" smtClean="0">
                        <a:latin typeface="华文新魏" pitchFamily="2" charset="-122"/>
                        <a:ea typeface="华文新魏" pitchFamily="2" charset="-122"/>
                        <a:cs typeface="Times New Roman" pitchFamily="18" charset="0"/>
                      </a:endParaRPr>
                    </a:p>
                  </a:txBody>
                  <a:tcPr anchor="ctr"/>
                </a:tc>
                <a:tc>
                  <a:txBody>
                    <a:bodyPr/>
                    <a:lstStyle/>
                    <a:p>
                      <a:pPr algn="ctr"/>
                      <a:r>
                        <a:rPr lang="zh-CN" altLang="en-US" sz="1400" dirty="0" smtClean="0"/>
                        <a:t>主要合金元素</a:t>
                      </a:r>
                      <a:endParaRPr lang="zh-CN" altLang="en-US" sz="1400" dirty="0">
                        <a:latin typeface="华文新魏" pitchFamily="2" charset="-122"/>
                        <a:ea typeface="华文新魏" pitchFamily="2" charset="-122"/>
                        <a:cs typeface="Times New Roman" pitchFamily="18" charset="0"/>
                      </a:endParaRPr>
                    </a:p>
                  </a:txBody>
                  <a:tcPr anchor="ctr"/>
                </a:tc>
              </a:tr>
              <a:tr h="276031">
                <a:tc>
                  <a:txBody>
                    <a:bodyPr/>
                    <a:lstStyle/>
                    <a:p>
                      <a:r>
                        <a:rPr lang="en-US" altLang="zh-CN" sz="1400" kern="1200" dirty="0" smtClean="0"/>
                        <a:t>ZL 1××</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c>
                  <a:txBody>
                    <a:bodyPr/>
                    <a:lstStyle/>
                    <a:p>
                      <a:r>
                        <a:rPr lang="en-US" altLang="zh-CN" sz="1400" kern="1200" dirty="0" smtClean="0"/>
                        <a:t>Al + Si</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r>
              <a:tr h="2760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kern="1200" dirty="0" smtClean="0"/>
                        <a:t>ZL 2××</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kern="1200" dirty="0" smtClean="0"/>
                        <a:t>Al + Cu</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r>
              <a:tr h="2760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kern="1200" dirty="0" smtClean="0"/>
                        <a:t>ZL 3××</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kern="1200" dirty="0" smtClean="0"/>
                        <a:t>Al + Mg</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r>
              <a:tr h="2760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kern="1200" dirty="0" smtClean="0"/>
                        <a:t>ZL 4××</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kern="1200" dirty="0" smtClean="0"/>
                        <a:t>Al + Zn</a:t>
                      </a:r>
                      <a:endParaRPr lang="zh-CN" altLang="en-US" sz="1400" b="1" kern="1200" dirty="0" smtClean="0">
                        <a:solidFill>
                          <a:srgbClr val="FF0000"/>
                        </a:solidFill>
                        <a:latin typeface="华文新魏" pitchFamily="2" charset="-122"/>
                        <a:ea typeface="华文新魏" pitchFamily="2" charset="-122"/>
                        <a:cs typeface="Times New Roman" pitchFamily="18" charset="0"/>
                      </a:endParaRPr>
                    </a:p>
                  </a:txBody>
                  <a:tcPr anchor="ctr"/>
                </a:tc>
              </a:tr>
              <a:tr h="27603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中国铸造铝合金标准分级方法</a:t>
                      </a:r>
                      <a:endParaRPr lang="zh-CN" altLang="en-US" sz="1400" dirty="0" smtClean="0">
                        <a:latin typeface="华文新魏" pitchFamily="2" charset="-122"/>
                        <a:ea typeface="华文新魏" pitchFamily="2" charset="-122"/>
                        <a:cs typeface="Times New Roman" pitchFamily="18" charset="0"/>
                      </a:endParaRPr>
                    </a:p>
                  </a:txBody>
                  <a:tcPr anchor="ctr"/>
                </a:tc>
                <a:tc hMerge="1">
                  <a:txBody>
                    <a:bodyPr/>
                    <a:lstStyle/>
                    <a:p>
                      <a:endParaRPr lang="zh-CN" altLang="en-US" sz="1400" dirty="0"/>
                    </a:p>
                  </a:txBody>
                  <a:tcPr anchor="ctr">
                    <a:solidFill>
                      <a:srgbClr val="CCCCFF"/>
                    </a:solidFill>
                  </a:tcPr>
                </a:tc>
              </a:tr>
            </a:tbl>
          </a:graphicData>
        </a:graphic>
      </p:graphicFrame>
      <p:pic>
        <p:nvPicPr>
          <p:cNvPr id="33" name="Picture 2"/>
          <p:cNvPicPr>
            <a:picLocks noChangeAspect="1" noChangeArrowheads="1"/>
          </p:cNvPicPr>
          <p:nvPr/>
        </p:nvPicPr>
        <p:blipFill>
          <a:blip r:embed="rId2" cstate="print"/>
          <a:srcRect/>
          <a:stretch>
            <a:fillRect/>
          </a:stretch>
        </p:blipFill>
        <p:spPr bwMode="auto">
          <a:xfrm>
            <a:off x="4283968" y="1124744"/>
            <a:ext cx="4530845" cy="2736304"/>
          </a:xfrm>
          <a:prstGeom prst="rect">
            <a:avLst/>
          </a:prstGeom>
          <a:noFill/>
          <a:ln w="6350">
            <a:solidFill>
              <a:schemeClr val="bg1"/>
            </a:solidFill>
            <a:miter lim="800000"/>
            <a:headEnd/>
            <a:tailEnd/>
          </a:ln>
        </p:spPr>
      </p:pic>
      <p:sp>
        <p:nvSpPr>
          <p:cNvPr id="34" name="矩形 33"/>
          <p:cNvSpPr/>
          <p:nvPr/>
        </p:nvSpPr>
        <p:spPr>
          <a:xfrm>
            <a:off x="4283968" y="4005064"/>
            <a:ext cx="4392488" cy="2462213"/>
          </a:xfrm>
          <a:prstGeom prst="rect">
            <a:avLst/>
          </a:prstGeom>
        </p:spPr>
        <p:txBody>
          <a:bodyPr wrap="square">
            <a:spAutoFit/>
          </a:bodyPr>
          <a:lstStyle/>
          <a:p>
            <a:pPr>
              <a:buFont typeface="Wingdings" pitchFamily="2" charset="2"/>
              <a:buChar char="p"/>
            </a:pPr>
            <a:r>
              <a:rPr lang="zh-CN" altLang="en-US" sz="1400" b="1" dirty="0" smtClean="0">
                <a:latin typeface="仿宋_GB2312" pitchFamily="49" charset="-122"/>
              </a:rPr>
              <a:t>骨架部分：车身受力最大的部分，采用</a:t>
            </a:r>
            <a:r>
              <a:rPr lang="en-US" altLang="zh-CN" sz="1400" b="1" dirty="0" smtClean="0">
                <a:latin typeface="仿宋_GB2312" pitchFamily="49" charset="-122"/>
              </a:rPr>
              <a:t>2 ×××</a:t>
            </a:r>
            <a:r>
              <a:rPr lang="zh-CN" altLang="en-US" sz="1400" b="1" dirty="0" smtClean="0">
                <a:latin typeface="仿宋_GB2312" pitchFamily="49" charset="-122"/>
              </a:rPr>
              <a:t>系或</a:t>
            </a:r>
            <a:r>
              <a:rPr lang="en-US" altLang="zh-CN" sz="1400" b="1" dirty="0" smtClean="0">
                <a:latin typeface="仿宋_GB2312" pitchFamily="49" charset="-122"/>
              </a:rPr>
              <a:t>7 ×××</a:t>
            </a:r>
            <a:r>
              <a:rPr lang="zh-CN" altLang="en-US" sz="1400" b="1" dirty="0" smtClean="0">
                <a:latin typeface="仿宋_GB2312" pitchFamily="49" charset="-122"/>
              </a:rPr>
              <a:t>系材料，可热处理强化</a:t>
            </a:r>
            <a:r>
              <a:rPr lang="en-US" altLang="zh-CN" sz="1400" b="1" dirty="0" smtClean="0">
                <a:latin typeface="仿宋_GB2312" pitchFamily="49" charset="-122"/>
              </a:rPr>
              <a:t>;</a:t>
            </a:r>
          </a:p>
          <a:p>
            <a:pPr>
              <a:buFont typeface="Wingdings" pitchFamily="2" charset="2"/>
              <a:buChar char="p"/>
            </a:pPr>
            <a:r>
              <a:rPr lang="zh-CN" altLang="en-US" sz="1400" b="1" dirty="0" smtClean="0">
                <a:latin typeface="仿宋_GB2312" pitchFamily="49" charset="-122"/>
              </a:rPr>
              <a:t>蒙皮部分：车身次要的受力部位，采用</a:t>
            </a:r>
            <a:r>
              <a:rPr lang="en-US" altLang="zh-CN" sz="1400" b="1" dirty="0" smtClean="0">
                <a:latin typeface="仿宋_GB2312" pitchFamily="49" charset="-122"/>
              </a:rPr>
              <a:t>5 ×××</a:t>
            </a:r>
            <a:r>
              <a:rPr lang="zh-CN" altLang="en-US" sz="1400" b="1" dirty="0" smtClean="0">
                <a:latin typeface="仿宋_GB2312" pitchFamily="49" charset="-122"/>
              </a:rPr>
              <a:t>系或</a:t>
            </a:r>
            <a:r>
              <a:rPr lang="en-US" altLang="zh-CN" sz="1400" b="1" dirty="0" smtClean="0">
                <a:latin typeface="仿宋_GB2312" pitchFamily="49" charset="-122"/>
              </a:rPr>
              <a:t>6 ×××</a:t>
            </a:r>
            <a:r>
              <a:rPr lang="zh-CN" altLang="en-US" sz="1400" b="1" dirty="0" smtClean="0">
                <a:latin typeface="仿宋_GB2312" pitchFamily="49" charset="-122"/>
              </a:rPr>
              <a:t>系材料</a:t>
            </a:r>
            <a:r>
              <a:rPr lang="en-US" altLang="zh-CN" sz="1400" b="1" dirty="0" smtClean="0">
                <a:latin typeface="仿宋_GB2312" pitchFamily="49" charset="-122"/>
              </a:rPr>
              <a:t>;</a:t>
            </a:r>
            <a:endParaRPr lang="zh-CN" altLang="en-US" sz="1400" b="1" dirty="0" smtClean="0">
              <a:latin typeface="仿宋_GB2312" pitchFamily="49" charset="-122"/>
            </a:endParaRPr>
          </a:p>
          <a:p>
            <a:pPr>
              <a:buFont typeface="Wingdings" pitchFamily="2" charset="2"/>
              <a:buChar char="p"/>
            </a:pPr>
            <a:r>
              <a:rPr lang="zh-CN" altLang="en-US" sz="1400" b="1" dirty="0" smtClean="0">
                <a:latin typeface="仿宋_GB2312" pitchFamily="49" charset="-122"/>
              </a:rPr>
              <a:t>车门部分：采用</a:t>
            </a:r>
            <a:r>
              <a:rPr lang="en-US" altLang="zh-CN" sz="1400" b="1" dirty="0" smtClean="0">
                <a:latin typeface="仿宋_GB2312" pitchFamily="49" charset="-122"/>
              </a:rPr>
              <a:t>5 ×××</a:t>
            </a:r>
            <a:r>
              <a:rPr lang="zh-CN" altLang="en-US" sz="1400" b="1" dirty="0" smtClean="0">
                <a:latin typeface="仿宋_GB2312" pitchFamily="49" charset="-122"/>
              </a:rPr>
              <a:t>系或</a:t>
            </a:r>
            <a:r>
              <a:rPr lang="en-US" altLang="zh-CN" sz="1400" b="1" dirty="0" smtClean="0">
                <a:latin typeface="仿宋_GB2312" pitchFamily="49" charset="-122"/>
              </a:rPr>
              <a:t>6 ×××</a:t>
            </a:r>
            <a:r>
              <a:rPr lang="zh-CN" altLang="en-US" sz="1400" b="1" dirty="0" smtClean="0">
                <a:latin typeface="仿宋_GB2312" pitchFamily="49" charset="-122"/>
              </a:rPr>
              <a:t>系材料</a:t>
            </a:r>
            <a:r>
              <a:rPr lang="en-US" altLang="zh-CN" sz="1400" b="1" dirty="0" smtClean="0">
                <a:latin typeface="仿宋_GB2312" pitchFamily="49" charset="-122"/>
              </a:rPr>
              <a:t>;</a:t>
            </a:r>
            <a:endParaRPr lang="zh-CN" altLang="en-US" sz="1400" b="1" dirty="0" smtClean="0">
              <a:latin typeface="仿宋_GB2312" pitchFamily="49" charset="-122"/>
            </a:endParaRPr>
          </a:p>
          <a:p>
            <a:pPr>
              <a:buFont typeface="Wingdings" pitchFamily="2" charset="2"/>
              <a:buChar char="p"/>
            </a:pPr>
            <a:r>
              <a:rPr lang="zh-CN" altLang="en-US" sz="1400" b="1" dirty="0" smtClean="0">
                <a:latin typeface="仿宋_GB2312" pitchFamily="49" charset="-122"/>
              </a:rPr>
              <a:t>底板部分：采用</a:t>
            </a:r>
            <a:r>
              <a:rPr lang="en-US" altLang="zh-CN" sz="1400" b="1" dirty="0" smtClean="0">
                <a:latin typeface="仿宋_GB2312" pitchFamily="49" charset="-122"/>
              </a:rPr>
              <a:t>5 ×××</a:t>
            </a:r>
            <a:r>
              <a:rPr lang="zh-CN" altLang="en-US" sz="1400" b="1" dirty="0" smtClean="0">
                <a:latin typeface="仿宋_GB2312" pitchFamily="49" charset="-122"/>
              </a:rPr>
              <a:t>系或</a:t>
            </a:r>
            <a:r>
              <a:rPr lang="en-US" altLang="zh-CN" sz="1400" b="1" dirty="0" smtClean="0">
                <a:latin typeface="仿宋_GB2312" pitchFamily="49" charset="-122"/>
              </a:rPr>
              <a:t>6 ×××</a:t>
            </a:r>
            <a:r>
              <a:rPr lang="zh-CN" altLang="en-US" sz="1400" b="1" dirty="0" smtClean="0">
                <a:latin typeface="仿宋_GB2312" pitchFamily="49" charset="-122"/>
              </a:rPr>
              <a:t>系材料</a:t>
            </a:r>
            <a:r>
              <a:rPr lang="en-US" altLang="zh-CN" sz="1400" b="1" dirty="0" smtClean="0">
                <a:latin typeface="仿宋_GB2312" pitchFamily="49" charset="-122"/>
              </a:rPr>
              <a:t>;</a:t>
            </a:r>
            <a:endParaRPr lang="zh-CN" altLang="en-US" sz="1400" b="1" dirty="0" smtClean="0">
              <a:latin typeface="仿宋_GB2312" pitchFamily="49" charset="-122"/>
            </a:endParaRPr>
          </a:p>
          <a:p>
            <a:pPr>
              <a:buFont typeface="Wingdings" pitchFamily="2" charset="2"/>
              <a:buChar char="p"/>
            </a:pPr>
            <a:r>
              <a:rPr lang="zh-CN" altLang="en-US" sz="1400" b="1" dirty="0" smtClean="0">
                <a:latin typeface="仿宋_GB2312" pitchFamily="49" charset="-122"/>
              </a:rPr>
              <a:t>内饰部分：采用</a:t>
            </a:r>
            <a:r>
              <a:rPr lang="en-US" altLang="zh-CN" sz="1400" b="1" dirty="0" smtClean="0">
                <a:latin typeface="仿宋_GB2312" pitchFamily="49" charset="-122"/>
              </a:rPr>
              <a:t>1 ×××</a:t>
            </a:r>
            <a:r>
              <a:rPr lang="zh-CN" altLang="en-US" sz="1400" b="1" dirty="0" smtClean="0">
                <a:latin typeface="仿宋_GB2312" pitchFamily="49" charset="-122"/>
              </a:rPr>
              <a:t>系或</a:t>
            </a:r>
            <a:r>
              <a:rPr lang="en-US" altLang="zh-CN" sz="1400" b="1" dirty="0" smtClean="0">
                <a:latin typeface="仿宋_GB2312" pitchFamily="49" charset="-122"/>
              </a:rPr>
              <a:t>5 ×××</a:t>
            </a:r>
            <a:r>
              <a:rPr lang="zh-CN" altLang="en-US" sz="1400" b="1" dirty="0" smtClean="0">
                <a:latin typeface="仿宋_GB2312" pitchFamily="49" charset="-122"/>
              </a:rPr>
              <a:t>系材料，无热处理强化</a:t>
            </a:r>
            <a:r>
              <a:rPr lang="en-US" altLang="zh-CN" sz="1400" b="1" dirty="0" smtClean="0">
                <a:latin typeface="仿宋_GB2312" pitchFamily="49" charset="-122"/>
              </a:rPr>
              <a:t>;</a:t>
            </a:r>
            <a:endParaRPr lang="zh-CN" altLang="en-US" sz="1400" b="1" dirty="0" smtClean="0">
              <a:latin typeface="仿宋_GB2312" pitchFamily="49" charset="-122"/>
            </a:endParaRPr>
          </a:p>
          <a:p>
            <a:pPr>
              <a:buFont typeface="Wingdings" pitchFamily="2" charset="2"/>
              <a:buChar char="p"/>
            </a:pPr>
            <a:r>
              <a:rPr lang="zh-CN" altLang="en-US" sz="1400" b="1" dirty="0" smtClean="0">
                <a:latin typeface="仿宋_GB2312" pitchFamily="49" charset="-122"/>
              </a:rPr>
              <a:t>座椅部分：采用</a:t>
            </a:r>
            <a:r>
              <a:rPr lang="en-US" altLang="zh-CN" sz="1400" b="1" dirty="0" smtClean="0">
                <a:latin typeface="仿宋_GB2312" pitchFamily="49" charset="-122"/>
              </a:rPr>
              <a:t>2 ×××</a:t>
            </a:r>
            <a:r>
              <a:rPr lang="zh-CN" altLang="en-US" sz="1400" b="1" dirty="0" smtClean="0">
                <a:latin typeface="仿宋_GB2312" pitchFamily="49" charset="-122"/>
              </a:rPr>
              <a:t>系或</a:t>
            </a:r>
            <a:r>
              <a:rPr lang="en-US" altLang="zh-CN" sz="1400" b="1" dirty="0" smtClean="0">
                <a:latin typeface="仿宋_GB2312" pitchFamily="49" charset="-122"/>
              </a:rPr>
              <a:t>6 ×××</a:t>
            </a:r>
            <a:r>
              <a:rPr lang="zh-CN" altLang="en-US" sz="1400" b="1" dirty="0" smtClean="0">
                <a:latin typeface="仿宋_GB2312" pitchFamily="49" charset="-122"/>
              </a:rPr>
              <a:t>系材料，可热处理强化</a:t>
            </a:r>
            <a:r>
              <a:rPr lang="en-US" altLang="zh-CN" sz="1400" b="1" dirty="0" smtClean="0">
                <a:latin typeface="仿宋_GB2312" pitchFamily="49" charset="-122"/>
              </a:rPr>
              <a:t>;</a:t>
            </a:r>
            <a:endParaRPr lang="zh-CN" altLang="en-US" sz="1400" b="1" dirty="0" smtClean="0">
              <a:latin typeface="仿宋_GB2312" pitchFamily="49" charset="-122"/>
            </a:endParaRPr>
          </a:p>
          <a:p>
            <a:pPr algn="l">
              <a:buFont typeface="Wingdings" pitchFamily="2" charset="2"/>
              <a:buChar char="p"/>
            </a:pPr>
            <a:r>
              <a:rPr lang="zh-CN" altLang="en-US" sz="1400" b="1" dirty="0" smtClean="0">
                <a:latin typeface="仿宋_GB2312" pitchFamily="49" charset="-122"/>
              </a:rPr>
              <a:t>铸件：采用高性能铸铝合金，可热处理强化。</a:t>
            </a:r>
          </a:p>
        </p:txBody>
      </p:sp>
      <p:sp>
        <p:nvSpPr>
          <p:cNvPr id="35" name="矩形 34"/>
          <p:cNvSpPr/>
          <p:nvPr/>
        </p:nvSpPr>
        <p:spPr>
          <a:xfrm>
            <a:off x="4896544" y="7245424"/>
            <a:ext cx="3744416" cy="415498"/>
          </a:xfrm>
          <a:prstGeom prst="rect">
            <a:avLst/>
          </a:prstGeom>
        </p:spPr>
        <p:txBody>
          <a:bodyPr wrap="square">
            <a:spAutoFit/>
          </a:bodyPr>
          <a:lstStyle/>
          <a:p>
            <a:r>
              <a:rPr lang="zh-CN" altLang="en-US" sz="1050" dirty="0" smtClean="0"/>
              <a:t>来源 </a:t>
            </a:r>
            <a:r>
              <a:rPr lang="en-US" altLang="zh-CN" sz="1050" dirty="0" smtClean="0"/>
              <a:t>Sources</a:t>
            </a:r>
            <a:r>
              <a:rPr lang="zh-CN" altLang="en-US" sz="1050" dirty="0" smtClean="0"/>
              <a:t>：李永兵等，汽车铝车身关键制造技术研究，汽车工艺与材料，</a:t>
            </a:r>
            <a:r>
              <a:rPr lang="en-US" altLang="zh-CN" sz="1050" dirty="0" smtClean="0"/>
              <a:t>2013(3)</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980728"/>
            <a:ext cx="5616624" cy="424155"/>
          </a:xfrm>
          <a:prstGeom prst="rect">
            <a:avLst/>
          </a:prstGeom>
        </p:spPr>
        <p:txBody>
          <a:bodyPr wrap="square">
            <a:spAutoFit/>
          </a:bodyPr>
          <a:lstStyle/>
          <a:p>
            <a:pPr indent="-342900">
              <a:lnSpc>
                <a:spcPct val="125000"/>
              </a:lnSpc>
              <a:spcBef>
                <a:spcPct val="20000"/>
              </a:spcBef>
              <a:buClr>
                <a:srgbClr val="002060"/>
              </a:buClr>
            </a:pPr>
            <a:r>
              <a:rPr lang="zh-CN" altLang="en-US" sz="2000" b="1" dirty="0" smtClean="0">
                <a:latin typeface="仿宋_GB2312" pitchFamily="49" charset="-122"/>
                <a:ea typeface="仿宋_GB2312" pitchFamily="49" charset="-122"/>
                <a:sym typeface="Wingdings" pitchFamily="2" charset="2"/>
              </a:rPr>
              <a:t>铝合金在车身上应用现状</a:t>
            </a:r>
            <a:endParaRPr lang="en-US" altLang="zh-CN" sz="2000" b="1" dirty="0" smtClean="0">
              <a:latin typeface="仿宋_GB2312" pitchFamily="49" charset="-122"/>
              <a:ea typeface="仿宋_GB2312" pitchFamily="49" charset="-122"/>
              <a:sym typeface="Wingdings" pitchFamily="2" charset="2"/>
            </a:endParaRPr>
          </a:p>
        </p:txBody>
      </p:sp>
      <p:sp>
        <p:nvSpPr>
          <p:cNvPr id="9" name="TextBox 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41</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0" name="矩形 9"/>
          <p:cNvSpPr/>
          <p:nvPr/>
        </p:nvSpPr>
        <p:spPr>
          <a:xfrm>
            <a:off x="1170208" y="147696"/>
            <a:ext cx="4153701"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-5</a:t>
            </a:r>
          </a:p>
        </p:txBody>
      </p:sp>
      <p:sp>
        <p:nvSpPr>
          <p:cNvPr id="23" name="TextBox 3"/>
          <p:cNvSpPr txBox="1">
            <a:spLocks noChangeArrowheads="1"/>
          </p:cNvSpPr>
          <p:nvPr/>
        </p:nvSpPr>
        <p:spPr bwMode="auto">
          <a:xfrm>
            <a:off x="683568" y="4581128"/>
            <a:ext cx="7704856" cy="1708160"/>
          </a:xfrm>
          <a:prstGeom prst="rect">
            <a:avLst/>
          </a:prstGeom>
          <a:noFill/>
          <a:ln w="9525">
            <a:noFill/>
            <a:miter lim="800000"/>
            <a:headEnd/>
            <a:tailEnd/>
          </a:ln>
        </p:spPr>
        <p:txBody>
          <a:bodyPr wrap="square">
            <a:spAutoFit/>
          </a:bodyPr>
          <a:lstStyle/>
          <a:p>
            <a:pPr defTabSz="539750">
              <a:lnSpc>
                <a:spcPts val="2100"/>
              </a:lnSpc>
              <a:buClr>
                <a:schemeClr val="bg1"/>
              </a:buClr>
              <a:defRPr/>
            </a:pPr>
            <a:r>
              <a:rPr lang="en-US" altLang="zh-CN" sz="1400" b="1" dirty="0" smtClean="0">
                <a:latin typeface="仿宋_GB2312" pitchFamily="49" charset="-122"/>
                <a:sym typeface="Wingdings" pitchFamily="2" charset="2"/>
              </a:rPr>
              <a:t>1.</a:t>
            </a:r>
            <a:r>
              <a:rPr lang="zh-CN" altLang="en-US" sz="1400" b="1" dirty="0" smtClean="0">
                <a:latin typeface="仿宋_GB2312" pitchFamily="49" charset="-122"/>
                <a:sym typeface="Wingdings" pitchFamily="2" charset="2"/>
              </a:rPr>
              <a:t>国内外车身上使用铝合金的主要汽车品牌多数国外品牌都已经尝试在车身上应用铝合金，目前以覆盖件为主；</a:t>
            </a:r>
            <a:endParaRPr lang="en-US" altLang="zh-CN" sz="1400" b="1" dirty="0" smtClean="0">
              <a:latin typeface="仿宋_GB2312" pitchFamily="49" charset="-122"/>
              <a:sym typeface="Wingdings" pitchFamily="2" charset="2"/>
            </a:endParaRPr>
          </a:p>
          <a:p>
            <a:pPr defTabSz="539750">
              <a:lnSpc>
                <a:spcPts val="2100"/>
              </a:lnSpc>
              <a:buClr>
                <a:schemeClr val="bg1"/>
              </a:buClr>
              <a:defRPr/>
            </a:pPr>
            <a:r>
              <a:rPr lang="en-US" altLang="zh-CN" sz="1400" b="1" dirty="0" smtClean="0">
                <a:latin typeface="仿宋_GB2312" pitchFamily="49" charset="-122"/>
                <a:sym typeface="Wingdings" pitchFamily="2" charset="2"/>
              </a:rPr>
              <a:t>2.</a:t>
            </a:r>
            <a:r>
              <a:rPr lang="zh-CN" altLang="en-US" sz="1400" b="1" dirty="0" smtClean="0">
                <a:latin typeface="仿宋_GB2312" pitchFamily="49" charset="-122"/>
                <a:sym typeface="Wingdings" pitchFamily="2" charset="2"/>
              </a:rPr>
              <a:t>在车身结构件上大量使用铝板的车型目前只有少数豪华车和超跑，主要的原因还是基于成本的考虑。</a:t>
            </a:r>
            <a:endParaRPr lang="en-US" altLang="zh-CN" sz="1400" b="1" dirty="0" smtClean="0">
              <a:latin typeface="仿宋_GB2312" pitchFamily="49" charset="-122"/>
              <a:sym typeface="Wingdings" pitchFamily="2" charset="2"/>
            </a:endParaRPr>
          </a:p>
          <a:p>
            <a:pPr defTabSz="539750">
              <a:lnSpc>
                <a:spcPts val="2100"/>
              </a:lnSpc>
              <a:buClr>
                <a:schemeClr val="bg1"/>
              </a:buClr>
              <a:defRPr/>
            </a:pPr>
            <a:r>
              <a:rPr lang="en-US" altLang="zh-CN" sz="1400" b="1" dirty="0" smtClean="0">
                <a:latin typeface="仿宋_GB2312" pitchFamily="49" charset="-122"/>
                <a:sym typeface="Wingdings" pitchFamily="2" charset="2"/>
              </a:rPr>
              <a:t>3.</a:t>
            </a:r>
            <a:r>
              <a:rPr lang="zh-CN" altLang="en-US" sz="1400" b="1" dirty="0" smtClean="0">
                <a:latin typeface="仿宋_GB2312" pitchFamily="49" charset="-122"/>
                <a:sym typeface="Wingdings" pitchFamily="2" charset="2"/>
              </a:rPr>
              <a:t>用铝量较多的车企：</a:t>
            </a:r>
            <a:r>
              <a:rPr lang="en-US" altLang="zh-CN" sz="1400" b="1" dirty="0" smtClean="0">
                <a:latin typeface="仿宋_GB2312" pitchFamily="49" charset="-122"/>
                <a:sym typeface="Wingdings" pitchFamily="2" charset="2"/>
              </a:rPr>
              <a:t>GM</a:t>
            </a:r>
            <a:r>
              <a:rPr lang="zh-CN" altLang="en-US" sz="1400" b="1" dirty="0" smtClean="0">
                <a:latin typeface="仿宋_GB2312" pitchFamily="49" charset="-122"/>
                <a:sym typeface="Wingdings" pitchFamily="2" charset="2"/>
              </a:rPr>
              <a:t>、奔驰、奥迪、雷诺、宝马、捷豹路虎、日产、丰田等，各车企车身铝板用量逐年增加。</a:t>
            </a:r>
          </a:p>
        </p:txBody>
      </p:sp>
      <p:grpSp>
        <p:nvGrpSpPr>
          <p:cNvPr id="59" name="组合 58"/>
          <p:cNvGrpSpPr/>
          <p:nvPr/>
        </p:nvGrpSpPr>
        <p:grpSpPr>
          <a:xfrm>
            <a:off x="755576" y="2132856"/>
            <a:ext cx="3312368" cy="2160240"/>
            <a:chOff x="755576" y="2492896"/>
            <a:chExt cx="3160034" cy="2096684"/>
          </a:xfrm>
        </p:grpSpPr>
        <p:pic>
          <p:nvPicPr>
            <p:cNvPr id="34" name="Picture 3" descr="D:\sgmuserprofile\sftxww\Desktop\常用文档\汽车品牌标志\Collection Of Car Logos 汽车标志合集\GM-SGM Logo\Cadillac-png.png"/>
            <p:cNvPicPr>
              <a:picLocks noChangeAspect="1" noChangeArrowheads="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852353" y="2492896"/>
              <a:ext cx="487087" cy="357564"/>
            </a:xfrm>
            <a:prstGeom prst="rect">
              <a:avLst/>
            </a:prstGeom>
            <a:noFill/>
            <a:extLst>
              <a:ext uri="{909E8E84-426E-40DD-AFC4-6F175D3DCCD1}">
                <a14:hiddenFill xmlns:a14="http://schemas.microsoft.com/office/drawing/2010/main" xmlns="">
                  <a:solidFill>
                    <a:srgbClr val="FFFFFF"/>
                  </a:solidFill>
                </a14:hiddenFill>
              </a:ext>
            </a:extLst>
          </p:spPr>
        </p:pic>
        <p:pic>
          <p:nvPicPr>
            <p:cNvPr id="35" name="Picture 4" descr="D:\sgmuserprofile\sftxww\Desktop\常用文档\汽车品牌标志\Collection Of Car Logos 汽车标志合集\GM-SGM Logo\Chevy.pn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1974826" y="2558374"/>
              <a:ext cx="706397" cy="270872"/>
            </a:xfrm>
            <a:prstGeom prst="rect">
              <a:avLst/>
            </a:prstGeom>
            <a:noFill/>
            <a:extLst>
              <a:ext uri="{909E8E84-426E-40DD-AFC4-6F175D3DCCD1}">
                <a14:hiddenFill xmlns:a14="http://schemas.microsoft.com/office/drawing/2010/main" xmlns="">
                  <a:solidFill>
                    <a:srgbClr val="FFFFFF"/>
                  </a:solidFill>
                </a14:hiddenFill>
              </a:ext>
            </a:extLst>
          </p:spPr>
        </p:pic>
        <p:pic>
          <p:nvPicPr>
            <p:cNvPr id="36" name="Picture 5" descr="D:\sgmuserprofile\sftxww\Desktop\常用文档\汽车品牌标志\Collection Of Car Logos 汽车标志合集\GM-SGM Logo\Opel.pn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2826622" y="2515028"/>
              <a:ext cx="457755" cy="327561"/>
            </a:xfrm>
            <a:prstGeom prst="rect">
              <a:avLst/>
            </a:prstGeom>
            <a:noFill/>
            <a:extLst>
              <a:ext uri="{909E8E84-426E-40DD-AFC4-6F175D3DCCD1}">
                <a14:hiddenFill xmlns:a14="http://schemas.microsoft.com/office/drawing/2010/main" xmlns="">
                  <a:solidFill>
                    <a:srgbClr val="FFFFFF"/>
                  </a:solidFill>
                </a14:hiddenFill>
              </a:ext>
            </a:extLst>
          </p:spPr>
        </p:pic>
        <p:pic>
          <p:nvPicPr>
            <p:cNvPr id="37" name="Picture 6" descr="D:\sgmuserprofile\sftxww\Desktop\常用文档\汽车品牌标志\Collection Of Car Logos 汽车标志合集\GM-SGM Logo\US Buick.png"/>
            <p:cNvPicPr>
              <a:picLocks noChangeAspect="1" noChangeArrowheads="1"/>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1410682" y="2515028"/>
              <a:ext cx="481461" cy="363152"/>
            </a:xfrm>
            <a:prstGeom prst="rect">
              <a:avLst/>
            </a:prstGeom>
            <a:noFill/>
            <a:extLst>
              <a:ext uri="{909E8E84-426E-40DD-AFC4-6F175D3DCCD1}">
                <a14:hiddenFill xmlns:a14="http://schemas.microsoft.com/office/drawing/2010/main" xmlns="">
                  <a:solidFill>
                    <a:srgbClr val="FFFFFF"/>
                  </a:solidFill>
                </a14:hiddenFill>
              </a:ext>
            </a:extLst>
          </p:spPr>
        </p:pic>
        <p:pic>
          <p:nvPicPr>
            <p:cNvPr id="38" name="Picture 7" descr="D:\sgmuserprofile\sftxww\Desktop\常用文档\汽车品牌标志\Collection Of Car Logos 汽车标志合集\国际PNG 格式\Acura2.png"/>
            <p:cNvPicPr>
              <a:picLocks noChangeAspect="1" noChangeArrowheads="1"/>
            </p:cNvPicPr>
            <p:nvPr/>
          </p:nvPicPr>
          <p:blipFill rotWithShape="1">
            <a:blip r:embed="rId6" cstate="email">
              <a:extLst>
                <a:ext uri="{28A0092B-C50C-407E-A947-70E740481C1C}">
                  <a14:useLocalDpi xmlns:a14="http://schemas.microsoft.com/office/drawing/2010/main" xmlns="" val="0"/>
                </a:ext>
              </a:extLst>
            </a:blip>
            <a:srcRect/>
            <a:stretch/>
          </p:blipFill>
          <p:spPr bwMode="auto">
            <a:xfrm>
              <a:off x="2123728" y="3356992"/>
              <a:ext cx="426598" cy="357565"/>
            </a:xfrm>
            <a:prstGeom prst="rect">
              <a:avLst/>
            </a:prstGeom>
            <a:noFill/>
            <a:extLst>
              <a:ext uri="{909E8E84-426E-40DD-AFC4-6F175D3DCCD1}">
                <a14:hiddenFill xmlns:a14="http://schemas.microsoft.com/office/drawing/2010/main" xmlns="">
                  <a:solidFill>
                    <a:srgbClr val="FFFFFF"/>
                  </a:solidFill>
                </a14:hiddenFill>
              </a:ext>
            </a:extLst>
          </p:spPr>
        </p:pic>
        <p:pic>
          <p:nvPicPr>
            <p:cNvPr id="39" name="Picture 8" descr="D:\sgmuserprofile\sftxww\Desktop\常用文档\汽车品牌标志\Collection Of Car Logos 汽车标志合集\国际PNG 格式\Aston Martin.png"/>
            <p:cNvPicPr>
              <a:picLocks noChangeAspect="1" noChangeArrowheads="1"/>
            </p:cNvPicPr>
            <p:nvPr/>
          </p:nvPicPr>
          <p:blipFill>
            <a:blip r:embed="rId7" cstate="email">
              <a:extLst>
                <a:ext uri="{28A0092B-C50C-407E-A947-70E740481C1C}">
                  <a14:useLocalDpi xmlns:a14="http://schemas.microsoft.com/office/drawing/2010/main" xmlns="" val="0"/>
                </a:ext>
              </a:extLst>
            </a:blip>
            <a:srcRect/>
            <a:stretch>
              <a:fillRect/>
            </a:stretch>
          </p:blipFill>
          <p:spPr bwMode="auto">
            <a:xfrm>
              <a:off x="2411760" y="3933056"/>
              <a:ext cx="649170" cy="199209"/>
            </a:xfrm>
            <a:prstGeom prst="rect">
              <a:avLst/>
            </a:prstGeom>
            <a:noFill/>
            <a:extLst>
              <a:ext uri="{909E8E84-426E-40DD-AFC4-6F175D3DCCD1}">
                <a14:hiddenFill xmlns:a14="http://schemas.microsoft.com/office/drawing/2010/main" xmlns="">
                  <a:solidFill>
                    <a:srgbClr val="FFFFFF"/>
                  </a:solidFill>
                </a14:hiddenFill>
              </a:ext>
            </a:extLst>
          </p:spPr>
        </p:pic>
        <p:pic>
          <p:nvPicPr>
            <p:cNvPr id="40" name="Picture 9" descr="D:\sgmuserprofile\sftxww\Desktop\常用文档\汽车品牌标志\Collection Of Car Logos 汽车标志合集\国际PNG 格式\Audi.png"/>
            <p:cNvPicPr>
              <a:picLocks noChangeAspect="1" noChangeArrowheads="1"/>
            </p:cNvPicPr>
            <p:nvPr/>
          </p:nvPicPr>
          <p:blipFill rotWithShape="1">
            <a:blip r:embed="rId8" cstate="email">
              <a:extLst>
                <a:ext uri="{28A0092B-C50C-407E-A947-70E740481C1C}">
                  <a14:useLocalDpi xmlns:a14="http://schemas.microsoft.com/office/drawing/2010/main" xmlns="" val="0"/>
                </a:ext>
              </a:extLst>
            </a:blip>
            <a:srcRect/>
            <a:stretch/>
          </p:blipFill>
          <p:spPr bwMode="auto">
            <a:xfrm>
              <a:off x="1691680" y="3068960"/>
              <a:ext cx="552514" cy="177826"/>
            </a:xfrm>
            <a:prstGeom prst="rect">
              <a:avLst/>
            </a:prstGeom>
            <a:noFill/>
            <a:extLst>
              <a:ext uri="{909E8E84-426E-40DD-AFC4-6F175D3DCCD1}">
                <a14:hiddenFill xmlns:a14="http://schemas.microsoft.com/office/drawing/2010/main" xmlns="">
                  <a:solidFill>
                    <a:srgbClr val="FFFFFF"/>
                  </a:solidFill>
                </a14:hiddenFill>
              </a:ext>
            </a:extLst>
          </p:spPr>
        </p:pic>
        <p:pic>
          <p:nvPicPr>
            <p:cNvPr id="41" name="Picture 10" descr="D:\sgmuserprofile\sftxww\Desktop\常用文档\汽车品牌标志\Collection Of Car Logos 汽车标志合集\国际PNG 格式\BMW.png"/>
            <p:cNvPicPr>
              <a:picLocks noChangeAspect="1" noChangeArrowheads="1"/>
            </p:cNvPicPr>
            <p:nvPr/>
          </p:nvPicPr>
          <p:blipFill>
            <a:blip r:embed="rId9" cstate="email">
              <a:extLst>
                <a:ext uri="{28A0092B-C50C-407E-A947-70E740481C1C}">
                  <a14:useLocalDpi xmlns:a14="http://schemas.microsoft.com/office/drawing/2010/main" xmlns="" val="0"/>
                </a:ext>
              </a:extLst>
            </a:blip>
            <a:srcRect/>
            <a:stretch>
              <a:fillRect/>
            </a:stretch>
          </p:blipFill>
          <p:spPr bwMode="auto">
            <a:xfrm>
              <a:off x="2555776" y="2996952"/>
              <a:ext cx="320527" cy="278663"/>
            </a:xfrm>
            <a:prstGeom prst="rect">
              <a:avLst/>
            </a:prstGeom>
            <a:noFill/>
            <a:extLst>
              <a:ext uri="{909E8E84-426E-40DD-AFC4-6F175D3DCCD1}">
                <a14:hiddenFill xmlns:a14="http://schemas.microsoft.com/office/drawing/2010/main" xmlns="">
                  <a:solidFill>
                    <a:srgbClr val="FFFFFF"/>
                  </a:solidFill>
                </a14:hiddenFill>
              </a:ext>
            </a:extLst>
          </p:spPr>
        </p:pic>
        <p:pic>
          <p:nvPicPr>
            <p:cNvPr id="42" name="Picture 11" descr="D:\sgmuserprofile\sftxww\Desktop\常用文档\汽车品牌标志\Collection Of Car Logos 汽车标志合集\国际PNG 格式\Bentley.png"/>
            <p:cNvPicPr>
              <a:picLocks noChangeAspect="1" noChangeArrowheads="1"/>
            </p:cNvPicPr>
            <p:nvPr/>
          </p:nvPicPr>
          <p:blipFill>
            <a:blip r:embed="rId10" cstate="email">
              <a:extLst>
                <a:ext uri="{28A0092B-C50C-407E-A947-70E740481C1C}">
                  <a14:useLocalDpi xmlns:a14="http://schemas.microsoft.com/office/drawing/2010/main" xmlns="" val="0"/>
                </a:ext>
              </a:extLst>
            </a:blip>
            <a:srcRect/>
            <a:stretch>
              <a:fillRect/>
            </a:stretch>
          </p:blipFill>
          <p:spPr bwMode="auto">
            <a:xfrm>
              <a:off x="2411760" y="4366065"/>
              <a:ext cx="666773" cy="223515"/>
            </a:xfrm>
            <a:prstGeom prst="rect">
              <a:avLst/>
            </a:prstGeom>
            <a:noFill/>
            <a:extLst>
              <a:ext uri="{909E8E84-426E-40DD-AFC4-6F175D3DCCD1}">
                <a14:hiddenFill xmlns:a14="http://schemas.microsoft.com/office/drawing/2010/main" xmlns="">
                  <a:solidFill>
                    <a:srgbClr val="FFFFFF"/>
                  </a:solidFill>
                </a14:hiddenFill>
              </a:ext>
            </a:extLst>
          </p:spPr>
        </p:pic>
        <p:pic>
          <p:nvPicPr>
            <p:cNvPr id="43" name="Picture 12" descr="D:\sgmuserprofile\sftxww\Desktop\常用文档\汽车品牌标志\Collection Of Car Logos 汽车标志合集\国际PNG 格式\Jaguar.png"/>
            <p:cNvPicPr>
              <a:picLocks noChangeAspect="1" noChangeArrowheads="1"/>
            </p:cNvPicPr>
            <p:nvPr/>
          </p:nvPicPr>
          <p:blipFill rotWithShape="1">
            <a:blip r:embed="rId11" cstate="email">
              <a:extLst>
                <a:ext uri="{28A0092B-C50C-407E-A947-70E740481C1C}">
                  <a14:useLocalDpi xmlns:a14="http://schemas.microsoft.com/office/drawing/2010/main" xmlns="" val="0"/>
                </a:ext>
              </a:extLst>
            </a:blip>
            <a:srcRect/>
            <a:stretch/>
          </p:blipFill>
          <p:spPr bwMode="auto">
            <a:xfrm>
              <a:off x="1619672" y="3861048"/>
              <a:ext cx="821241" cy="231833"/>
            </a:xfrm>
            <a:prstGeom prst="rect">
              <a:avLst/>
            </a:prstGeom>
            <a:noFill/>
            <a:extLst>
              <a:ext uri="{909E8E84-426E-40DD-AFC4-6F175D3DCCD1}">
                <a14:hiddenFill xmlns:a14="http://schemas.microsoft.com/office/drawing/2010/main" xmlns="">
                  <a:solidFill>
                    <a:srgbClr val="FFFFFF"/>
                  </a:solidFill>
                </a14:hiddenFill>
              </a:ext>
            </a:extLst>
          </p:spPr>
        </p:pic>
        <p:pic>
          <p:nvPicPr>
            <p:cNvPr id="44" name="Picture 13" descr="D:\sgmuserprofile\sftxww\Desktop\常用文档\汽车品牌标志\Collection Of Car Logos 汽车标志合集\国际PNG 格式\Infiniti.png"/>
            <p:cNvPicPr>
              <a:picLocks noChangeAspect="1" noChangeArrowheads="1"/>
            </p:cNvPicPr>
            <p:nvPr/>
          </p:nvPicPr>
          <p:blipFill rotWithShape="1">
            <a:blip r:embed="rId12" cstate="email">
              <a:extLst>
                <a:ext uri="{28A0092B-C50C-407E-A947-70E740481C1C}">
                  <a14:useLocalDpi xmlns:a14="http://schemas.microsoft.com/office/drawing/2010/main" xmlns="" val="0"/>
                </a:ext>
              </a:extLst>
            </a:blip>
            <a:srcRect/>
            <a:stretch/>
          </p:blipFill>
          <p:spPr bwMode="auto">
            <a:xfrm>
              <a:off x="2699792" y="3429000"/>
              <a:ext cx="529249" cy="246281"/>
            </a:xfrm>
            <a:prstGeom prst="rect">
              <a:avLst/>
            </a:prstGeom>
            <a:noFill/>
            <a:extLst>
              <a:ext uri="{909E8E84-426E-40DD-AFC4-6F175D3DCCD1}">
                <a14:hiddenFill xmlns:a14="http://schemas.microsoft.com/office/drawing/2010/main" xmlns="">
                  <a:solidFill>
                    <a:srgbClr val="FFFFFF"/>
                  </a:solidFill>
                </a14:hiddenFill>
              </a:ext>
            </a:extLst>
          </p:spPr>
        </p:pic>
        <p:pic>
          <p:nvPicPr>
            <p:cNvPr id="45" name="Picture 14" descr="D:\sgmuserprofile\sftxww\Desktop\常用文档\汽车品牌标志\Collection Of Car Logos 汽车标志合集\国际PNG 格式\Tesla.png"/>
            <p:cNvPicPr>
              <a:picLocks noChangeAspect="1" noChangeArrowheads="1"/>
            </p:cNvPicPr>
            <p:nvPr/>
          </p:nvPicPr>
          <p:blipFill>
            <a:blip r:embed="rId13" cstate="email">
              <a:extLst>
                <a:ext uri="{28A0092B-C50C-407E-A947-70E740481C1C}">
                  <a14:useLocalDpi xmlns:a14="http://schemas.microsoft.com/office/drawing/2010/main" xmlns="" val="0"/>
                </a:ext>
              </a:extLst>
            </a:blip>
            <a:srcRect/>
            <a:stretch>
              <a:fillRect/>
            </a:stretch>
          </p:blipFill>
          <p:spPr bwMode="auto">
            <a:xfrm>
              <a:off x="2987824" y="2996952"/>
              <a:ext cx="549591" cy="352043"/>
            </a:xfrm>
            <a:prstGeom prst="rect">
              <a:avLst/>
            </a:prstGeom>
            <a:noFill/>
            <a:extLst>
              <a:ext uri="{909E8E84-426E-40DD-AFC4-6F175D3DCCD1}">
                <a14:hiddenFill xmlns:a14="http://schemas.microsoft.com/office/drawing/2010/main" xmlns="">
                  <a:solidFill>
                    <a:srgbClr val="FFFFFF"/>
                  </a:solidFill>
                </a14:hiddenFill>
              </a:ext>
            </a:extLst>
          </p:spPr>
        </p:pic>
        <p:pic>
          <p:nvPicPr>
            <p:cNvPr id="46" name="Picture 15" descr="D:\sgmuserprofile\sftxww\Desktop\常用文档\汽车品牌标志\Collection Of Car Logos 汽车标志合集\国际PNG 格式\Mercedes Benz.png"/>
            <p:cNvPicPr>
              <a:picLocks noChangeAspect="1" noChangeArrowheads="1"/>
            </p:cNvPicPr>
            <p:nvPr/>
          </p:nvPicPr>
          <p:blipFill>
            <a:blip r:embed="rId14" cstate="email">
              <a:extLst>
                <a:ext uri="{28A0092B-C50C-407E-A947-70E740481C1C}">
                  <a14:useLocalDpi xmlns:a14="http://schemas.microsoft.com/office/drawing/2010/main" xmlns="" val="0"/>
                </a:ext>
              </a:extLst>
            </a:blip>
            <a:srcRect/>
            <a:stretch>
              <a:fillRect/>
            </a:stretch>
          </p:blipFill>
          <p:spPr bwMode="auto">
            <a:xfrm>
              <a:off x="1187624" y="2996952"/>
              <a:ext cx="350461" cy="293626"/>
            </a:xfrm>
            <a:prstGeom prst="rect">
              <a:avLst/>
            </a:prstGeom>
            <a:noFill/>
            <a:extLst>
              <a:ext uri="{909E8E84-426E-40DD-AFC4-6F175D3DCCD1}">
                <a14:hiddenFill xmlns:a14="http://schemas.microsoft.com/office/drawing/2010/main" xmlns="">
                  <a:solidFill>
                    <a:srgbClr val="FFFFFF"/>
                  </a:solidFill>
                </a14:hiddenFill>
              </a:ext>
            </a:extLst>
          </p:spPr>
        </p:pic>
        <p:pic>
          <p:nvPicPr>
            <p:cNvPr id="47" name="Picture 16" descr="D:\sgmuserprofile\sftxww\Desktop\常用文档\汽车品牌标志\Collection Of Car Logos 汽车标志合集\国际PNG 格式\Lexus.png"/>
            <p:cNvPicPr>
              <a:picLocks noChangeAspect="1" noChangeArrowheads="1"/>
            </p:cNvPicPr>
            <p:nvPr/>
          </p:nvPicPr>
          <p:blipFill rotWithShape="1">
            <a:blip r:embed="rId15" cstate="email">
              <a:extLst>
                <a:ext uri="{28A0092B-C50C-407E-A947-70E740481C1C}">
                  <a14:useLocalDpi xmlns:a14="http://schemas.microsoft.com/office/drawing/2010/main" xmlns="" val="0"/>
                </a:ext>
              </a:extLst>
            </a:blip>
            <a:srcRect/>
            <a:stretch/>
          </p:blipFill>
          <p:spPr bwMode="auto">
            <a:xfrm>
              <a:off x="1187624" y="3933056"/>
              <a:ext cx="396669" cy="236311"/>
            </a:xfrm>
            <a:prstGeom prst="rect">
              <a:avLst/>
            </a:prstGeom>
            <a:noFill/>
            <a:extLst>
              <a:ext uri="{909E8E84-426E-40DD-AFC4-6F175D3DCCD1}">
                <a14:hiddenFill xmlns:a14="http://schemas.microsoft.com/office/drawing/2010/main" xmlns="">
                  <a:solidFill>
                    <a:srgbClr val="FFFFFF"/>
                  </a:solidFill>
                </a14:hiddenFill>
              </a:ext>
            </a:extLst>
          </p:spPr>
        </p:pic>
        <p:pic>
          <p:nvPicPr>
            <p:cNvPr id="48" name="Picture 17" descr="D:\sgmuserprofile\sftxww\Desktop\常用文档\汽车品牌标志\Collection Of Car Logos 汽车标志合集\国际PNG 格式\Volvo.png"/>
            <p:cNvPicPr>
              <a:picLocks noChangeAspect="1" noChangeArrowheads="1"/>
            </p:cNvPicPr>
            <p:nvPr/>
          </p:nvPicPr>
          <p:blipFill>
            <a:blip r:embed="rId16" cstate="email">
              <a:extLst>
                <a:ext uri="{28A0092B-C50C-407E-A947-70E740481C1C}">
                  <a14:useLocalDpi xmlns:a14="http://schemas.microsoft.com/office/drawing/2010/main" xmlns="" val="0"/>
                </a:ext>
              </a:extLst>
            </a:blip>
            <a:srcRect/>
            <a:stretch>
              <a:fillRect/>
            </a:stretch>
          </p:blipFill>
          <p:spPr bwMode="auto">
            <a:xfrm>
              <a:off x="1763688" y="4259164"/>
              <a:ext cx="400242" cy="330416"/>
            </a:xfrm>
            <a:prstGeom prst="rect">
              <a:avLst/>
            </a:prstGeom>
            <a:noFill/>
            <a:extLst>
              <a:ext uri="{909E8E84-426E-40DD-AFC4-6F175D3DCCD1}">
                <a14:hiddenFill xmlns:a14="http://schemas.microsoft.com/office/drawing/2010/main" xmlns="">
                  <a:solidFill>
                    <a:srgbClr val="FFFFFF"/>
                  </a:solidFill>
                </a14:hiddenFill>
              </a:ext>
            </a:extLst>
          </p:spPr>
        </p:pic>
        <p:pic>
          <p:nvPicPr>
            <p:cNvPr id="49" name="Picture 18" descr="D:\sgmuserprofile\sftxww\Desktop\常用文档\汽车品牌标志\Collection Of Car Logos 汽车标志合集\国际PNG 格式\Land_Rover.png"/>
            <p:cNvPicPr>
              <a:picLocks noChangeAspect="1" noChangeArrowheads="1"/>
            </p:cNvPicPr>
            <p:nvPr/>
          </p:nvPicPr>
          <p:blipFill>
            <a:blip r:embed="rId17" cstate="email">
              <a:extLst>
                <a:ext uri="{28A0092B-C50C-407E-A947-70E740481C1C}">
                  <a14:useLocalDpi xmlns:a14="http://schemas.microsoft.com/office/drawing/2010/main" xmlns="" val="0"/>
                </a:ext>
              </a:extLst>
            </a:blip>
            <a:srcRect/>
            <a:stretch>
              <a:fillRect/>
            </a:stretch>
          </p:blipFill>
          <p:spPr bwMode="auto">
            <a:xfrm>
              <a:off x="3345062" y="3429000"/>
              <a:ext cx="570548" cy="269315"/>
            </a:xfrm>
            <a:prstGeom prst="rect">
              <a:avLst/>
            </a:prstGeom>
            <a:noFill/>
            <a:extLst>
              <a:ext uri="{909E8E84-426E-40DD-AFC4-6F175D3DCCD1}">
                <a14:hiddenFill xmlns:a14="http://schemas.microsoft.com/office/drawing/2010/main" xmlns="">
                  <a:solidFill>
                    <a:srgbClr val="FFFFFF"/>
                  </a:solidFill>
                </a14:hiddenFill>
              </a:ext>
            </a:extLst>
          </p:spPr>
        </p:pic>
        <p:pic>
          <p:nvPicPr>
            <p:cNvPr id="50" name="Picture 19" descr="D:\sgmuserprofile\sftxww\Desktop\常用文档\汽车品牌标志\Collection Of Car Logos 汽车标志合集\国际品牌JPG 格式\Rolls Royce.jpg"/>
            <p:cNvPicPr>
              <a:picLocks noChangeAspect="1" noChangeArrowheads="1"/>
            </p:cNvPicPr>
            <p:nvPr/>
          </p:nvPicPr>
          <p:blipFill>
            <a:blip r:embed="rId18" cstate="email">
              <a:extLst>
                <a:ext uri="{28A0092B-C50C-407E-A947-70E740481C1C}">
                  <a14:useLocalDpi xmlns:a14="http://schemas.microsoft.com/office/drawing/2010/main" xmlns="" val="0"/>
                </a:ext>
              </a:extLst>
            </a:blip>
            <a:srcRect/>
            <a:stretch>
              <a:fillRect/>
            </a:stretch>
          </p:blipFill>
          <p:spPr bwMode="auto">
            <a:xfrm>
              <a:off x="3426835" y="2492896"/>
              <a:ext cx="353077" cy="396385"/>
            </a:xfrm>
            <a:prstGeom prst="rect">
              <a:avLst/>
            </a:prstGeom>
            <a:noFill/>
            <a:extLst>
              <a:ext uri="{909E8E84-426E-40DD-AFC4-6F175D3DCCD1}">
                <a14:hiddenFill xmlns:a14="http://schemas.microsoft.com/office/drawing/2010/main" xmlns="">
                  <a:solidFill>
                    <a:srgbClr val="FFFFFF"/>
                  </a:solidFill>
                </a14:hiddenFill>
              </a:ext>
            </a:extLst>
          </p:spPr>
        </p:pic>
        <p:pic>
          <p:nvPicPr>
            <p:cNvPr id="51" name="Picture 20" descr="D:\sgmuserprofile\sftxww\Desktop\常用文档\汽车品牌标志\Collection Of Car Logos 汽车标志合集\国际品牌JPG 格式\Porsche.jpg"/>
            <p:cNvPicPr>
              <a:picLocks noChangeAspect="1" noChangeArrowheads="1"/>
            </p:cNvPicPr>
            <p:nvPr/>
          </p:nvPicPr>
          <p:blipFill rotWithShape="1">
            <a:blip r:embed="rId19" cstate="email">
              <a:extLst>
                <a:ext uri="{28A0092B-C50C-407E-A947-70E740481C1C}">
                  <a14:useLocalDpi xmlns:a14="http://schemas.microsoft.com/office/drawing/2010/main" xmlns="" val="0"/>
                </a:ext>
              </a:extLst>
            </a:blip>
            <a:srcRect/>
            <a:stretch/>
          </p:blipFill>
          <p:spPr bwMode="auto">
            <a:xfrm>
              <a:off x="899592" y="4221088"/>
              <a:ext cx="342410" cy="368492"/>
            </a:xfrm>
            <a:prstGeom prst="rect">
              <a:avLst/>
            </a:prstGeom>
            <a:noFill/>
            <a:extLst>
              <a:ext uri="{909E8E84-426E-40DD-AFC4-6F175D3DCCD1}">
                <a14:hiddenFill xmlns:a14="http://schemas.microsoft.com/office/drawing/2010/main" xmlns="">
                  <a:solidFill>
                    <a:srgbClr val="FFFFFF"/>
                  </a:solidFill>
                </a14:hiddenFill>
              </a:ext>
            </a:extLst>
          </p:spPr>
        </p:pic>
        <p:pic>
          <p:nvPicPr>
            <p:cNvPr id="52" name="Picture 21" descr="D:\sgmuserprofile\sftxww\Desktop\常用文档\汽车品牌标志\Collection Of Car Logos 汽车标志合集\国际品牌JPG 格式\Ferrari.jpg"/>
            <p:cNvPicPr>
              <a:picLocks noChangeAspect="1" noChangeArrowheads="1"/>
            </p:cNvPicPr>
            <p:nvPr/>
          </p:nvPicPr>
          <p:blipFill>
            <a:blip r:embed="rId20" cstate="email">
              <a:extLst>
                <a:ext uri="{28A0092B-C50C-407E-A947-70E740481C1C}">
                  <a14:useLocalDpi xmlns:a14="http://schemas.microsoft.com/office/drawing/2010/main" xmlns="" val="0"/>
                </a:ext>
              </a:extLst>
            </a:blip>
            <a:srcRect/>
            <a:stretch>
              <a:fillRect/>
            </a:stretch>
          </p:blipFill>
          <p:spPr bwMode="auto">
            <a:xfrm>
              <a:off x="1403648" y="3356992"/>
              <a:ext cx="520638" cy="363605"/>
            </a:xfrm>
            <a:prstGeom prst="rect">
              <a:avLst/>
            </a:prstGeom>
            <a:noFill/>
            <a:extLst>
              <a:ext uri="{909E8E84-426E-40DD-AFC4-6F175D3DCCD1}">
                <a14:hiddenFill xmlns:a14="http://schemas.microsoft.com/office/drawing/2010/main" xmlns="">
                  <a:solidFill>
                    <a:srgbClr val="FFFFFF"/>
                  </a:solidFill>
                </a14:hiddenFill>
              </a:ext>
            </a:extLst>
          </p:spPr>
        </p:pic>
        <p:pic>
          <p:nvPicPr>
            <p:cNvPr id="53" name="Picture 22" descr="D:\sgmuserprofile\sftxww\Desktop\常用文档\汽车品牌标志\Collection Of Car Logos 汽车标志合集\国际品牌JPG 格式\Nissan.jpg"/>
            <p:cNvPicPr>
              <a:picLocks noChangeAspect="1" noChangeArrowheads="1"/>
            </p:cNvPicPr>
            <p:nvPr/>
          </p:nvPicPr>
          <p:blipFill>
            <a:blip r:embed="rId21" cstate="email">
              <a:extLst>
                <a:ext uri="{28A0092B-C50C-407E-A947-70E740481C1C}">
                  <a14:useLocalDpi xmlns:a14="http://schemas.microsoft.com/office/drawing/2010/main" xmlns="" val="0"/>
                </a:ext>
              </a:extLst>
            </a:blip>
            <a:srcRect/>
            <a:stretch>
              <a:fillRect/>
            </a:stretch>
          </p:blipFill>
          <p:spPr bwMode="auto">
            <a:xfrm>
              <a:off x="3131840" y="3861048"/>
              <a:ext cx="415199" cy="300226"/>
            </a:xfrm>
            <a:prstGeom prst="rect">
              <a:avLst/>
            </a:prstGeom>
            <a:noFill/>
            <a:extLst>
              <a:ext uri="{909E8E84-426E-40DD-AFC4-6F175D3DCCD1}">
                <a14:hiddenFill xmlns:a14="http://schemas.microsoft.com/office/drawing/2010/main" xmlns="">
                  <a:solidFill>
                    <a:srgbClr val="FFFFFF"/>
                  </a:solidFill>
                </a14:hiddenFill>
              </a:ext>
            </a:extLst>
          </p:spPr>
        </p:pic>
        <p:pic>
          <p:nvPicPr>
            <p:cNvPr id="54" name="Picture 23" descr="D:\sgmuserprofile\sftxww\Desktop\常用文档\汽车品牌标志\Collection Of Car Logos 汽车标志合集\国际PNG 格式\Ford.png"/>
            <p:cNvPicPr>
              <a:picLocks noChangeAspect="1" noChangeArrowheads="1"/>
            </p:cNvPicPr>
            <p:nvPr/>
          </p:nvPicPr>
          <p:blipFill>
            <a:blip r:embed="rId22" cstate="email">
              <a:extLst>
                <a:ext uri="{28A0092B-C50C-407E-A947-70E740481C1C}">
                  <a14:useLocalDpi xmlns:a14="http://schemas.microsoft.com/office/drawing/2010/main" xmlns="" val="0"/>
                </a:ext>
              </a:extLst>
            </a:blip>
            <a:srcRect/>
            <a:stretch>
              <a:fillRect/>
            </a:stretch>
          </p:blipFill>
          <p:spPr bwMode="auto">
            <a:xfrm>
              <a:off x="3275856" y="4295954"/>
              <a:ext cx="639754" cy="293626"/>
            </a:xfrm>
            <a:prstGeom prst="rect">
              <a:avLst/>
            </a:prstGeom>
            <a:noFill/>
            <a:extLst>
              <a:ext uri="{909E8E84-426E-40DD-AFC4-6F175D3DCCD1}">
                <a14:hiddenFill xmlns:a14="http://schemas.microsoft.com/office/drawing/2010/main" xmlns="">
                  <a:solidFill>
                    <a:srgbClr val="FFFFFF"/>
                  </a:solidFill>
                </a14:hiddenFill>
              </a:ext>
            </a:extLst>
          </p:spPr>
        </p:pic>
        <p:pic>
          <p:nvPicPr>
            <p:cNvPr id="55" name="图片 54" descr="u=3635633022,708577395&amp;fm=58.jpg"/>
            <p:cNvPicPr>
              <a:picLocks noChangeAspect="1"/>
            </p:cNvPicPr>
            <p:nvPr/>
          </p:nvPicPr>
          <p:blipFill>
            <a:blip r:embed="rId23" cstate="print"/>
            <a:stretch>
              <a:fillRect/>
            </a:stretch>
          </p:blipFill>
          <p:spPr>
            <a:xfrm>
              <a:off x="755576" y="3356992"/>
              <a:ext cx="571824" cy="488276"/>
            </a:xfrm>
            <a:prstGeom prst="rect">
              <a:avLst/>
            </a:prstGeom>
          </p:spPr>
        </p:pic>
      </p:grpSp>
      <p:pic>
        <p:nvPicPr>
          <p:cNvPr id="57" name="Picture 2"/>
          <p:cNvPicPr>
            <a:picLocks noChangeAspect="1" noChangeArrowheads="1"/>
          </p:cNvPicPr>
          <p:nvPr/>
        </p:nvPicPr>
        <p:blipFill>
          <a:blip r:embed="rId24" cstate="email">
            <a:extLst>
              <a:ext uri="{28A0092B-C50C-407E-A947-70E740481C1C}">
                <a14:useLocalDpi xmlns:a14="http://schemas.microsoft.com/office/drawing/2010/main" xmlns="" val="0"/>
              </a:ext>
            </a:extLst>
          </a:blip>
          <a:srcRect/>
          <a:stretch>
            <a:fillRect/>
          </a:stretch>
        </p:blipFill>
        <p:spPr bwMode="auto">
          <a:xfrm>
            <a:off x="4139952" y="1124744"/>
            <a:ext cx="4735836" cy="32403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0" name="矩形 59"/>
          <p:cNvSpPr/>
          <p:nvPr/>
        </p:nvSpPr>
        <p:spPr>
          <a:xfrm>
            <a:off x="611560" y="1484784"/>
            <a:ext cx="3744416" cy="307777"/>
          </a:xfrm>
          <a:prstGeom prst="rect">
            <a:avLst/>
          </a:prstGeom>
        </p:spPr>
        <p:txBody>
          <a:bodyPr wrap="square">
            <a:spAutoFit/>
          </a:bodyPr>
          <a:lstStyle/>
          <a:p>
            <a:pPr marL="342900" indent="-342900" eaLnBrk="0" hangingPunct="0">
              <a:spcBef>
                <a:spcPct val="20000"/>
              </a:spcBef>
              <a:buClr>
                <a:schemeClr val="tx1"/>
              </a:buClr>
              <a:buFont typeface="Wingdings" pitchFamily="2" charset="2"/>
              <a:buChar char="u"/>
            </a:pPr>
            <a:r>
              <a:rPr lang="zh-CN" altLang="en-US" sz="1400" b="1" dirty="0" smtClean="0">
                <a:latin typeface="仿宋_GB2312" pitchFamily="49" charset="-122"/>
                <a:sym typeface="Wingdings" pitchFamily="2" charset="2"/>
              </a:rPr>
              <a:t>使用铝合金的主要汽车品牌</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908720"/>
            <a:ext cx="5616624" cy="424155"/>
          </a:xfrm>
          <a:prstGeom prst="rect">
            <a:avLst/>
          </a:prstGeom>
        </p:spPr>
        <p:txBody>
          <a:bodyPr wrap="square">
            <a:spAutoFit/>
          </a:bodyPr>
          <a:lstStyle/>
          <a:p>
            <a:pPr indent="-342900">
              <a:lnSpc>
                <a:spcPct val="125000"/>
              </a:lnSpc>
              <a:spcBef>
                <a:spcPct val="20000"/>
              </a:spcBef>
              <a:buClr>
                <a:srgbClr val="002060"/>
              </a:buClr>
            </a:pPr>
            <a:r>
              <a:rPr lang="zh-CN" altLang="en-US" sz="2000" b="1" dirty="0" smtClean="0">
                <a:latin typeface="仿宋_GB2312" pitchFamily="49" charset="-122"/>
                <a:ea typeface="仿宋_GB2312" pitchFamily="49" charset="-122"/>
                <a:sym typeface="Wingdings" pitchFamily="2" charset="2"/>
              </a:rPr>
              <a:t>铝合金在车身上应用现状</a:t>
            </a:r>
            <a:endParaRPr lang="en-US" altLang="zh-CN" sz="2000" b="1" dirty="0" smtClean="0">
              <a:latin typeface="仿宋_GB2312" pitchFamily="49" charset="-122"/>
              <a:ea typeface="仿宋_GB2312" pitchFamily="49" charset="-122"/>
              <a:sym typeface="Wingdings" pitchFamily="2" charset="2"/>
            </a:endParaRPr>
          </a:p>
        </p:txBody>
      </p:sp>
      <p:sp>
        <p:nvSpPr>
          <p:cNvPr id="9" name="TextBox 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42</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0" name="矩形 9"/>
          <p:cNvSpPr/>
          <p:nvPr/>
        </p:nvSpPr>
        <p:spPr>
          <a:xfrm>
            <a:off x="1170208" y="147696"/>
            <a:ext cx="4153701"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-6</a:t>
            </a:r>
          </a:p>
        </p:txBody>
      </p:sp>
      <p:sp>
        <p:nvSpPr>
          <p:cNvPr id="61" name="TextBox 3"/>
          <p:cNvSpPr txBox="1">
            <a:spLocks noChangeArrowheads="1"/>
          </p:cNvSpPr>
          <p:nvPr/>
        </p:nvSpPr>
        <p:spPr bwMode="auto">
          <a:xfrm>
            <a:off x="452957" y="1340768"/>
            <a:ext cx="7791451" cy="307777"/>
          </a:xfrm>
          <a:prstGeom prst="rect">
            <a:avLst/>
          </a:prstGeom>
          <a:noFill/>
          <a:ln w="9525">
            <a:noFill/>
            <a:miter lim="800000"/>
            <a:headEnd/>
            <a:tailEnd/>
          </a:ln>
        </p:spPr>
        <p:txBody>
          <a:bodyPr wrap="square">
            <a:spAutoFit/>
          </a:bodyPr>
          <a:lstStyle/>
          <a:p>
            <a:pPr marL="342900" indent="-342900" eaLnBrk="0" hangingPunct="0">
              <a:spcBef>
                <a:spcPct val="20000"/>
              </a:spcBef>
              <a:buClr>
                <a:srgbClr val="002060"/>
              </a:buClr>
              <a:buFont typeface="Wingdings" pitchFamily="2" charset="2"/>
              <a:buChar char="u"/>
            </a:pPr>
            <a:r>
              <a:rPr lang="en-US" altLang="zh-CN" sz="1400" b="1" dirty="0" smtClean="0">
                <a:solidFill>
                  <a:schemeClr val="tx1"/>
                </a:solidFill>
                <a:latin typeface="仿宋_GB2312" pitchFamily="49" charset="-122"/>
                <a:ea typeface="仿宋_GB2312" pitchFamily="49" charset="-122"/>
                <a:sym typeface="Wingdings" pitchFamily="2" charset="2"/>
              </a:rPr>
              <a:t>2013</a:t>
            </a:r>
            <a:r>
              <a:rPr lang="zh-CN" altLang="en-US" sz="1400" b="1" dirty="0" smtClean="0">
                <a:solidFill>
                  <a:schemeClr val="tx1"/>
                </a:solidFill>
                <a:latin typeface="仿宋_GB2312" pitchFamily="49" charset="-122"/>
                <a:ea typeface="仿宋_GB2312" pitchFamily="49" charset="-122"/>
                <a:sym typeface="Wingdings" pitchFamily="2" charset="2"/>
              </a:rPr>
              <a:t>年欧洲车身会议车型铝合金使用情况</a:t>
            </a:r>
            <a:endParaRPr lang="en-US" altLang="zh-CN" sz="1400" b="1" dirty="0">
              <a:solidFill>
                <a:schemeClr val="tx1"/>
              </a:solidFill>
              <a:latin typeface="仿宋_GB2312" pitchFamily="49" charset="-122"/>
              <a:ea typeface="仿宋_GB2312" pitchFamily="49" charset="-122"/>
              <a:sym typeface="Wingdings" pitchFamily="2" charset="2"/>
            </a:endParaRPr>
          </a:p>
        </p:txBody>
      </p:sp>
      <p:graphicFrame>
        <p:nvGraphicFramePr>
          <p:cNvPr id="62" name="表格 61"/>
          <p:cNvGraphicFramePr>
            <a:graphicFrameLocks noGrp="1"/>
          </p:cNvGraphicFramePr>
          <p:nvPr/>
        </p:nvGraphicFramePr>
        <p:xfrm>
          <a:off x="611560" y="1700808"/>
          <a:ext cx="8064893" cy="3672405"/>
        </p:xfrm>
        <a:graphic>
          <a:graphicData uri="http://schemas.openxmlformats.org/drawingml/2006/table">
            <a:tbl>
              <a:tblPr/>
              <a:tblGrid>
                <a:gridCol w="726567"/>
                <a:gridCol w="944537"/>
                <a:gridCol w="653910"/>
                <a:gridCol w="581254"/>
                <a:gridCol w="653910"/>
                <a:gridCol w="944537"/>
                <a:gridCol w="653910"/>
                <a:gridCol w="871881"/>
                <a:gridCol w="653910"/>
                <a:gridCol w="726567"/>
                <a:gridCol w="653910"/>
              </a:tblGrid>
              <a:tr h="534771">
                <a:tc rowSpan="3">
                  <a:txBody>
                    <a:bodyPr/>
                    <a:lstStyle/>
                    <a:p>
                      <a:pPr algn="ctr" rtl="0" fontAlgn="ctr"/>
                      <a:r>
                        <a:rPr lang="zh-CN" altLang="en-US" sz="1200" b="1" i="0" u="none" strike="noStrike" dirty="0">
                          <a:solidFill>
                            <a:schemeClr val="tx1"/>
                          </a:solidFill>
                          <a:latin typeface="微软雅黑" pitchFamily="34" charset="-122"/>
                          <a:ea typeface="微软雅黑" pitchFamily="34" charset="-122"/>
                        </a:rPr>
                        <a:t>基本情况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zh-CN" altLang="en-US" sz="1200" b="1" i="0" u="none" strike="noStrike" dirty="0">
                          <a:solidFill>
                            <a:schemeClr val="tx1"/>
                          </a:solidFill>
                          <a:latin typeface="微软雅黑" pitchFamily="34" charset="-122"/>
                          <a:ea typeface="微软雅黑" pitchFamily="34" charset="-122"/>
                        </a:rPr>
                        <a:t>公司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Benz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BMW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Lexus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a:solidFill>
                            <a:schemeClr val="tx1"/>
                          </a:solidFill>
                          <a:latin typeface="Times New Roman" pitchFamily="18" charset="0"/>
                          <a:ea typeface="微软雅黑" pitchFamily="34" charset="-122"/>
                          <a:cs typeface="Times New Roman" pitchFamily="18" charset="0"/>
                        </a:rPr>
                        <a:t>Range Rover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a:solidFill>
                            <a:schemeClr val="tx1"/>
                          </a:solidFill>
                          <a:latin typeface="Times New Roman" pitchFamily="18" charset="0"/>
                          <a:ea typeface="微软雅黑" pitchFamily="34" charset="-122"/>
                          <a:cs typeface="Times New Roman" pitchFamily="18" charset="0"/>
                        </a:rPr>
                        <a:t>Infiniti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Alfa Romeo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a:solidFill>
                            <a:schemeClr val="tx1"/>
                          </a:solidFill>
                          <a:latin typeface="Times New Roman" pitchFamily="18" charset="0"/>
                          <a:ea typeface="微软雅黑" pitchFamily="34" charset="-122"/>
                          <a:cs typeface="Times New Roman" pitchFamily="18" charset="0"/>
                        </a:rPr>
                        <a:t>Honda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a:solidFill>
                            <a:schemeClr val="tx1"/>
                          </a:solidFill>
                          <a:latin typeface="Times New Roman" pitchFamily="18" charset="0"/>
                          <a:ea typeface="微软雅黑" pitchFamily="34" charset="-122"/>
                          <a:cs typeface="Times New Roman" pitchFamily="18" charset="0"/>
                        </a:rPr>
                        <a:t>Opel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a:solidFill>
                            <a:schemeClr val="tx1"/>
                          </a:solidFill>
                          <a:latin typeface="Times New Roman" pitchFamily="18" charset="0"/>
                          <a:ea typeface="微软雅黑" pitchFamily="34" charset="-122"/>
                          <a:cs typeface="Times New Roman" pitchFamily="18" charset="0"/>
                        </a:rPr>
                        <a:t>Renault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r>
              <a:tr h="348626">
                <a:tc vMerge="1">
                  <a:txBody>
                    <a:bodyPr/>
                    <a:lstStyle/>
                    <a:p>
                      <a:endParaRPr lang="zh-CN" altLang="en-US"/>
                    </a:p>
                  </a:txBody>
                  <a:tcPr/>
                </a:tc>
                <a:tc>
                  <a:txBody>
                    <a:bodyPr/>
                    <a:lstStyle/>
                    <a:p>
                      <a:pPr algn="ctr" rtl="0" fontAlgn="ctr"/>
                      <a:r>
                        <a:rPr lang="zh-CN" altLang="en-US" sz="1200" b="1" i="0" u="none" strike="noStrike" dirty="0">
                          <a:solidFill>
                            <a:schemeClr val="tx1"/>
                          </a:solidFill>
                          <a:latin typeface="微软雅黑" pitchFamily="34" charset="-122"/>
                          <a:ea typeface="微软雅黑" pitchFamily="34" charset="-122"/>
                        </a:rPr>
                        <a:t>车型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S-class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i3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IS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sport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Q50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dirty="0">
                          <a:solidFill>
                            <a:schemeClr val="tx1"/>
                          </a:solidFill>
                          <a:latin typeface="Times New Roman" pitchFamily="18" charset="0"/>
                          <a:ea typeface="微软雅黑" pitchFamily="34" charset="-122"/>
                          <a:cs typeface="Times New Roman" pitchFamily="18" charset="0"/>
                        </a:rPr>
                        <a:t>4C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a:solidFill>
                            <a:schemeClr val="tx1"/>
                          </a:solidFill>
                          <a:latin typeface="Times New Roman" pitchFamily="18" charset="0"/>
                          <a:ea typeface="微软雅黑" pitchFamily="34" charset="-122"/>
                          <a:cs typeface="Times New Roman" pitchFamily="18" charset="0"/>
                        </a:rPr>
                        <a:t>Fit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a:solidFill>
                            <a:schemeClr val="tx1"/>
                          </a:solidFill>
                          <a:latin typeface="Times New Roman" pitchFamily="18" charset="0"/>
                          <a:ea typeface="微软雅黑" pitchFamily="34" charset="-122"/>
                          <a:cs typeface="Times New Roman" pitchFamily="18" charset="0"/>
                        </a:rPr>
                        <a:t>Cascada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rtl="0" fontAlgn="ctr"/>
                      <a:r>
                        <a:rPr lang="en-US" sz="1200" b="1" i="0" u="none" strike="noStrike">
                          <a:solidFill>
                            <a:schemeClr val="tx1"/>
                          </a:solidFill>
                          <a:latin typeface="Times New Roman" pitchFamily="18" charset="0"/>
                          <a:ea typeface="微软雅黑" pitchFamily="34" charset="-122"/>
                          <a:cs typeface="Times New Roman" pitchFamily="18" charset="0"/>
                        </a:rPr>
                        <a:t>Captur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r>
              <a:tr h="348626">
                <a:tc vMerge="1">
                  <a:txBody>
                    <a:bodyPr/>
                    <a:lstStyle/>
                    <a:p>
                      <a:endParaRPr lang="zh-CN" altLang="en-US"/>
                    </a:p>
                  </a:txBody>
                  <a:tcPr/>
                </a:tc>
                <a:tc>
                  <a:txBody>
                    <a:bodyPr/>
                    <a:lstStyle/>
                    <a:p>
                      <a:pPr algn="ctr" fontAlgn="ctr"/>
                      <a:r>
                        <a:rPr lang="en-US" sz="1200" b="1" i="0" u="none" strike="noStrike" dirty="0">
                          <a:solidFill>
                            <a:schemeClr val="tx1"/>
                          </a:solidFill>
                          <a:latin typeface="微软雅黑" pitchFamily="34" charset="-122"/>
                          <a:ea typeface="微软雅黑" pitchFamily="34" charset="-122"/>
                        </a:rPr>
                        <a:t>SOP</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altLang="zh-CN" sz="1200" b="1" i="0" u="none" strike="noStrike" dirty="0">
                          <a:solidFill>
                            <a:schemeClr val="tx1"/>
                          </a:solidFill>
                          <a:latin typeface="Times New Roman" pitchFamily="18" charset="0"/>
                          <a:ea typeface="微软雅黑" pitchFamily="34" charset="-122"/>
                          <a:cs typeface="Times New Roman" pitchFamily="18" charset="0"/>
                        </a:rPr>
                        <a:t>2013.4</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altLang="zh-CN" sz="1200" b="1" i="0" u="none" strike="noStrike" dirty="0">
                          <a:solidFill>
                            <a:schemeClr val="tx1"/>
                          </a:solidFill>
                          <a:latin typeface="Times New Roman" pitchFamily="18" charset="0"/>
                          <a:ea typeface="微软雅黑" pitchFamily="34" charset="-122"/>
                          <a:cs typeface="Times New Roman" pitchFamily="18" charset="0"/>
                        </a:rPr>
                        <a:t>2013.9</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altLang="zh-CN" sz="1200" b="1" i="0" u="none" strike="noStrike" dirty="0">
                          <a:solidFill>
                            <a:schemeClr val="tx1"/>
                          </a:solidFill>
                          <a:latin typeface="Times New Roman" pitchFamily="18" charset="0"/>
                          <a:ea typeface="微软雅黑" pitchFamily="34" charset="-122"/>
                          <a:cs typeface="Times New Roman" pitchFamily="18" charset="0"/>
                        </a:rPr>
                        <a:t>2013.4</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altLang="zh-CN" sz="1200" b="1" i="0" u="none" strike="noStrike" dirty="0">
                          <a:solidFill>
                            <a:schemeClr val="tx1"/>
                          </a:solidFill>
                          <a:latin typeface="Times New Roman" pitchFamily="18" charset="0"/>
                          <a:ea typeface="微软雅黑" pitchFamily="34" charset="-122"/>
                          <a:cs typeface="Times New Roman" pitchFamily="18" charset="0"/>
                        </a:rPr>
                        <a:t>2013.2</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altLang="zh-CN" sz="1200" b="1" i="0" u="none" strike="noStrike" dirty="0">
                          <a:solidFill>
                            <a:schemeClr val="tx1"/>
                          </a:solidFill>
                          <a:latin typeface="Times New Roman" pitchFamily="18" charset="0"/>
                          <a:ea typeface="微软雅黑" pitchFamily="34" charset="-122"/>
                          <a:cs typeface="Times New Roman" pitchFamily="18" charset="0"/>
                        </a:rPr>
                        <a:t>2013.5</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altLang="zh-CN" sz="1200" b="1" i="0" u="none" strike="noStrike" dirty="0">
                          <a:solidFill>
                            <a:schemeClr val="tx1"/>
                          </a:solidFill>
                          <a:latin typeface="Times New Roman" pitchFamily="18" charset="0"/>
                          <a:ea typeface="微软雅黑" pitchFamily="34" charset="-122"/>
                          <a:cs typeface="Times New Roman" pitchFamily="18" charset="0"/>
                        </a:rPr>
                        <a:t>2013.9</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altLang="zh-CN" sz="1200" b="1" i="0" u="none" strike="noStrike" dirty="0">
                          <a:solidFill>
                            <a:schemeClr val="tx1"/>
                          </a:solidFill>
                          <a:latin typeface="Times New Roman" pitchFamily="18" charset="0"/>
                          <a:ea typeface="微软雅黑" pitchFamily="34" charset="-122"/>
                          <a:cs typeface="Times New Roman" pitchFamily="18" charset="0"/>
                        </a:rPr>
                        <a:t>2013.9</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altLang="zh-CN" sz="1200" b="1" i="0" u="none" strike="noStrike" dirty="0">
                          <a:solidFill>
                            <a:schemeClr val="tx1"/>
                          </a:solidFill>
                          <a:latin typeface="Times New Roman" pitchFamily="18" charset="0"/>
                          <a:ea typeface="微软雅黑" pitchFamily="34" charset="-122"/>
                          <a:cs typeface="Times New Roman" pitchFamily="18" charset="0"/>
                        </a:rPr>
                        <a:t>2013.2</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altLang="zh-CN" sz="1200" b="1" i="0" u="none" strike="noStrike" dirty="0">
                          <a:solidFill>
                            <a:schemeClr val="tx1"/>
                          </a:solidFill>
                          <a:latin typeface="Times New Roman" pitchFamily="18" charset="0"/>
                          <a:ea typeface="微软雅黑" pitchFamily="34" charset="-122"/>
                          <a:cs typeface="Times New Roman" pitchFamily="18" charset="0"/>
                        </a:rPr>
                        <a:t>2013.9</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99FF"/>
                    </a:solidFill>
                  </a:tcPr>
                </a:tc>
              </a:tr>
              <a:tr h="348626">
                <a:tc>
                  <a:txBody>
                    <a:bodyPr/>
                    <a:lstStyle/>
                    <a:p>
                      <a:pPr algn="ctr" rtl="0" fontAlgn="ctr"/>
                      <a:r>
                        <a:rPr lang="zh-CN" altLang="en-US" sz="1100" b="0" i="0" u="none" strike="noStrike">
                          <a:solidFill>
                            <a:srgbClr val="000000"/>
                          </a:solidFill>
                          <a:latin typeface="微软雅黑" pitchFamily="34" charset="-122"/>
                          <a:ea typeface="微软雅黑" pitchFamily="34" charset="-122"/>
                        </a:rPr>
                        <a:t>基本参数</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0" i="0" u="none" strike="noStrike" dirty="0">
                          <a:solidFill>
                            <a:srgbClr val="000000"/>
                          </a:solidFill>
                          <a:latin typeface="微软雅黑" pitchFamily="34" charset="-122"/>
                          <a:ea typeface="微软雅黑" pitchFamily="34" charset="-122"/>
                        </a:rPr>
                        <a:t>白车身</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435</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223</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394</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353</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a:solidFill>
                            <a:srgbClr val="000000"/>
                          </a:solidFill>
                          <a:latin typeface="Times New Roman" pitchFamily="18" charset="0"/>
                          <a:ea typeface="微软雅黑" pitchFamily="34" charset="-122"/>
                          <a:cs typeface="Times New Roman" pitchFamily="18" charset="0"/>
                        </a:rPr>
                        <a:t>381.5</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a:solidFill>
                            <a:srgbClr val="000000"/>
                          </a:solidFill>
                          <a:latin typeface="Times New Roman" pitchFamily="18" charset="0"/>
                          <a:ea typeface="微软雅黑" pitchFamily="34" charset="-122"/>
                          <a:cs typeface="Times New Roman" pitchFamily="18" charset="0"/>
                        </a:rPr>
                        <a:t>213</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a:solidFill>
                            <a:srgbClr val="000000"/>
                          </a:solidFill>
                          <a:latin typeface="Times New Roman" pitchFamily="18" charset="0"/>
                          <a:ea typeface="微软雅黑" pitchFamily="34" charset="-122"/>
                          <a:cs typeface="Times New Roman" pitchFamily="18" charset="0"/>
                        </a:rPr>
                        <a:t>301.2</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a:solidFill>
                            <a:srgbClr val="000000"/>
                          </a:solidFill>
                          <a:latin typeface="Times New Roman" pitchFamily="18" charset="0"/>
                          <a:ea typeface="微软雅黑" pitchFamily="34" charset="-122"/>
                          <a:cs typeface="Times New Roman" pitchFamily="18" charset="0"/>
                        </a:rPr>
                        <a:t>444</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353</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8626">
                <a:tc rowSpan="6">
                  <a:txBody>
                    <a:bodyPr/>
                    <a:lstStyle/>
                    <a:p>
                      <a:pPr algn="ctr" rtl="0" fontAlgn="ctr"/>
                      <a:r>
                        <a:rPr lang="zh-CN" altLang="en-US" sz="1100" b="0" i="0" u="none" strike="noStrike" dirty="0">
                          <a:solidFill>
                            <a:srgbClr val="000000"/>
                          </a:solidFill>
                          <a:latin typeface="微软雅黑" pitchFamily="34" charset="-122"/>
                          <a:ea typeface="微软雅黑" pitchFamily="34" charset="-122"/>
                        </a:rPr>
                        <a:t>铝合金比例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latin typeface="微软雅黑" pitchFamily="34" charset="-122"/>
                          <a:ea typeface="微软雅黑" pitchFamily="34" charset="-122"/>
                        </a:rPr>
                        <a:t>7</a:t>
                      </a:r>
                      <a:r>
                        <a:rPr lang="zh-CN" altLang="en-US" sz="1100" b="0" i="0" u="none" strike="noStrike">
                          <a:solidFill>
                            <a:srgbClr val="000000"/>
                          </a:solidFill>
                          <a:latin typeface="微软雅黑" pitchFamily="34" charset="-122"/>
                          <a:ea typeface="微软雅黑" pitchFamily="34" charset="-122"/>
                        </a:rPr>
                        <a:t>系铝合金板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1.20%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0.70%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48626">
                <a:tc vMerge="1">
                  <a:txBody>
                    <a:bodyPr/>
                    <a:lstStyle/>
                    <a:p>
                      <a:endParaRPr lang="zh-CN" altLang="en-US"/>
                    </a:p>
                  </a:txBody>
                  <a:tcPr/>
                </a:tc>
                <a:tc>
                  <a:txBody>
                    <a:bodyPr/>
                    <a:lstStyle/>
                    <a:p>
                      <a:pPr algn="ctr" rtl="0" fontAlgn="ctr"/>
                      <a:r>
                        <a:rPr lang="en-US" altLang="zh-CN" sz="1100" b="0" i="0" u="none" strike="noStrike">
                          <a:solidFill>
                            <a:srgbClr val="000000"/>
                          </a:solidFill>
                          <a:latin typeface="微软雅黑" pitchFamily="34" charset="-122"/>
                          <a:ea typeface="微软雅黑" pitchFamily="34" charset="-122"/>
                        </a:rPr>
                        <a:t>6</a:t>
                      </a:r>
                      <a:r>
                        <a:rPr lang="zh-CN" altLang="en-US" sz="1100" b="0" i="0" u="none" strike="noStrike">
                          <a:solidFill>
                            <a:srgbClr val="000000"/>
                          </a:solidFill>
                          <a:latin typeface="微软雅黑" pitchFamily="34" charset="-122"/>
                          <a:ea typeface="微软雅黑" pitchFamily="34" charset="-122"/>
                        </a:rPr>
                        <a:t>系铝合金板</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2.50%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10.66%</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2.40%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37%</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2.10%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3%</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3.30%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48626">
                <a:tc vMerge="1">
                  <a:txBody>
                    <a:bodyPr/>
                    <a:lstStyle/>
                    <a:p>
                      <a:endParaRPr lang="zh-CN" altLang="en-US"/>
                    </a:p>
                  </a:txBody>
                  <a:tcPr/>
                </a:tc>
                <a:tc>
                  <a:txBody>
                    <a:bodyPr/>
                    <a:lstStyle/>
                    <a:p>
                      <a:pPr algn="ctr" rtl="0" fontAlgn="ctr"/>
                      <a:r>
                        <a:rPr lang="en-US" altLang="zh-CN" sz="1100" b="0" i="0" u="none" strike="noStrike">
                          <a:solidFill>
                            <a:srgbClr val="000000"/>
                          </a:solidFill>
                          <a:latin typeface="微软雅黑" pitchFamily="34" charset="-122"/>
                          <a:ea typeface="微软雅黑" pitchFamily="34" charset="-122"/>
                        </a:rPr>
                        <a:t>5</a:t>
                      </a:r>
                      <a:r>
                        <a:rPr lang="zh-CN" altLang="en-US" sz="1100" b="0" i="0" u="none" strike="noStrike">
                          <a:solidFill>
                            <a:srgbClr val="000000"/>
                          </a:solidFill>
                          <a:latin typeface="微软雅黑" pitchFamily="34" charset="-122"/>
                          <a:ea typeface="微软雅黑" pitchFamily="34" charset="-122"/>
                        </a:rPr>
                        <a:t>系铝合金板</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18%</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000"/>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0.76%</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000"/>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37%</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000"/>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0.40%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000"/>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48626">
                <a:tc vMerge="1">
                  <a:txBody>
                    <a:bodyPr/>
                    <a:lstStyle/>
                    <a:p>
                      <a:endParaRPr lang="zh-CN" altLang="en-US"/>
                    </a:p>
                  </a:txBody>
                  <a:tcPr/>
                </a:tc>
                <a:tc>
                  <a:txBody>
                    <a:bodyPr/>
                    <a:lstStyle/>
                    <a:p>
                      <a:pPr algn="ctr" rtl="0" fontAlgn="ctr"/>
                      <a:r>
                        <a:rPr lang="zh-CN" altLang="en-US" sz="1100" b="0" i="0" u="none" strike="noStrike">
                          <a:solidFill>
                            <a:srgbClr val="000000"/>
                          </a:solidFill>
                          <a:latin typeface="微软雅黑" pitchFamily="34" charset="-122"/>
                          <a:ea typeface="微软雅黑" pitchFamily="34" charset="-122"/>
                        </a:rPr>
                        <a:t>铝合金挤压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5.50%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9900"/>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3.89%</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9900"/>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6%</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9900"/>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0.50%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9900"/>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26%</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9900"/>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1.70%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9900"/>
                    </a:solidFill>
                  </a:tcPr>
                </a:tc>
              </a:tr>
              <a:tr h="348626">
                <a:tc vMerge="1">
                  <a:txBody>
                    <a:bodyPr/>
                    <a:lstStyle/>
                    <a:p>
                      <a:endParaRPr lang="zh-CN" altLang="en-US"/>
                    </a:p>
                  </a:txBody>
                  <a:tcPr/>
                </a:tc>
                <a:tc>
                  <a:txBody>
                    <a:bodyPr/>
                    <a:lstStyle/>
                    <a:p>
                      <a:pPr algn="ctr" rtl="0" fontAlgn="ctr"/>
                      <a:r>
                        <a:rPr lang="zh-CN" altLang="en-US" sz="1100" b="0" i="0" u="none" strike="noStrike">
                          <a:solidFill>
                            <a:srgbClr val="000000"/>
                          </a:solidFill>
                          <a:latin typeface="微软雅黑" pitchFamily="34" charset="-122"/>
                          <a:ea typeface="微软雅黑" pitchFamily="34" charset="-122"/>
                        </a:rPr>
                        <a:t>铸造铝合金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6.50%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00"/>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3.89%</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00"/>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15%</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00"/>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altLang="zh-CN" sz="1200" b="0" i="0" u="none" strike="noStrike" dirty="0">
                          <a:solidFill>
                            <a:srgbClr val="000000"/>
                          </a:solidFill>
                          <a:latin typeface="Times New Roman" pitchFamily="18" charset="0"/>
                          <a:ea typeface="微软雅黑" pitchFamily="34" charset="-122"/>
                          <a:cs typeface="Times New Roman" pitchFamily="18" charset="0"/>
                        </a:rPr>
                        <a:t>7%</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00"/>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latin typeface="Times New Roman" pitchFamily="18" charset="0"/>
                          <a:ea typeface="微软雅黑" pitchFamily="34" charset="-122"/>
                          <a:cs typeface="Times New Roman" pitchFamily="18" charset="0"/>
                        </a:rPr>
                        <a:t>　</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48626">
                <a:tc vMerge="1">
                  <a:txBody>
                    <a:bodyPr/>
                    <a:lstStyle/>
                    <a:p>
                      <a:endParaRPr lang="zh-CN" altLang="en-US"/>
                    </a:p>
                  </a:txBody>
                  <a:tcPr/>
                </a:tc>
                <a:tc>
                  <a:txBody>
                    <a:bodyPr/>
                    <a:lstStyle/>
                    <a:p>
                      <a:pPr algn="ctr" fontAlgn="ctr"/>
                      <a:r>
                        <a:rPr lang="zh-CN" altLang="en-US" sz="1100" b="0" i="0" u="none" strike="noStrike">
                          <a:solidFill>
                            <a:srgbClr val="000000"/>
                          </a:solidFill>
                          <a:latin typeface="微软雅黑" pitchFamily="34" charset="-122"/>
                          <a:ea typeface="微软雅黑" pitchFamily="34" charset="-122"/>
                        </a:rPr>
                        <a:t>合计</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1" i="0" u="none" strike="noStrike" dirty="0">
                          <a:solidFill>
                            <a:schemeClr val="bg1"/>
                          </a:solidFill>
                          <a:latin typeface="Times New Roman" pitchFamily="18" charset="0"/>
                          <a:ea typeface="微软雅黑" pitchFamily="34" charset="-122"/>
                          <a:cs typeface="Times New Roman" pitchFamily="18" charset="0"/>
                        </a:rPr>
                        <a:t>32.50%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3399"/>
                    </a:solidFill>
                  </a:tcPr>
                </a:tc>
                <a:tc>
                  <a:txBody>
                    <a:bodyPr/>
                    <a:lstStyle/>
                    <a:p>
                      <a:pPr algn="ctr" fontAlgn="ctr"/>
                      <a:r>
                        <a:rPr lang="en-US" altLang="zh-CN" sz="1200" b="1" i="0" u="none" strike="noStrike" dirty="0">
                          <a:solidFill>
                            <a:schemeClr val="bg1"/>
                          </a:solidFill>
                          <a:latin typeface="Times New Roman" pitchFamily="18" charset="0"/>
                          <a:ea typeface="微软雅黑" pitchFamily="34" charset="-122"/>
                          <a:cs typeface="Times New Roman" pitchFamily="18" charset="0"/>
                        </a:rPr>
                        <a:t>19.20%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3399"/>
                    </a:solidFill>
                  </a:tcPr>
                </a:tc>
                <a:tc>
                  <a:txBody>
                    <a:bodyPr/>
                    <a:lstStyle/>
                    <a:p>
                      <a:pPr algn="ctr" fontAlgn="ctr"/>
                      <a:r>
                        <a:rPr lang="en-US" altLang="zh-CN" sz="1200" b="1" i="0" u="none" strike="noStrike" dirty="0">
                          <a:solidFill>
                            <a:schemeClr val="bg1"/>
                          </a:solidFill>
                          <a:latin typeface="Times New Roman" pitchFamily="18" charset="0"/>
                          <a:ea typeface="微软雅黑" pitchFamily="34" charset="-122"/>
                          <a:cs typeface="Times New Roman" pitchFamily="18" charset="0"/>
                        </a:rPr>
                        <a:t>2.40%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3399"/>
                    </a:solidFill>
                  </a:tcPr>
                </a:tc>
                <a:tc>
                  <a:txBody>
                    <a:bodyPr/>
                    <a:lstStyle/>
                    <a:p>
                      <a:pPr algn="ctr" fontAlgn="ctr"/>
                      <a:r>
                        <a:rPr lang="en-US" altLang="zh-CN" sz="1200" b="1" i="0" u="none" strike="noStrike" dirty="0">
                          <a:solidFill>
                            <a:schemeClr val="bg1"/>
                          </a:solidFill>
                          <a:latin typeface="Times New Roman" pitchFamily="18" charset="0"/>
                          <a:ea typeface="微软雅黑" pitchFamily="34" charset="-122"/>
                          <a:cs typeface="Times New Roman" pitchFamily="18" charset="0"/>
                        </a:rPr>
                        <a:t>95.00%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3399"/>
                    </a:solidFill>
                  </a:tcPr>
                </a:tc>
                <a:tc>
                  <a:txBody>
                    <a:bodyPr/>
                    <a:lstStyle/>
                    <a:p>
                      <a:pPr algn="ctr" fontAlgn="ctr"/>
                      <a:r>
                        <a:rPr lang="en-US" altLang="zh-CN" sz="1200" b="1" i="0" u="none" strike="noStrike" dirty="0">
                          <a:solidFill>
                            <a:schemeClr val="bg1"/>
                          </a:solidFill>
                          <a:latin typeface="Times New Roman" pitchFamily="18" charset="0"/>
                          <a:ea typeface="微软雅黑" pitchFamily="34" charset="-122"/>
                          <a:cs typeface="Times New Roman" pitchFamily="18" charset="0"/>
                        </a:rPr>
                        <a:t>3.00%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3399"/>
                    </a:solidFill>
                  </a:tcPr>
                </a:tc>
                <a:tc>
                  <a:txBody>
                    <a:bodyPr/>
                    <a:lstStyle/>
                    <a:p>
                      <a:pPr algn="ctr" fontAlgn="ctr"/>
                      <a:r>
                        <a:rPr lang="en-US" altLang="zh-CN" sz="1200" b="1" i="0" u="none" strike="noStrike" dirty="0">
                          <a:solidFill>
                            <a:schemeClr val="bg1"/>
                          </a:solidFill>
                          <a:latin typeface="Times New Roman" pitchFamily="18" charset="0"/>
                          <a:ea typeface="微软雅黑" pitchFamily="34" charset="-122"/>
                          <a:cs typeface="Times New Roman" pitchFamily="18" charset="0"/>
                        </a:rPr>
                        <a:t>36.00%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3399"/>
                    </a:solidFill>
                  </a:tcPr>
                </a:tc>
                <a:tc>
                  <a:txBody>
                    <a:bodyPr/>
                    <a:lstStyle/>
                    <a:p>
                      <a:pPr algn="ctr" fontAlgn="ctr"/>
                      <a:r>
                        <a:rPr lang="en-US" altLang="zh-CN" sz="1200" b="1" i="0" u="none" strike="noStrike" dirty="0">
                          <a:solidFill>
                            <a:schemeClr val="bg1"/>
                          </a:solidFill>
                          <a:latin typeface="Times New Roman" pitchFamily="18" charset="0"/>
                          <a:ea typeface="微软雅黑" pitchFamily="34" charset="-122"/>
                          <a:cs typeface="Times New Roman" pitchFamily="18" charset="0"/>
                        </a:rPr>
                        <a:t>1.20%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3399"/>
                    </a:solidFill>
                  </a:tcPr>
                </a:tc>
                <a:tc>
                  <a:txBody>
                    <a:bodyPr/>
                    <a:lstStyle/>
                    <a:p>
                      <a:pPr algn="ctr" fontAlgn="ctr"/>
                      <a:r>
                        <a:rPr lang="en-US" altLang="zh-CN" sz="1200" b="1" i="0" u="none" strike="noStrike" dirty="0">
                          <a:solidFill>
                            <a:schemeClr val="bg1"/>
                          </a:solidFill>
                          <a:latin typeface="Times New Roman" pitchFamily="18" charset="0"/>
                          <a:ea typeface="微软雅黑" pitchFamily="34" charset="-122"/>
                          <a:cs typeface="Times New Roman" pitchFamily="18" charset="0"/>
                        </a:rPr>
                        <a:t>4.00%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3399"/>
                    </a:solidFill>
                  </a:tcPr>
                </a:tc>
                <a:tc>
                  <a:txBody>
                    <a:bodyPr/>
                    <a:lstStyle/>
                    <a:p>
                      <a:pPr algn="ctr" fontAlgn="ctr"/>
                      <a:r>
                        <a:rPr lang="en-US" altLang="zh-CN" sz="1200" b="1" i="0" u="none" strike="noStrike" dirty="0">
                          <a:solidFill>
                            <a:schemeClr val="bg1"/>
                          </a:solidFill>
                          <a:latin typeface="Times New Roman" pitchFamily="18" charset="0"/>
                          <a:ea typeface="微软雅黑" pitchFamily="34" charset="-122"/>
                          <a:cs typeface="Times New Roman" pitchFamily="18" charset="0"/>
                        </a:rPr>
                        <a:t>1.70%</a:t>
                      </a:r>
                    </a:p>
                  </a:txBody>
                  <a:tcPr marL="7446" marR="7446" marT="7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3399"/>
                    </a:solidFill>
                  </a:tcPr>
                </a:tc>
              </a:tr>
            </a:tbl>
          </a:graphicData>
        </a:graphic>
      </p:graphicFrame>
      <p:sp>
        <p:nvSpPr>
          <p:cNvPr id="63" name="矩形 62"/>
          <p:cNvSpPr/>
          <p:nvPr/>
        </p:nvSpPr>
        <p:spPr>
          <a:xfrm>
            <a:off x="467544" y="5445224"/>
            <a:ext cx="8064896" cy="1169551"/>
          </a:xfrm>
          <a:prstGeom prst="rect">
            <a:avLst/>
          </a:prstGeom>
        </p:spPr>
        <p:txBody>
          <a:bodyPr wrap="square">
            <a:spAutoFit/>
          </a:bodyPr>
          <a:lstStyle/>
          <a:p>
            <a:pPr marL="342900" indent="-342900" defTabSz="539750" eaLnBrk="0" hangingPunct="0">
              <a:lnSpc>
                <a:spcPts val="2100"/>
              </a:lnSpc>
              <a:buClr>
                <a:schemeClr val="bg1"/>
              </a:buClr>
              <a:defRPr/>
            </a:pPr>
            <a:r>
              <a:rPr lang="en-US" altLang="zh-CN" sz="1400" b="1" dirty="0" smtClean="0">
                <a:latin typeface="仿宋_GB2312" pitchFamily="49" charset="-122"/>
                <a:sym typeface="Wingdings" pitchFamily="2" charset="2"/>
              </a:rPr>
              <a:t>1.</a:t>
            </a:r>
            <a:r>
              <a:rPr lang="zh-CN" altLang="en-US" sz="1400" b="1" dirty="0" smtClean="0">
                <a:latin typeface="仿宋_GB2312" pitchFamily="49" charset="-122"/>
                <a:sym typeface="Wingdings" pitchFamily="2" charset="2"/>
              </a:rPr>
              <a:t>低价位（</a:t>
            </a:r>
            <a:r>
              <a:rPr lang="en-US" altLang="zh-CN" sz="1400" b="1" dirty="0" smtClean="0">
                <a:latin typeface="仿宋_GB2312" pitchFamily="49" charset="-122"/>
                <a:sym typeface="Wingdings" pitchFamily="2" charset="2"/>
              </a:rPr>
              <a:t>〈10</a:t>
            </a:r>
            <a:r>
              <a:rPr lang="zh-CN" altLang="en-US" sz="1400" b="1" dirty="0" smtClean="0">
                <a:latin typeface="仿宋_GB2312" pitchFamily="49" charset="-122"/>
                <a:sym typeface="Wingdings" pitchFamily="2" charset="2"/>
              </a:rPr>
              <a:t>万</a:t>
            </a:r>
            <a:r>
              <a:rPr lang="en-US" altLang="zh-CN" sz="1400" b="1" dirty="0" smtClean="0">
                <a:latin typeface="仿宋_GB2312" pitchFamily="49" charset="-122"/>
                <a:sym typeface="Wingdings" pitchFamily="2" charset="2"/>
              </a:rPr>
              <a:t> </a:t>
            </a:r>
            <a:r>
              <a:rPr lang="zh-CN" altLang="en-US" sz="1400" b="1" dirty="0" smtClean="0">
                <a:latin typeface="仿宋_GB2312" pitchFamily="49" charset="-122"/>
                <a:sym typeface="Wingdings" pitchFamily="2" charset="2"/>
              </a:rPr>
              <a:t>）车以钢为主</a:t>
            </a:r>
            <a:r>
              <a:rPr lang="en-US" altLang="zh-CN" sz="1400" b="1" dirty="0" smtClean="0">
                <a:latin typeface="仿宋_GB2312" pitchFamily="49" charset="-122"/>
                <a:sym typeface="Wingdings" pitchFamily="2" charset="2"/>
              </a:rPr>
              <a:t>+</a:t>
            </a:r>
            <a:r>
              <a:rPr lang="zh-CN" altLang="en-US" sz="1400" b="1" dirty="0" smtClean="0">
                <a:latin typeface="仿宋_GB2312" pitchFamily="49" charset="-122"/>
                <a:sym typeface="Wingdings" pitchFamily="2" charset="2"/>
              </a:rPr>
              <a:t>玻璃纤维增强塑料的应用</a:t>
            </a:r>
            <a:endParaRPr lang="en-US" altLang="zh-CN" sz="1400" b="1" dirty="0" smtClean="0">
              <a:latin typeface="仿宋_GB2312" pitchFamily="49" charset="-122"/>
              <a:sym typeface="Wingdings" pitchFamily="2" charset="2"/>
            </a:endParaRPr>
          </a:p>
          <a:p>
            <a:pPr marL="342900" indent="-342900" defTabSz="539750" eaLnBrk="0" hangingPunct="0">
              <a:lnSpc>
                <a:spcPts val="2100"/>
              </a:lnSpc>
              <a:buClr>
                <a:schemeClr val="bg1"/>
              </a:buClr>
              <a:defRPr/>
            </a:pPr>
            <a:r>
              <a:rPr lang="en-US" altLang="zh-CN" sz="1400" b="1" dirty="0" smtClean="0">
                <a:latin typeface="仿宋_GB2312" pitchFamily="49" charset="-122"/>
                <a:sym typeface="Wingdings" pitchFamily="2" charset="2"/>
              </a:rPr>
              <a:t>2.</a:t>
            </a:r>
            <a:r>
              <a:rPr lang="zh-CN" altLang="en-US" sz="1400" b="1" dirty="0" smtClean="0">
                <a:latin typeface="仿宋_GB2312" pitchFamily="49" charset="-122"/>
                <a:sym typeface="Wingdings" pitchFamily="2" charset="2"/>
              </a:rPr>
              <a:t>中价位（</a:t>
            </a:r>
            <a:r>
              <a:rPr lang="en-US" altLang="zh-CN" sz="1400" b="1" dirty="0" smtClean="0">
                <a:latin typeface="仿宋_GB2312" pitchFamily="49" charset="-122"/>
                <a:sym typeface="Wingdings" pitchFamily="2" charset="2"/>
              </a:rPr>
              <a:t>10-20</a:t>
            </a:r>
            <a:r>
              <a:rPr lang="zh-CN" altLang="en-US" sz="1400" b="1" dirty="0" smtClean="0">
                <a:latin typeface="仿宋_GB2312" pitchFamily="49" charset="-122"/>
                <a:sym typeface="Wingdings" pitchFamily="2" charset="2"/>
              </a:rPr>
              <a:t>万）车以钢为主</a:t>
            </a:r>
            <a:r>
              <a:rPr lang="en-US" altLang="zh-CN" sz="1400" b="1" dirty="0" smtClean="0">
                <a:latin typeface="仿宋_GB2312" pitchFamily="49" charset="-122"/>
                <a:sym typeface="Wingdings" pitchFamily="2" charset="2"/>
              </a:rPr>
              <a:t>+</a:t>
            </a:r>
            <a:r>
              <a:rPr lang="zh-CN" altLang="en-US" sz="1400" b="1" dirty="0" smtClean="0">
                <a:latin typeface="仿宋_GB2312" pitchFamily="49" charset="-122"/>
                <a:sym typeface="Wingdings" pitchFamily="2" charset="2"/>
              </a:rPr>
              <a:t>少量铝</a:t>
            </a:r>
            <a:r>
              <a:rPr lang="en-US" altLang="zh-CN" sz="1400" b="1" dirty="0" smtClean="0">
                <a:latin typeface="仿宋_GB2312" pitchFamily="49" charset="-122"/>
                <a:sym typeface="Wingdings" pitchFamily="2" charset="2"/>
              </a:rPr>
              <a:t>+</a:t>
            </a:r>
            <a:r>
              <a:rPr lang="zh-CN" altLang="en-US" sz="1400" b="1" dirty="0" smtClean="0">
                <a:latin typeface="仿宋_GB2312" pitchFamily="49" charset="-122"/>
                <a:sym typeface="Wingdings" pitchFamily="2" charset="2"/>
              </a:rPr>
              <a:t>玻璃纤维增强塑料的应用（</a:t>
            </a:r>
            <a:r>
              <a:rPr lang="en-US" altLang="zh-CN" sz="1400" b="1" dirty="0" smtClean="0">
                <a:latin typeface="仿宋_GB2312" pitchFamily="49" charset="-122"/>
                <a:sym typeface="Wingdings" pitchFamily="2" charset="2"/>
              </a:rPr>
              <a:t>4%</a:t>
            </a:r>
            <a:r>
              <a:rPr lang="zh-CN" altLang="en-US" sz="1400" b="1" dirty="0" smtClean="0">
                <a:latin typeface="仿宋_GB2312" pitchFamily="49" charset="-122"/>
                <a:sym typeface="Wingdings" pitchFamily="2" charset="2"/>
              </a:rPr>
              <a:t>左右）</a:t>
            </a:r>
            <a:endParaRPr lang="en-US" altLang="zh-CN" sz="1400" b="1" dirty="0" smtClean="0">
              <a:latin typeface="仿宋_GB2312" pitchFamily="49" charset="-122"/>
              <a:sym typeface="Wingdings" pitchFamily="2" charset="2"/>
            </a:endParaRPr>
          </a:p>
          <a:p>
            <a:pPr marL="342900" indent="-342900" defTabSz="539750" eaLnBrk="0" hangingPunct="0">
              <a:lnSpc>
                <a:spcPts val="2100"/>
              </a:lnSpc>
              <a:buClr>
                <a:schemeClr val="bg1"/>
              </a:buClr>
              <a:defRPr/>
            </a:pPr>
            <a:r>
              <a:rPr lang="en-US" altLang="zh-CN" sz="1400" b="1" dirty="0" smtClean="0">
                <a:latin typeface="仿宋_GB2312" pitchFamily="49" charset="-122"/>
                <a:sym typeface="Wingdings" pitchFamily="2" charset="2"/>
              </a:rPr>
              <a:t>3.</a:t>
            </a:r>
            <a:r>
              <a:rPr lang="zh-CN" altLang="en-US" sz="1400" b="1" dirty="0" smtClean="0">
                <a:latin typeface="仿宋_GB2312" pitchFamily="49" charset="-122"/>
                <a:sym typeface="Wingdings" pitchFamily="2" charset="2"/>
              </a:rPr>
              <a:t>高价位（</a:t>
            </a:r>
            <a:r>
              <a:rPr lang="en-US" altLang="zh-CN" sz="1400" b="1" dirty="0" smtClean="0">
                <a:latin typeface="仿宋_GB2312" pitchFamily="49" charset="-122"/>
                <a:sym typeface="Wingdings" pitchFamily="2" charset="2"/>
              </a:rPr>
              <a:t>20-35</a:t>
            </a:r>
            <a:r>
              <a:rPr lang="zh-CN" altLang="en-US" sz="1400" b="1" dirty="0" smtClean="0">
                <a:latin typeface="仿宋_GB2312" pitchFamily="49" charset="-122"/>
                <a:sym typeface="Wingdings" pitchFamily="2" charset="2"/>
              </a:rPr>
              <a:t>万）车以钢为主</a:t>
            </a:r>
            <a:r>
              <a:rPr lang="en-US" altLang="zh-CN" sz="1400" b="1" dirty="0" smtClean="0">
                <a:latin typeface="仿宋_GB2312" pitchFamily="49" charset="-122"/>
                <a:sym typeface="Wingdings" pitchFamily="2" charset="2"/>
              </a:rPr>
              <a:t>+</a:t>
            </a:r>
            <a:r>
              <a:rPr lang="zh-CN" altLang="en-US" sz="1400" b="1" dirty="0" smtClean="0">
                <a:latin typeface="仿宋_GB2312" pitchFamily="49" charset="-122"/>
                <a:sym typeface="Wingdings" pitchFamily="2" charset="2"/>
              </a:rPr>
              <a:t>多量铝</a:t>
            </a:r>
            <a:r>
              <a:rPr lang="en-US" altLang="zh-CN" sz="1400" b="1" dirty="0" smtClean="0">
                <a:latin typeface="仿宋_GB2312" pitchFamily="49" charset="-122"/>
                <a:sym typeface="Wingdings" pitchFamily="2" charset="2"/>
              </a:rPr>
              <a:t>+</a:t>
            </a:r>
            <a:r>
              <a:rPr lang="zh-CN" altLang="en-US" sz="1400" b="1" dirty="0" smtClean="0">
                <a:latin typeface="仿宋_GB2312" pitchFamily="49" charset="-122"/>
                <a:sym typeface="Wingdings" pitchFamily="2" charset="2"/>
              </a:rPr>
              <a:t>玻璃纤维增强塑料的应用</a:t>
            </a:r>
            <a:endParaRPr lang="en-US" altLang="zh-CN" sz="1400" b="1" dirty="0" smtClean="0">
              <a:latin typeface="仿宋_GB2312" pitchFamily="49" charset="-122"/>
              <a:sym typeface="Wingdings" pitchFamily="2" charset="2"/>
            </a:endParaRPr>
          </a:p>
          <a:p>
            <a:pPr marL="342900" indent="-342900" defTabSz="539750" eaLnBrk="0" hangingPunct="0">
              <a:lnSpc>
                <a:spcPts val="2100"/>
              </a:lnSpc>
              <a:buClr>
                <a:schemeClr val="bg1"/>
              </a:buClr>
              <a:defRPr/>
            </a:pPr>
            <a:r>
              <a:rPr lang="en-US" altLang="zh-CN" sz="1400" b="1" dirty="0" smtClean="0">
                <a:latin typeface="仿宋_GB2312" pitchFamily="49" charset="-122"/>
                <a:sym typeface="Wingdings" pitchFamily="2" charset="2"/>
              </a:rPr>
              <a:t>4.</a:t>
            </a:r>
            <a:r>
              <a:rPr lang="zh-CN" altLang="en-US" sz="1400" b="1" dirty="0" smtClean="0">
                <a:latin typeface="仿宋_GB2312" pitchFamily="49" charset="-122"/>
                <a:sym typeface="Wingdings" pitchFamily="2" charset="2"/>
              </a:rPr>
              <a:t>品牌车（</a:t>
            </a:r>
            <a:r>
              <a:rPr lang="en-US" altLang="zh-CN" sz="1400" b="1" dirty="0" smtClean="0">
                <a:latin typeface="仿宋_GB2312" pitchFamily="49" charset="-122"/>
                <a:sym typeface="Wingdings" pitchFamily="2" charset="2"/>
              </a:rPr>
              <a:t>〉35</a:t>
            </a:r>
            <a:r>
              <a:rPr lang="zh-CN" altLang="en-US" sz="1400" b="1" dirty="0" smtClean="0">
                <a:latin typeface="仿宋_GB2312" pitchFamily="49" charset="-122"/>
                <a:sym typeface="Wingdings" pitchFamily="2" charset="2"/>
              </a:rPr>
              <a:t>万</a:t>
            </a:r>
            <a:r>
              <a:rPr lang="en-US" altLang="zh-CN" sz="1400" b="1" dirty="0" smtClean="0">
                <a:latin typeface="仿宋_GB2312" pitchFamily="49" charset="-122"/>
                <a:sym typeface="Wingdings" pitchFamily="2" charset="2"/>
              </a:rPr>
              <a:t> </a:t>
            </a:r>
            <a:r>
              <a:rPr lang="zh-CN" altLang="en-US" sz="1400" b="1" dirty="0" smtClean="0">
                <a:latin typeface="仿宋_GB2312" pitchFamily="49" charset="-122"/>
                <a:sym typeface="Wingdings" pitchFamily="2" charset="2"/>
              </a:rPr>
              <a:t>）车以铝为主</a:t>
            </a:r>
            <a:r>
              <a:rPr lang="en-US" altLang="zh-CN" sz="1400" b="1" dirty="0" smtClean="0">
                <a:latin typeface="仿宋_GB2312" pitchFamily="49" charset="-122"/>
                <a:sym typeface="Wingdings" pitchFamily="2" charset="2"/>
              </a:rPr>
              <a:t>+</a:t>
            </a:r>
            <a:r>
              <a:rPr lang="zh-CN" altLang="en-US" sz="1400" b="1" dirty="0" smtClean="0">
                <a:latin typeface="仿宋_GB2312" pitchFamily="49" charset="-122"/>
                <a:sym typeface="Wingdings" pitchFamily="2" charset="2"/>
              </a:rPr>
              <a:t>钢、塑混合应用或碳纤维增强塑料的应用</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980728"/>
            <a:ext cx="5616624" cy="477054"/>
          </a:xfrm>
          <a:prstGeom prst="rect">
            <a:avLst/>
          </a:prstGeom>
        </p:spPr>
        <p:txBody>
          <a:bodyPr wrap="square">
            <a:spAutoFit/>
          </a:bodyPr>
          <a:lstStyle/>
          <a:p>
            <a:pPr indent="-342900">
              <a:lnSpc>
                <a:spcPct val="125000"/>
              </a:lnSpc>
              <a:spcBef>
                <a:spcPct val="20000"/>
              </a:spcBef>
              <a:buClr>
                <a:srgbClr val="002060"/>
              </a:buClr>
            </a:pPr>
            <a:r>
              <a:rPr lang="zh-CN" altLang="en-US" sz="2000" b="1" dirty="0" smtClean="0">
                <a:latin typeface="仿宋_GB2312" pitchFamily="49" charset="-122"/>
                <a:ea typeface="仿宋_GB2312" pitchFamily="49" charset="-122"/>
                <a:sym typeface="Wingdings" pitchFamily="2" charset="2"/>
              </a:rPr>
              <a:t>铝合金在车身上应用趋势</a:t>
            </a:r>
            <a:endParaRPr lang="en-US" altLang="zh-CN" sz="2000" b="1" dirty="0" smtClean="0">
              <a:latin typeface="仿宋_GB2312" pitchFamily="49" charset="-122"/>
              <a:ea typeface="仿宋_GB2312" pitchFamily="49" charset="-122"/>
              <a:sym typeface="Wingdings" pitchFamily="2" charset="2"/>
            </a:endParaRPr>
          </a:p>
        </p:txBody>
      </p:sp>
      <p:sp>
        <p:nvSpPr>
          <p:cNvPr id="9" name="TextBox 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43</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0" name="矩形 9"/>
          <p:cNvSpPr/>
          <p:nvPr/>
        </p:nvSpPr>
        <p:spPr>
          <a:xfrm>
            <a:off x="1170208" y="147696"/>
            <a:ext cx="4153701"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-7</a:t>
            </a:r>
          </a:p>
        </p:txBody>
      </p:sp>
      <p:sp>
        <p:nvSpPr>
          <p:cNvPr id="60" name="矩形 59"/>
          <p:cNvSpPr/>
          <p:nvPr/>
        </p:nvSpPr>
        <p:spPr>
          <a:xfrm>
            <a:off x="611560" y="1484784"/>
            <a:ext cx="936104" cy="307777"/>
          </a:xfrm>
          <a:prstGeom prst="rect">
            <a:avLst/>
          </a:prstGeom>
        </p:spPr>
        <p:txBody>
          <a:bodyPr wrap="square">
            <a:spAutoFit/>
          </a:bodyPr>
          <a:lstStyle/>
          <a:p>
            <a:pPr marL="342900" indent="-342900" eaLnBrk="0" hangingPunct="0">
              <a:spcBef>
                <a:spcPct val="20000"/>
              </a:spcBef>
              <a:buClr>
                <a:schemeClr val="tx1"/>
              </a:buClr>
              <a:buFont typeface="Wingdings" pitchFamily="2" charset="2"/>
              <a:buChar char="u"/>
            </a:pPr>
            <a:r>
              <a:rPr lang="zh-CN" altLang="en-US" sz="1400" b="1" dirty="0" smtClean="0">
                <a:latin typeface="仿宋_GB2312" pitchFamily="49" charset="-122"/>
                <a:sym typeface="Wingdings" pitchFamily="2" charset="2"/>
              </a:rPr>
              <a:t>奥迪</a:t>
            </a:r>
          </a:p>
        </p:txBody>
      </p:sp>
      <p:pic>
        <p:nvPicPr>
          <p:cNvPr id="31" name="Picture 5"/>
          <p:cNvPicPr>
            <a:picLocks noChangeAspect="1" noChangeArrowheads="1"/>
          </p:cNvPicPr>
          <p:nvPr/>
        </p:nvPicPr>
        <p:blipFill>
          <a:blip r:embed="rId2" cstate="print"/>
          <a:srcRect/>
          <a:stretch>
            <a:fillRect/>
          </a:stretch>
        </p:blipFill>
        <p:spPr bwMode="auto">
          <a:xfrm>
            <a:off x="4499992" y="1988841"/>
            <a:ext cx="4392488" cy="2421014"/>
          </a:xfrm>
          <a:prstGeom prst="rect">
            <a:avLst/>
          </a:prstGeom>
          <a:noFill/>
          <a:ln w="9525">
            <a:noFill/>
            <a:miter lim="800000"/>
            <a:headEnd/>
            <a:tailEnd/>
          </a:ln>
          <a:effectLst/>
        </p:spPr>
      </p:pic>
      <p:pic>
        <p:nvPicPr>
          <p:cNvPr id="327682" name="Picture 2"/>
          <p:cNvPicPr>
            <a:picLocks noChangeAspect="1" noChangeArrowheads="1"/>
          </p:cNvPicPr>
          <p:nvPr/>
        </p:nvPicPr>
        <p:blipFill>
          <a:blip r:embed="rId3" cstate="print"/>
          <a:srcRect t="1479"/>
          <a:stretch>
            <a:fillRect/>
          </a:stretch>
        </p:blipFill>
        <p:spPr bwMode="auto">
          <a:xfrm>
            <a:off x="323528" y="2060848"/>
            <a:ext cx="4046758" cy="2304256"/>
          </a:xfrm>
          <a:prstGeom prst="rect">
            <a:avLst/>
          </a:prstGeom>
          <a:noFill/>
          <a:ln w="9525">
            <a:noFill/>
            <a:miter lim="800000"/>
            <a:headEnd/>
            <a:tailEnd/>
          </a:ln>
        </p:spPr>
      </p:pic>
      <p:sp>
        <p:nvSpPr>
          <p:cNvPr id="58" name="矩形 57"/>
          <p:cNvSpPr/>
          <p:nvPr/>
        </p:nvSpPr>
        <p:spPr>
          <a:xfrm>
            <a:off x="4860032" y="1484784"/>
            <a:ext cx="1440160" cy="307777"/>
          </a:xfrm>
          <a:prstGeom prst="rect">
            <a:avLst/>
          </a:prstGeom>
        </p:spPr>
        <p:txBody>
          <a:bodyPr wrap="square">
            <a:spAutoFit/>
          </a:bodyPr>
          <a:lstStyle/>
          <a:p>
            <a:pPr marL="342900" indent="-342900" eaLnBrk="0" hangingPunct="0">
              <a:spcBef>
                <a:spcPct val="20000"/>
              </a:spcBef>
              <a:buClr>
                <a:schemeClr val="tx1"/>
              </a:buClr>
              <a:buFont typeface="Wingdings" pitchFamily="2" charset="2"/>
              <a:buChar char="u"/>
            </a:pPr>
            <a:r>
              <a:rPr lang="zh-CN" altLang="en-US" sz="1400" b="1" dirty="0" smtClean="0">
                <a:latin typeface="仿宋_GB2312" pitchFamily="49" charset="-122"/>
                <a:sym typeface="Wingdings" pitchFamily="2" charset="2"/>
              </a:rPr>
              <a:t>上海通用</a:t>
            </a:r>
          </a:p>
        </p:txBody>
      </p:sp>
      <p:sp>
        <p:nvSpPr>
          <p:cNvPr id="59" name="矩形 58"/>
          <p:cNvSpPr/>
          <p:nvPr/>
        </p:nvSpPr>
        <p:spPr>
          <a:xfrm>
            <a:off x="611560" y="4794479"/>
            <a:ext cx="8136904" cy="1298817"/>
          </a:xfrm>
          <a:prstGeom prst="rect">
            <a:avLst/>
          </a:prstGeom>
        </p:spPr>
        <p:txBody>
          <a:bodyPr wrap="square">
            <a:spAutoFit/>
          </a:bodyPr>
          <a:lstStyle/>
          <a:p>
            <a:pPr marL="342900" indent="-342900" defTabSz="539750" eaLnBrk="0" hangingPunct="0">
              <a:spcBef>
                <a:spcPct val="20000"/>
              </a:spcBef>
              <a:buClr>
                <a:schemeClr val="bg1"/>
              </a:buClr>
              <a:defRPr/>
            </a:pPr>
            <a:r>
              <a:rPr lang="en-US" altLang="zh-CN" sz="1400" b="1" dirty="0" smtClean="0">
                <a:latin typeface="仿宋_GB2312" pitchFamily="49" charset="-122"/>
                <a:sym typeface="Wingdings" pitchFamily="2" charset="2"/>
              </a:rPr>
              <a:t>1.</a:t>
            </a:r>
            <a:r>
              <a:rPr lang="zh-CN" altLang="en-US" sz="1400" b="1" dirty="0" smtClean="0">
                <a:latin typeface="仿宋_GB2312" pitchFamily="49" charset="-122"/>
                <a:sym typeface="Wingdings" pitchFamily="2" charset="2"/>
              </a:rPr>
              <a:t>国产奥迪</a:t>
            </a:r>
            <a:r>
              <a:rPr lang="en-US" altLang="zh-CN" sz="1400" b="1" dirty="0" smtClean="0">
                <a:latin typeface="仿宋_GB2312" pitchFamily="49" charset="-122"/>
                <a:sym typeface="Wingdings" pitchFamily="2" charset="2"/>
              </a:rPr>
              <a:t>A6L</a:t>
            </a:r>
            <a:r>
              <a:rPr lang="zh-CN" altLang="en-US" sz="1400" b="1" dirty="0" smtClean="0">
                <a:latin typeface="仿宋_GB2312" pitchFamily="49" charset="-122"/>
                <a:sym typeface="Wingdings" pitchFamily="2" charset="2"/>
              </a:rPr>
              <a:t>、</a:t>
            </a:r>
            <a:r>
              <a:rPr lang="en-US" altLang="zh-CN" sz="1400" b="1" dirty="0" smtClean="0">
                <a:latin typeface="仿宋_GB2312" pitchFamily="49" charset="-122"/>
                <a:sym typeface="Wingdings" pitchFamily="2" charset="2"/>
              </a:rPr>
              <a:t>A4L</a:t>
            </a:r>
            <a:r>
              <a:rPr lang="zh-CN" altLang="en-US" sz="1400" b="1" dirty="0" smtClean="0">
                <a:latin typeface="仿宋_GB2312" pitchFamily="49" charset="-122"/>
                <a:sym typeface="Wingdings" pitchFamily="2" charset="2"/>
              </a:rPr>
              <a:t>将采用铝合金车身，奥迪全铝车身技术将逐步下探到中高端车型</a:t>
            </a:r>
            <a:r>
              <a:rPr lang="en-US" altLang="zh-CN" sz="1400" b="1" dirty="0" smtClean="0">
                <a:latin typeface="仿宋_GB2312" pitchFamily="49" charset="-122"/>
                <a:sym typeface="Wingdings" pitchFamily="2" charset="2"/>
              </a:rPr>
              <a:t>;</a:t>
            </a:r>
          </a:p>
          <a:p>
            <a:pPr marL="342900" indent="-342900" defTabSz="539750" eaLnBrk="0" hangingPunct="0">
              <a:spcBef>
                <a:spcPct val="20000"/>
              </a:spcBef>
              <a:buClr>
                <a:schemeClr val="bg1"/>
              </a:buClr>
              <a:defRPr/>
            </a:pPr>
            <a:r>
              <a:rPr lang="en-US" altLang="zh-CN" sz="1400" b="1" dirty="0" smtClean="0">
                <a:latin typeface="仿宋_GB2312" pitchFamily="49" charset="-122"/>
                <a:sym typeface="Wingdings" pitchFamily="2" charset="2"/>
              </a:rPr>
              <a:t>2.</a:t>
            </a:r>
            <a:r>
              <a:rPr lang="zh-CN" altLang="en-US" sz="1400" b="1" dirty="0" smtClean="0">
                <a:latin typeface="仿宋_GB2312" pitchFamily="49" charset="-122"/>
                <a:sym typeface="Wingdings" pitchFamily="2" charset="2"/>
              </a:rPr>
              <a:t>通用未来将重点推广铝合金在车身上的应用，并且逐渐从凯迪拉克高端车型平台下探到英朗、凯</a:t>
            </a:r>
            <a:endParaRPr lang="en-US" altLang="zh-CN" sz="1400" b="1" dirty="0" smtClean="0">
              <a:latin typeface="仿宋_GB2312" pitchFamily="49" charset="-122"/>
              <a:sym typeface="Wingdings" pitchFamily="2" charset="2"/>
            </a:endParaRPr>
          </a:p>
          <a:p>
            <a:pPr marL="342900" indent="-342900" defTabSz="539750" eaLnBrk="0" hangingPunct="0">
              <a:spcBef>
                <a:spcPct val="20000"/>
              </a:spcBef>
              <a:buClr>
                <a:schemeClr val="bg1"/>
              </a:buClr>
              <a:defRPr/>
            </a:pPr>
            <a:r>
              <a:rPr lang="zh-CN" altLang="en-US" sz="1400" b="1" dirty="0" smtClean="0">
                <a:latin typeface="仿宋_GB2312" pitchFamily="49" charset="-122"/>
                <a:sym typeface="Wingdings" pitchFamily="2" charset="2"/>
              </a:rPr>
              <a:t>越等经济适用车型</a:t>
            </a:r>
            <a:r>
              <a:rPr lang="en-US" altLang="zh-CN" sz="1400" b="1" dirty="0" smtClean="0">
                <a:latin typeface="仿宋_GB2312" pitchFamily="49" charset="-122"/>
                <a:sym typeface="Wingdings" pitchFamily="2" charset="2"/>
              </a:rPr>
              <a:t>;</a:t>
            </a:r>
          </a:p>
          <a:p>
            <a:pPr defTabSz="539750" eaLnBrk="0" hangingPunct="0">
              <a:spcBef>
                <a:spcPct val="20000"/>
              </a:spcBef>
              <a:buClr>
                <a:schemeClr val="bg1"/>
              </a:buClr>
              <a:defRPr/>
            </a:pPr>
            <a:r>
              <a:rPr lang="en-US" altLang="zh-CN" sz="1400" b="1" dirty="0" smtClean="0">
                <a:latin typeface="仿宋_GB2312" pitchFamily="49" charset="-122"/>
                <a:sym typeface="Wingdings" pitchFamily="2" charset="2"/>
              </a:rPr>
              <a:t>3.</a:t>
            </a:r>
            <a:r>
              <a:rPr lang="zh-CN" altLang="en-US" sz="1400" b="1" dirty="0" smtClean="0">
                <a:latin typeface="仿宋_GB2312" pitchFamily="49" charset="-122"/>
                <a:sym typeface="Wingdings" pitchFamily="2" charset="2"/>
              </a:rPr>
              <a:t> 铝合金应用是近期轻量化实现路径中最可能产业化的技术之一；未来车身应用铝合金会越来越多，且目前有从高端车型向中端车型下探的趋势。</a:t>
            </a:r>
            <a:endParaRPr lang="en-US" altLang="zh-CN" sz="1400" b="1" dirty="0" smtClean="0">
              <a:latin typeface="仿宋_GB2312" pitchFamily="49" charset="-122"/>
              <a:sym typeface="Wingdings" pitchFamily="2" charset="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2"/>
          <p:cNvSpPr txBox="1">
            <a:spLocks/>
          </p:cNvSpPr>
          <p:nvPr/>
        </p:nvSpPr>
        <p:spPr bwMode="auto">
          <a:xfrm>
            <a:off x="3124200" y="6545263"/>
            <a:ext cx="2895600" cy="361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bg1"/>
                </a:solidFill>
                <a:effectLst/>
                <a:uLnTx/>
                <a:uFillTx/>
                <a:latin typeface="+mn-lt"/>
                <a:ea typeface="宋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44</a:t>
            </a:fld>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endParaRPr kumimoji="0" lang="en-US" altLang="zh-CN" sz="1400" b="0" i="0" u="none" strike="noStrike" kern="1200" cap="none" spc="0" normalizeH="0" baseline="0" noProof="0" dirty="0">
              <a:ln>
                <a:noFill/>
              </a:ln>
              <a:solidFill>
                <a:schemeClr val="bg1"/>
              </a:solidFill>
              <a:effectLst/>
              <a:uLnTx/>
              <a:uFillTx/>
              <a:latin typeface="+mn-lt"/>
              <a:ea typeface="宋体" pitchFamily="2" charset="-122"/>
              <a:cs typeface="+mn-cs"/>
            </a:endParaRPr>
          </a:p>
        </p:txBody>
      </p:sp>
      <p:sp>
        <p:nvSpPr>
          <p:cNvPr id="8" name="内容占位符 2"/>
          <p:cNvSpPr txBox="1">
            <a:spLocks/>
          </p:cNvSpPr>
          <p:nvPr/>
        </p:nvSpPr>
        <p:spPr bwMode="auto">
          <a:xfrm>
            <a:off x="358775" y="1116013"/>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6</a:t>
            </a:r>
          </a:p>
        </p:txBody>
      </p:sp>
      <p:pic>
        <p:nvPicPr>
          <p:cNvPr id="74754" name="Picture 2" descr="C:\Documents and Settings\qif\桌面\高强钢应用.bmp"/>
          <p:cNvPicPr>
            <a:picLocks noChangeAspect="1" noChangeArrowheads="1"/>
          </p:cNvPicPr>
          <p:nvPr/>
        </p:nvPicPr>
        <p:blipFill>
          <a:blip r:embed="rId2" cstate="print"/>
          <a:srcRect t="59703" b="744"/>
          <a:stretch>
            <a:fillRect/>
          </a:stretch>
        </p:blipFill>
        <p:spPr bwMode="auto">
          <a:xfrm>
            <a:off x="354065" y="2235028"/>
            <a:ext cx="4827535" cy="1303690"/>
          </a:xfrm>
          <a:prstGeom prst="rect">
            <a:avLst/>
          </a:prstGeom>
          <a:noFill/>
        </p:spPr>
      </p:pic>
      <p:sp>
        <p:nvSpPr>
          <p:cNvPr id="11" name="内容占位符 2"/>
          <p:cNvSpPr txBox="1">
            <a:spLocks/>
          </p:cNvSpPr>
          <p:nvPr/>
        </p:nvSpPr>
        <p:spPr>
          <a:xfrm>
            <a:off x="351276" y="1578183"/>
            <a:ext cx="8567640" cy="314117"/>
          </a:xfrm>
          <a:prstGeom prst="rect">
            <a:avLst/>
          </a:prstGeom>
        </p:spPr>
        <p:txBody>
          <a:bodyPr vert="horz" lIns="91440" tIns="45720" rIns="91440" bIns="45720" rtlCol="0">
            <a:noAutofit/>
          </a:bodyPr>
          <a:lstStyle/>
          <a:p>
            <a:pPr marL="342900" indent="-342900" algn="just">
              <a:spcBef>
                <a:spcPct val="20000"/>
              </a:spcBef>
              <a:buClr>
                <a:srgbClr val="C00000"/>
              </a:buClr>
            </a:pPr>
            <a:r>
              <a:rPr lang="zh-CN" altLang="en-US" b="1" dirty="0" smtClean="0">
                <a:latin typeface="Arial" pitchFamily="34" charset="0"/>
                <a:ea typeface="仿宋_GB2312" pitchFamily="49" charset="-122"/>
                <a:cs typeface="Arial" pitchFamily="34" charset="0"/>
              </a:rPr>
              <a:t>高强钢及轻质材料应用</a:t>
            </a:r>
            <a:r>
              <a:rPr lang="en-US" altLang="zh-CN" b="1" dirty="0" smtClean="0">
                <a:latin typeface="Arial" pitchFamily="34" charset="0"/>
                <a:ea typeface="仿宋_GB2312" pitchFamily="49" charset="-122"/>
                <a:cs typeface="Arial" pitchFamily="34" charset="0"/>
              </a:rPr>
              <a:t> </a:t>
            </a:r>
          </a:p>
        </p:txBody>
      </p:sp>
      <p:pic>
        <p:nvPicPr>
          <p:cNvPr id="12" name="Picture 2" descr="C:\Documents and Settings\qif\桌面\铝合金应用.bmp"/>
          <p:cNvPicPr>
            <a:picLocks noChangeAspect="1" noChangeArrowheads="1"/>
          </p:cNvPicPr>
          <p:nvPr/>
        </p:nvPicPr>
        <p:blipFill>
          <a:blip r:embed="rId3" cstate="print"/>
          <a:srcRect l="1915" t="43436" r="42226"/>
          <a:stretch>
            <a:fillRect/>
          </a:stretch>
        </p:blipFill>
        <p:spPr bwMode="auto">
          <a:xfrm>
            <a:off x="5857884" y="4429132"/>
            <a:ext cx="2381250" cy="1630037"/>
          </a:xfrm>
          <a:prstGeom prst="rect">
            <a:avLst/>
          </a:prstGeom>
          <a:noFill/>
        </p:spPr>
      </p:pic>
      <p:pic>
        <p:nvPicPr>
          <p:cNvPr id="14" name="Picture 2" descr="C:\Documents and Settings\qif\桌面\铝合金应用.bmp"/>
          <p:cNvPicPr>
            <a:picLocks noChangeAspect="1" noChangeArrowheads="1"/>
          </p:cNvPicPr>
          <p:nvPr/>
        </p:nvPicPr>
        <p:blipFill>
          <a:blip r:embed="rId3" cstate="print"/>
          <a:srcRect l="59340" t="8491" b="51351"/>
          <a:stretch>
            <a:fillRect/>
          </a:stretch>
        </p:blipFill>
        <p:spPr bwMode="auto">
          <a:xfrm>
            <a:off x="6000760" y="2357430"/>
            <a:ext cx="1790700" cy="1195547"/>
          </a:xfrm>
          <a:prstGeom prst="rect">
            <a:avLst/>
          </a:prstGeom>
          <a:noFill/>
        </p:spPr>
      </p:pic>
      <p:sp>
        <p:nvSpPr>
          <p:cNvPr id="15" name="矩形 14"/>
          <p:cNvSpPr/>
          <p:nvPr/>
        </p:nvSpPr>
        <p:spPr>
          <a:xfrm>
            <a:off x="6045354" y="3631689"/>
            <a:ext cx="1585690"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zh-CN" altLang="en-US" sz="1200" b="1" dirty="0" smtClean="0">
                <a:solidFill>
                  <a:schemeClr val="tx1"/>
                </a:solidFill>
                <a:latin typeface="Arial" pitchFamily="34" charset="0"/>
                <a:ea typeface="仿宋_GB2312" pitchFamily="49" charset="-122"/>
                <a:cs typeface="Arial" pitchFamily="34" charset="0"/>
              </a:rPr>
              <a:t>相对钢制减重</a:t>
            </a:r>
            <a:r>
              <a:rPr lang="en-US" altLang="zh-CN" sz="1200" b="1" dirty="0" smtClean="0">
                <a:solidFill>
                  <a:schemeClr val="tx1"/>
                </a:solidFill>
                <a:latin typeface="Arial" pitchFamily="34" charset="0"/>
                <a:ea typeface="仿宋_GB2312" pitchFamily="49" charset="-122"/>
                <a:cs typeface="Arial" pitchFamily="34" charset="0"/>
              </a:rPr>
              <a:t>2.48kg</a:t>
            </a:r>
            <a:endParaRPr lang="zh-CN" altLang="en-US" sz="1200" b="1" dirty="0">
              <a:solidFill>
                <a:schemeClr val="tx1"/>
              </a:solidFill>
              <a:latin typeface="Arial" pitchFamily="34" charset="0"/>
              <a:ea typeface="仿宋_GB2312" pitchFamily="49" charset="-122"/>
              <a:cs typeface="Arial" pitchFamily="34" charset="0"/>
            </a:endParaRPr>
          </a:p>
        </p:txBody>
      </p:sp>
      <p:sp>
        <p:nvSpPr>
          <p:cNvPr id="16" name="矩形 15"/>
          <p:cNvSpPr/>
          <p:nvPr/>
        </p:nvSpPr>
        <p:spPr>
          <a:xfrm>
            <a:off x="357158" y="1933188"/>
            <a:ext cx="1218603" cy="338554"/>
          </a:xfrm>
          <a:prstGeom prst="rect">
            <a:avLst/>
          </a:prstGeom>
        </p:spPr>
        <p:txBody>
          <a:bodyPr wrap="none">
            <a:spAutoFit/>
          </a:bodyPr>
          <a:lstStyle/>
          <a:p>
            <a:r>
              <a:rPr lang="zh-CN" altLang="en-US" sz="1600" b="1" dirty="0" smtClean="0">
                <a:latin typeface="Arial" pitchFamily="34" charset="0"/>
                <a:ea typeface="仿宋_GB2312" pitchFamily="49" charset="-122"/>
                <a:cs typeface="Arial" pitchFamily="34" charset="0"/>
              </a:rPr>
              <a:t>高强钢应用</a:t>
            </a:r>
            <a:endParaRPr lang="zh-CN" altLang="en-US" sz="1600" b="1" dirty="0">
              <a:latin typeface="Arial" pitchFamily="34" charset="0"/>
              <a:ea typeface="仿宋_GB2312" pitchFamily="49" charset="-122"/>
              <a:cs typeface="Arial" pitchFamily="34" charset="0"/>
            </a:endParaRPr>
          </a:p>
        </p:txBody>
      </p:sp>
      <p:sp>
        <p:nvSpPr>
          <p:cNvPr id="17" name="矩形 16"/>
          <p:cNvSpPr/>
          <p:nvPr/>
        </p:nvSpPr>
        <p:spPr>
          <a:xfrm>
            <a:off x="6263321" y="2118918"/>
            <a:ext cx="1475084" cy="276999"/>
          </a:xfrm>
          <a:prstGeom prst="rect">
            <a:avLst/>
          </a:prstGeom>
        </p:spPr>
        <p:txBody>
          <a:bodyPr wrap="none">
            <a:spAutoFit/>
          </a:bodyPr>
          <a:lstStyle/>
          <a:p>
            <a:r>
              <a:rPr lang="en-US" altLang="zh-CN" sz="1200" b="1" dirty="0" smtClean="0">
                <a:latin typeface="Arial" pitchFamily="34" charset="0"/>
                <a:ea typeface="仿宋_GB2312" pitchFamily="49" charset="-122"/>
                <a:cs typeface="Arial" pitchFamily="34" charset="0"/>
              </a:rPr>
              <a:t>Crash-can design</a:t>
            </a:r>
            <a:endParaRPr lang="zh-CN" altLang="en-US" b="1" dirty="0">
              <a:latin typeface="Arial" pitchFamily="34" charset="0"/>
              <a:ea typeface="仿宋_GB2312" pitchFamily="49" charset="-122"/>
              <a:cs typeface="Arial" pitchFamily="34" charset="0"/>
            </a:endParaRPr>
          </a:p>
        </p:txBody>
      </p:sp>
      <p:sp>
        <p:nvSpPr>
          <p:cNvPr id="18" name="矩形 17"/>
          <p:cNvSpPr/>
          <p:nvPr/>
        </p:nvSpPr>
        <p:spPr>
          <a:xfrm>
            <a:off x="5999794" y="4095369"/>
            <a:ext cx="2170787" cy="276999"/>
          </a:xfrm>
          <a:prstGeom prst="rect">
            <a:avLst/>
          </a:prstGeom>
        </p:spPr>
        <p:txBody>
          <a:bodyPr wrap="none">
            <a:spAutoFit/>
          </a:bodyPr>
          <a:lstStyle/>
          <a:p>
            <a:r>
              <a:rPr lang="en-US" altLang="zh-CN" sz="1200" b="1" dirty="0" smtClean="0">
                <a:latin typeface="Arial" pitchFamily="34" charset="0"/>
                <a:ea typeface="仿宋_GB2312" pitchFamily="49" charset="-122"/>
                <a:cs typeface="Arial" pitchFamily="34" charset="0"/>
              </a:rPr>
              <a:t>Front bumper beam design</a:t>
            </a:r>
            <a:endParaRPr lang="zh-CN" altLang="en-US" b="1" dirty="0">
              <a:latin typeface="Arial" pitchFamily="34" charset="0"/>
              <a:ea typeface="仿宋_GB2312" pitchFamily="49" charset="-122"/>
              <a:cs typeface="Arial" pitchFamily="34" charset="0"/>
            </a:endParaRPr>
          </a:p>
        </p:txBody>
      </p:sp>
      <p:sp>
        <p:nvSpPr>
          <p:cNvPr id="25" name="矩形 24"/>
          <p:cNvSpPr/>
          <p:nvPr/>
        </p:nvSpPr>
        <p:spPr>
          <a:xfrm>
            <a:off x="6006099" y="1687118"/>
            <a:ext cx="1218603" cy="338554"/>
          </a:xfrm>
          <a:prstGeom prst="rect">
            <a:avLst/>
          </a:prstGeom>
        </p:spPr>
        <p:txBody>
          <a:bodyPr wrap="none">
            <a:spAutoFit/>
          </a:bodyPr>
          <a:lstStyle/>
          <a:p>
            <a:r>
              <a:rPr lang="zh-CN" altLang="en-US" sz="1600" b="1" dirty="0" smtClean="0">
                <a:latin typeface="Arial" pitchFamily="34" charset="0"/>
                <a:ea typeface="仿宋_GB2312" pitchFamily="49" charset="-122"/>
                <a:cs typeface="Arial" pitchFamily="34" charset="0"/>
              </a:rPr>
              <a:t>铝合金应用</a:t>
            </a:r>
            <a:endParaRPr lang="zh-CN" altLang="en-US" sz="1600" b="1" dirty="0">
              <a:latin typeface="Arial" pitchFamily="34" charset="0"/>
              <a:ea typeface="仿宋_GB2312" pitchFamily="49" charset="-122"/>
              <a:cs typeface="Arial" pitchFamily="34" charset="0"/>
            </a:endParaRPr>
          </a:p>
        </p:txBody>
      </p:sp>
      <p:cxnSp>
        <p:nvCxnSpPr>
          <p:cNvPr id="29" name="直接连接符 28"/>
          <p:cNvCxnSpPr/>
          <p:nvPr/>
        </p:nvCxnSpPr>
        <p:spPr>
          <a:xfrm flipH="1">
            <a:off x="5283200" y="1905000"/>
            <a:ext cx="12700" cy="4644000"/>
          </a:xfrm>
          <a:prstGeom prst="line">
            <a:avLst/>
          </a:prstGeom>
        </p:spPr>
        <p:style>
          <a:lnRef idx="2">
            <a:schemeClr val="accent2"/>
          </a:lnRef>
          <a:fillRef idx="0">
            <a:schemeClr val="accent2"/>
          </a:fillRef>
          <a:effectRef idx="1">
            <a:schemeClr val="accent2"/>
          </a:effectRef>
          <a:fontRef idx="minor">
            <a:schemeClr val="tx1"/>
          </a:fontRef>
        </p:style>
      </p:cxnSp>
      <p:pic>
        <p:nvPicPr>
          <p:cNvPr id="28" name="Picture 2" descr="C:\Documents and Settings\qif\桌面\轻量化材料应用.bmp"/>
          <p:cNvPicPr>
            <a:picLocks noChangeAspect="1" noChangeArrowheads="1"/>
          </p:cNvPicPr>
          <p:nvPr/>
        </p:nvPicPr>
        <p:blipFill>
          <a:blip r:embed="rId4" cstate="print">
            <a:lum contrast="10000"/>
          </a:blip>
          <a:srcRect l="44195" t="16718" r="4095"/>
          <a:stretch>
            <a:fillRect/>
          </a:stretch>
        </p:blipFill>
        <p:spPr bwMode="auto">
          <a:xfrm>
            <a:off x="428596" y="3857628"/>
            <a:ext cx="2404383" cy="2313066"/>
          </a:xfrm>
          <a:prstGeom prst="rect">
            <a:avLst/>
          </a:prstGeom>
          <a:noFill/>
        </p:spPr>
      </p:pic>
      <p:pic>
        <p:nvPicPr>
          <p:cNvPr id="30" name="Picture 2" descr="C:\Documents and Settings\qif\桌面\轻量化材料应用.bmp"/>
          <p:cNvPicPr>
            <a:picLocks noChangeAspect="1" noChangeArrowheads="1"/>
          </p:cNvPicPr>
          <p:nvPr/>
        </p:nvPicPr>
        <p:blipFill>
          <a:blip r:embed="rId4" cstate="print">
            <a:lum contrast="10000"/>
          </a:blip>
          <a:srcRect t="12790" r="58301"/>
          <a:stretch>
            <a:fillRect/>
          </a:stretch>
        </p:blipFill>
        <p:spPr bwMode="auto">
          <a:xfrm>
            <a:off x="3000364" y="3786190"/>
            <a:ext cx="2107471" cy="2422172"/>
          </a:xfrm>
          <a:prstGeom prst="rect">
            <a:avLst/>
          </a:prstGeom>
          <a:noFill/>
        </p:spPr>
      </p:pic>
      <p:sp>
        <p:nvSpPr>
          <p:cNvPr id="31" name="TextBox 30"/>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44</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9" name="矩形 18"/>
          <p:cNvSpPr/>
          <p:nvPr/>
        </p:nvSpPr>
        <p:spPr>
          <a:xfrm>
            <a:off x="1170208" y="147696"/>
            <a:ext cx="4153701"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-8</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2"/>
          <p:cNvSpPr txBox="1">
            <a:spLocks/>
          </p:cNvSpPr>
          <p:nvPr/>
        </p:nvSpPr>
        <p:spPr bwMode="auto">
          <a:xfrm>
            <a:off x="3124200" y="6545263"/>
            <a:ext cx="2895600" cy="361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bg1"/>
                </a:solidFill>
                <a:effectLst/>
                <a:uLnTx/>
                <a:uFillTx/>
                <a:latin typeface="+mn-lt"/>
                <a:ea typeface="宋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45</a:t>
            </a:fld>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endParaRPr kumimoji="0" lang="en-US" altLang="zh-CN" sz="1400" b="0" i="0" u="none" strike="noStrike" kern="1200" cap="none" spc="0" normalizeH="0" baseline="0" noProof="0" dirty="0">
              <a:ln>
                <a:noFill/>
              </a:ln>
              <a:solidFill>
                <a:schemeClr val="bg1"/>
              </a:solidFill>
              <a:effectLst/>
              <a:uLnTx/>
              <a:uFillTx/>
              <a:latin typeface="+mn-lt"/>
              <a:ea typeface="宋体" pitchFamily="2" charset="-122"/>
              <a:cs typeface="+mn-cs"/>
            </a:endParaRPr>
          </a:p>
        </p:txBody>
      </p:sp>
      <p:sp>
        <p:nvSpPr>
          <p:cNvPr id="8" name="内容占位符 2"/>
          <p:cNvSpPr txBox="1">
            <a:spLocks/>
          </p:cNvSpPr>
          <p:nvPr/>
        </p:nvSpPr>
        <p:spPr bwMode="auto">
          <a:xfrm>
            <a:off x="358775" y="1116013"/>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7</a:t>
            </a:r>
          </a:p>
        </p:txBody>
      </p:sp>
      <p:sp>
        <p:nvSpPr>
          <p:cNvPr id="31" name="TextBox 30"/>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45</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9" name="矩形 18"/>
          <p:cNvSpPr/>
          <p:nvPr/>
        </p:nvSpPr>
        <p:spPr>
          <a:xfrm>
            <a:off x="1170208" y="147696"/>
            <a:ext cx="4153701"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-9</a:t>
            </a:r>
          </a:p>
        </p:txBody>
      </p:sp>
      <p:sp>
        <p:nvSpPr>
          <p:cNvPr id="20" name="矩形 19"/>
          <p:cNvSpPr/>
          <p:nvPr/>
        </p:nvSpPr>
        <p:spPr>
          <a:xfrm>
            <a:off x="467544" y="1556792"/>
            <a:ext cx="2869696" cy="338554"/>
          </a:xfrm>
          <a:prstGeom prst="rect">
            <a:avLst/>
          </a:prstGeom>
        </p:spPr>
        <p:txBody>
          <a:bodyPr wrap="none">
            <a:spAutoFit/>
          </a:bodyPr>
          <a:lstStyle/>
          <a:p>
            <a:r>
              <a:rPr lang="zh-CN" altLang="en-US" sz="1600" b="1" dirty="0" smtClean="0">
                <a:latin typeface="Arial" pitchFamily="34" charset="0"/>
                <a:ea typeface="仿宋_GB2312" pitchFamily="49" charset="-122"/>
                <a:cs typeface="Arial" pitchFamily="34" charset="0"/>
              </a:rPr>
              <a:t>铝合金应用</a:t>
            </a:r>
            <a:r>
              <a:rPr lang="en-US" altLang="zh-CN" sz="1600" b="1" dirty="0" smtClean="0">
                <a:latin typeface="Arial" pitchFamily="34" charset="0"/>
                <a:ea typeface="仿宋_GB2312" pitchFamily="49" charset="-122"/>
                <a:cs typeface="Arial" pitchFamily="34" charset="0"/>
              </a:rPr>
              <a:t>——</a:t>
            </a:r>
            <a:r>
              <a:rPr lang="zh-CN" altLang="en-US" sz="1600" b="1" dirty="0" smtClean="0">
                <a:latin typeface="Arial" pitchFamily="34" charset="0"/>
                <a:ea typeface="仿宋_GB2312" pitchFamily="49" charset="-122"/>
                <a:cs typeface="Arial" pitchFamily="34" charset="0"/>
              </a:rPr>
              <a:t>铝合金副车架</a:t>
            </a:r>
            <a:endParaRPr lang="zh-CN" altLang="en-US" sz="1600" b="1" dirty="0">
              <a:latin typeface="Arial" pitchFamily="34" charset="0"/>
              <a:ea typeface="仿宋_GB2312" pitchFamily="49" charset="-122"/>
              <a:cs typeface="Arial" pitchFamily="34" charset="0"/>
            </a:endParaRPr>
          </a:p>
        </p:txBody>
      </p:sp>
      <p:pic>
        <p:nvPicPr>
          <p:cNvPr id="326658" name="Picture 2"/>
          <p:cNvPicPr>
            <a:picLocks noChangeAspect="1" noChangeArrowheads="1"/>
          </p:cNvPicPr>
          <p:nvPr/>
        </p:nvPicPr>
        <p:blipFill>
          <a:blip r:embed="rId2" cstate="print"/>
          <a:srcRect/>
          <a:stretch>
            <a:fillRect/>
          </a:stretch>
        </p:blipFill>
        <p:spPr bwMode="auto">
          <a:xfrm>
            <a:off x="683568" y="3942821"/>
            <a:ext cx="7776864" cy="2438507"/>
          </a:xfrm>
          <a:prstGeom prst="rect">
            <a:avLst/>
          </a:prstGeom>
          <a:noFill/>
          <a:ln w="9525">
            <a:noFill/>
            <a:miter lim="800000"/>
            <a:headEnd/>
            <a:tailEnd/>
          </a:ln>
        </p:spPr>
      </p:pic>
      <p:pic>
        <p:nvPicPr>
          <p:cNvPr id="326659" name="Picture 3"/>
          <p:cNvPicPr>
            <a:picLocks noChangeAspect="1" noChangeArrowheads="1"/>
          </p:cNvPicPr>
          <p:nvPr/>
        </p:nvPicPr>
        <p:blipFill>
          <a:blip r:embed="rId3" cstate="print"/>
          <a:srcRect/>
          <a:stretch>
            <a:fillRect/>
          </a:stretch>
        </p:blipFill>
        <p:spPr bwMode="auto">
          <a:xfrm>
            <a:off x="3275856" y="1628800"/>
            <a:ext cx="2087941" cy="1953490"/>
          </a:xfrm>
          <a:prstGeom prst="rect">
            <a:avLst/>
          </a:prstGeom>
          <a:noFill/>
          <a:ln w="9525">
            <a:noFill/>
            <a:miter lim="800000"/>
            <a:headEnd/>
            <a:tailEnd/>
          </a:ln>
        </p:spPr>
      </p:pic>
      <p:pic>
        <p:nvPicPr>
          <p:cNvPr id="21" name="Picture 3"/>
          <p:cNvPicPr>
            <a:picLocks noChangeAspect="1" noChangeArrowheads="1"/>
          </p:cNvPicPr>
          <p:nvPr/>
        </p:nvPicPr>
        <p:blipFill>
          <a:blip r:embed="rId4" cstate="print"/>
          <a:srcRect l="6274" t="6089" r="7462" b="9687"/>
          <a:stretch>
            <a:fillRect/>
          </a:stretch>
        </p:blipFill>
        <p:spPr bwMode="auto">
          <a:xfrm>
            <a:off x="899592" y="2204864"/>
            <a:ext cx="1800200" cy="1348532"/>
          </a:xfrm>
          <a:prstGeom prst="rect">
            <a:avLst/>
          </a:prstGeom>
          <a:noFill/>
          <a:ln w="9525">
            <a:noFill/>
            <a:miter lim="800000"/>
            <a:headEnd/>
            <a:tailEnd/>
          </a:ln>
        </p:spPr>
      </p:pic>
      <p:pic>
        <p:nvPicPr>
          <p:cNvPr id="326660" name="Picture 4"/>
          <p:cNvPicPr>
            <a:picLocks noChangeAspect="1" noChangeArrowheads="1"/>
          </p:cNvPicPr>
          <p:nvPr/>
        </p:nvPicPr>
        <p:blipFill>
          <a:blip r:embed="rId5" cstate="print"/>
          <a:srcRect/>
          <a:stretch>
            <a:fillRect/>
          </a:stretch>
        </p:blipFill>
        <p:spPr bwMode="auto">
          <a:xfrm>
            <a:off x="5652120" y="1484784"/>
            <a:ext cx="2845718" cy="2109567"/>
          </a:xfrm>
          <a:prstGeom prst="rect">
            <a:avLst/>
          </a:prstGeom>
          <a:noFill/>
          <a:ln w="9525">
            <a:noFill/>
            <a:miter lim="800000"/>
            <a:headEnd/>
            <a:tailEnd/>
          </a:ln>
        </p:spPr>
      </p:pic>
      <p:sp>
        <p:nvSpPr>
          <p:cNvPr id="23" name="Text Box 7"/>
          <p:cNvSpPr txBox="1">
            <a:spLocks noChangeArrowheads="1"/>
          </p:cNvSpPr>
          <p:nvPr/>
        </p:nvSpPr>
        <p:spPr bwMode="auto">
          <a:xfrm>
            <a:off x="1105395" y="3622328"/>
            <a:ext cx="1872208" cy="276999"/>
          </a:xfrm>
          <a:prstGeom prst="rect">
            <a:avLst/>
          </a:prstGeom>
          <a:noFill/>
          <a:ln w="38100" algn="ctr">
            <a:noFill/>
            <a:miter lim="800000"/>
            <a:headEnd/>
            <a:tailEnd/>
          </a:ln>
          <a:effectLst/>
        </p:spPr>
        <p:txBody>
          <a:bodyPr wrap="square">
            <a:spAutoFit/>
          </a:bodyPr>
          <a:lstStyle/>
          <a:p>
            <a:pPr algn="ctr">
              <a:spcBef>
                <a:spcPct val="50000"/>
              </a:spcBef>
              <a:buClrTx/>
              <a:buFontTx/>
              <a:buNone/>
            </a:pPr>
            <a:r>
              <a:rPr lang="zh-CN" altLang="en-US" sz="1200" b="1" dirty="0" smtClean="0">
                <a:latin typeface="Arial" pitchFamily="34" charset="0"/>
                <a:ea typeface="仿宋_GB2312" pitchFamily="49" charset="-122"/>
                <a:cs typeface="Arial" pitchFamily="34" charset="0"/>
              </a:rPr>
              <a:t>原始结构</a:t>
            </a:r>
            <a:endParaRPr lang="en-US" altLang="zh-CN" sz="1200" b="1" dirty="0">
              <a:latin typeface="Arial" pitchFamily="34" charset="0"/>
              <a:ea typeface="仿宋_GB2312" pitchFamily="49" charset="-122"/>
              <a:cs typeface="Arial" pitchFamily="34" charset="0"/>
            </a:endParaRPr>
          </a:p>
        </p:txBody>
      </p:sp>
      <p:sp>
        <p:nvSpPr>
          <p:cNvPr id="24" name="矩形 9"/>
          <p:cNvSpPr>
            <a:spLocks noChangeArrowheads="1"/>
          </p:cNvSpPr>
          <p:nvPr/>
        </p:nvSpPr>
        <p:spPr bwMode="auto">
          <a:xfrm>
            <a:off x="2920932" y="3645024"/>
            <a:ext cx="2443156" cy="276999"/>
          </a:xfrm>
          <a:prstGeom prst="rect">
            <a:avLst/>
          </a:prstGeom>
          <a:noFill/>
          <a:ln w="9525">
            <a:noFill/>
            <a:miter lim="800000"/>
            <a:headEnd/>
            <a:tailEnd/>
          </a:ln>
        </p:spPr>
        <p:txBody>
          <a:bodyPr wrap="square">
            <a:spAutoFit/>
          </a:bodyPr>
          <a:lstStyle/>
          <a:p>
            <a:pPr algn="ctr"/>
            <a:r>
              <a:rPr lang="zh-CN" altLang="en-US" sz="1200" b="1" dirty="0" smtClean="0">
                <a:latin typeface="Arial" pitchFamily="34" charset="0"/>
                <a:ea typeface="仿宋_GB2312" pitchFamily="49" charset="-122"/>
                <a:cs typeface="Arial" pitchFamily="34" charset="0"/>
              </a:rPr>
              <a:t>减重目标</a:t>
            </a:r>
            <a:endParaRPr lang="zh-CN" altLang="en-US" sz="1200" b="1" dirty="0">
              <a:latin typeface="Arial" pitchFamily="34" charset="0"/>
              <a:ea typeface="仿宋_GB2312" pitchFamily="49" charset="-122"/>
              <a:cs typeface="Arial" pitchFamily="34" charset="0"/>
            </a:endParaRPr>
          </a:p>
        </p:txBody>
      </p:sp>
      <p:sp>
        <p:nvSpPr>
          <p:cNvPr id="27" name="矩形 9"/>
          <p:cNvSpPr>
            <a:spLocks noChangeArrowheads="1"/>
          </p:cNvSpPr>
          <p:nvPr/>
        </p:nvSpPr>
        <p:spPr bwMode="auto">
          <a:xfrm>
            <a:off x="5868144" y="3645024"/>
            <a:ext cx="2443156" cy="276999"/>
          </a:xfrm>
          <a:prstGeom prst="rect">
            <a:avLst/>
          </a:prstGeom>
          <a:noFill/>
          <a:ln w="9525">
            <a:noFill/>
            <a:miter lim="800000"/>
            <a:headEnd/>
            <a:tailEnd/>
          </a:ln>
        </p:spPr>
        <p:txBody>
          <a:bodyPr wrap="square">
            <a:spAutoFit/>
          </a:bodyPr>
          <a:lstStyle/>
          <a:p>
            <a:pPr algn="ctr"/>
            <a:r>
              <a:rPr lang="zh-CN" altLang="en-US" sz="1200" b="1" dirty="0" smtClean="0">
                <a:latin typeface="Arial" pitchFamily="34" charset="0"/>
                <a:ea typeface="仿宋_GB2312" pitchFamily="49" charset="-122"/>
                <a:cs typeface="Arial" pitchFamily="34" charset="0"/>
              </a:rPr>
              <a:t>工艺路线</a:t>
            </a:r>
            <a:endParaRPr lang="zh-CN" altLang="en-US" sz="1200" b="1" dirty="0">
              <a:latin typeface="Arial" pitchFamily="34" charset="0"/>
              <a:ea typeface="仿宋_GB2312" pitchFamily="49" charset="-122"/>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23528" y="1988840"/>
          <a:ext cx="4392488" cy="2736304"/>
        </p:xfrm>
        <a:graphic>
          <a:graphicData uri="http://schemas.openxmlformats.org/drawingml/2006/table">
            <a:tbl>
              <a:tblPr firstRow="1" bandRow="1">
                <a:tableStyleId>{5C22544A-7EE6-4342-B048-85BDC9FD1C3A}</a:tableStyleId>
              </a:tblPr>
              <a:tblGrid>
                <a:gridCol w="936104"/>
                <a:gridCol w="3456384"/>
              </a:tblGrid>
              <a:tr h="389735">
                <a:tc>
                  <a:txBody>
                    <a:bodyPr/>
                    <a:lstStyle/>
                    <a:p>
                      <a:pPr marL="90488"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1" lang="zh-CN" altLang="en-US" sz="1400" u="none" strike="noStrike" cap="none" normalizeH="0" baseline="0" dirty="0" smtClean="0">
                          <a:ln>
                            <a:noFill/>
                          </a:ln>
                          <a:solidFill>
                            <a:srgbClr val="C00000"/>
                          </a:solidFill>
                          <a:effectLst/>
                        </a:rPr>
                        <a:t>部件系统</a:t>
                      </a:r>
                      <a:endParaRPr kumimoji="1" lang="zh-CN" altLang="en-US" sz="1400" b="1" i="0" u="none" strike="noStrike" cap="none" normalizeH="0" baseline="0" dirty="0" smtClean="0">
                        <a:ln>
                          <a:noFill/>
                        </a:ln>
                        <a:solidFill>
                          <a:srgbClr val="C00000"/>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1" lang="zh-CN" altLang="en-US" sz="1400" u="none" strike="noStrike" cap="none" normalizeH="0" baseline="0" dirty="0" smtClean="0">
                          <a:ln>
                            <a:noFill/>
                          </a:ln>
                          <a:solidFill>
                            <a:srgbClr val="C00000"/>
                          </a:solidFill>
                          <a:effectLst/>
                        </a:rPr>
                        <a:t>零件名称</a:t>
                      </a:r>
                      <a:endParaRPr kumimoji="1" lang="zh-CN" altLang="en-US" sz="1400" b="1" i="0" u="none" strike="noStrike" cap="none" normalizeH="0" baseline="0" dirty="0" smtClean="0">
                        <a:ln>
                          <a:noFill/>
                        </a:ln>
                        <a:solidFill>
                          <a:srgbClr val="C00000"/>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0385">
                <a:tc>
                  <a:txBody>
                    <a:bodyPr/>
                    <a:lstStyle/>
                    <a:p>
                      <a:pPr marL="90488" marR="0" lvl="0" indent="0" algn="ctr" defTabSz="914400" rtl="0" eaLnBrk="1" fontAlgn="base" latinLnBrk="0" hangingPunct="1">
                        <a:lnSpc>
                          <a:spcPct val="150000"/>
                        </a:lnSpc>
                        <a:spcBef>
                          <a:spcPct val="20000"/>
                        </a:spcBef>
                        <a:spcAft>
                          <a:spcPct val="0"/>
                        </a:spcAft>
                        <a:buClr>
                          <a:schemeClr val="accent2"/>
                        </a:buClr>
                        <a:buSzPct val="80000"/>
                        <a:buFont typeface="Wingdings" pitchFamily="2" charset="2"/>
                        <a:buNone/>
                        <a:tabLst/>
                      </a:pPr>
                      <a:r>
                        <a:rPr kumimoji="1" lang="zh-CN" altLang="en-US" sz="1200" u="none" strike="noStrike" cap="none" normalizeH="0" baseline="0" dirty="0" smtClean="0">
                          <a:ln>
                            <a:noFill/>
                          </a:ln>
                          <a:effectLst/>
                        </a:rPr>
                        <a:t>车内构件</a:t>
                      </a:r>
                      <a:endParaRPr kumimoji="1" lang="zh-CN" altLang="en-US" sz="1200" b="1" i="0" u="none" strike="noStrike" cap="none" normalizeH="0" baseline="0" dirty="0" smtClean="0">
                        <a:ln>
                          <a:noFill/>
                        </a:ln>
                        <a:solidFill>
                          <a:schemeClr val="tx1"/>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0488"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1" lang="zh-CN" altLang="en-US" sz="1200" u="none" strike="noStrike" cap="none" normalizeH="0" baseline="0" dirty="0" smtClean="0">
                          <a:ln>
                            <a:noFill/>
                          </a:ln>
                          <a:effectLst/>
                        </a:rPr>
                        <a:t>仪表盘、座椅骨架、坐位升降器、气囊外罩、转向盘骨架、锁合装置、转向柱、收音机外壳、车窗驱动电机壳、刹车与离合器踏板托架、支架类</a:t>
                      </a:r>
                      <a:endParaRPr kumimoji="1" lang="zh-CN" altLang="en-US" sz="1200" b="0" i="0" u="none" strike="noStrike" cap="none" normalizeH="0" baseline="0" dirty="0" smtClean="0">
                        <a:ln>
                          <a:noFill/>
                        </a:ln>
                        <a:solidFill>
                          <a:schemeClr val="tx1"/>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60040">
                <a:tc>
                  <a:txBody>
                    <a:bodyPr/>
                    <a:lstStyle/>
                    <a:p>
                      <a:pPr marL="90488" marR="0" lvl="0" indent="0" algn="ctr" defTabSz="914400" rtl="0" eaLnBrk="1" fontAlgn="base" latinLnBrk="0" hangingPunct="1">
                        <a:lnSpc>
                          <a:spcPct val="150000"/>
                        </a:lnSpc>
                        <a:spcBef>
                          <a:spcPct val="20000"/>
                        </a:spcBef>
                        <a:spcAft>
                          <a:spcPct val="0"/>
                        </a:spcAft>
                        <a:buClr>
                          <a:schemeClr val="accent2"/>
                        </a:buClr>
                        <a:buSzPct val="80000"/>
                        <a:buFont typeface="Wingdings" pitchFamily="2" charset="2"/>
                        <a:buNone/>
                        <a:tabLst/>
                      </a:pPr>
                      <a:r>
                        <a:rPr kumimoji="1" lang="zh-CN" altLang="en-US" sz="1200" u="none" strike="noStrike" cap="none" normalizeH="0" baseline="0" dirty="0" smtClean="0">
                          <a:ln>
                            <a:noFill/>
                          </a:ln>
                          <a:effectLst/>
                        </a:rPr>
                        <a:t>车体构件</a:t>
                      </a:r>
                      <a:endParaRPr kumimoji="1" lang="zh-CN" altLang="en-US" sz="1200" b="1" i="0" u="none" strike="noStrike" cap="none" normalizeH="0" baseline="0" dirty="0" smtClean="0">
                        <a:ln>
                          <a:noFill/>
                        </a:ln>
                        <a:solidFill>
                          <a:schemeClr val="tx1"/>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0488"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1" lang="zh-CN" altLang="en-US" sz="1200" u="none" strike="noStrike" cap="none" normalizeH="0" baseline="0" dirty="0" smtClean="0">
                          <a:ln>
                            <a:noFill/>
                          </a:ln>
                          <a:effectLst/>
                        </a:rPr>
                        <a:t>发动机罩板、车前端、 车顶板、车门、</a:t>
                      </a:r>
                      <a:r>
                        <a:rPr kumimoji="1" lang="en-US" altLang="zh-CN" sz="1200" u="none" strike="noStrike" cap="none" normalizeH="0" baseline="0" dirty="0" smtClean="0">
                          <a:ln>
                            <a:noFill/>
                          </a:ln>
                          <a:effectLst/>
                        </a:rPr>
                        <a:t>IP</a:t>
                      </a:r>
                      <a:r>
                        <a:rPr kumimoji="1" lang="zh-CN" altLang="en-US" sz="1200" u="none" strike="noStrike" cap="none" normalizeH="0" baseline="0" dirty="0" smtClean="0">
                          <a:ln>
                            <a:noFill/>
                          </a:ln>
                          <a:effectLst/>
                        </a:rPr>
                        <a:t>横梁</a:t>
                      </a:r>
                      <a:endParaRPr kumimoji="1" lang="zh-CN" altLang="en-US" sz="1200" b="0" i="0" u="none" strike="noStrike" cap="none" normalizeH="0" baseline="0" dirty="0" smtClean="0">
                        <a:ln>
                          <a:noFill/>
                        </a:ln>
                        <a:solidFill>
                          <a:schemeClr val="tx1"/>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04333">
                <a:tc>
                  <a:txBody>
                    <a:bodyPr/>
                    <a:lstStyle/>
                    <a:p>
                      <a:pPr marL="90488" marR="0" lvl="0" indent="0" algn="ctr" defTabSz="914400" rtl="0" eaLnBrk="1" fontAlgn="base" latinLnBrk="0" hangingPunct="1">
                        <a:lnSpc>
                          <a:spcPct val="150000"/>
                        </a:lnSpc>
                        <a:spcBef>
                          <a:spcPct val="20000"/>
                        </a:spcBef>
                        <a:spcAft>
                          <a:spcPct val="0"/>
                        </a:spcAft>
                        <a:buClr>
                          <a:schemeClr val="accent2"/>
                        </a:buClr>
                        <a:buSzPct val="80000"/>
                        <a:buFont typeface="Wingdings" pitchFamily="2" charset="2"/>
                        <a:buNone/>
                        <a:tabLst/>
                      </a:pPr>
                      <a:endParaRPr kumimoji="1" lang="en-US" altLang="zh-CN" sz="1200" u="none" strike="noStrike" cap="none" normalizeH="0" baseline="0" dirty="0" smtClean="0">
                        <a:ln>
                          <a:noFill/>
                        </a:ln>
                        <a:effectLst/>
                      </a:endParaRPr>
                    </a:p>
                    <a:p>
                      <a:pPr marL="90488" marR="0" lvl="0" indent="0" algn="ctr" defTabSz="914400" rtl="0" eaLnBrk="1" fontAlgn="base" latinLnBrk="0" hangingPunct="1">
                        <a:lnSpc>
                          <a:spcPct val="150000"/>
                        </a:lnSpc>
                        <a:spcBef>
                          <a:spcPct val="20000"/>
                        </a:spcBef>
                        <a:spcAft>
                          <a:spcPct val="0"/>
                        </a:spcAft>
                        <a:buClr>
                          <a:schemeClr val="accent2"/>
                        </a:buClr>
                        <a:buSzPct val="80000"/>
                        <a:buFont typeface="Wingdings" pitchFamily="2" charset="2"/>
                        <a:buNone/>
                        <a:tabLst/>
                      </a:pPr>
                      <a:r>
                        <a:rPr kumimoji="1" lang="zh-CN" altLang="en-US" sz="1200" u="none" strike="noStrike" cap="none" normalizeH="0" baseline="0" dirty="0" smtClean="0">
                          <a:ln>
                            <a:noFill/>
                          </a:ln>
                          <a:effectLst/>
                        </a:rPr>
                        <a:t>动力系统</a:t>
                      </a:r>
                      <a:endParaRPr kumimoji="1" lang="zh-CN" altLang="en-US" sz="1200" b="1" i="0" u="none" strike="noStrike" cap="none" normalizeH="0" baseline="0" dirty="0" smtClean="0">
                        <a:ln>
                          <a:noFill/>
                        </a:ln>
                        <a:solidFill>
                          <a:schemeClr val="tx1"/>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0488" marR="0" lvl="0" indent="0" algn="l" defTabSz="914400" rtl="0" eaLnBrk="1" fontAlgn="base" latinLnBrk="0" hangingPunct="1">
                        <a:lnSpc>
                          <a:spcPct val="100000"/>
                        </a:lnSpc>
                        <a:spcBef>
                          <a:spcPct val="0"/>
                        </a:spcBef>
                        <a:spcAft>
                          <a:spcPct val="0"/>
                        </a:spcAft>
                        <a:buClr>
                          <a:schemeClr val="accent2"/>
                        </a:buClr>
                        <a:buSzPct val="80000"/>
                        <a:buFont typeface="Wingdings" pitchFamily="2" charset="2"/>
                        <a:buNone/>
                        <a:tabLst/>
                      </a:pPr>
                      <a:r>
                        <a:rPr kumimoji="1" lang="zh-CN" altLang="en-US" sz="1200" u="none" strike="noStrike" cap="none" normalizeH="0" baseline="0" dirty="0" smtClean="0">
                          <a:ln>
                            <a:noFill/>
                          </a:ln>
                          <a:effectLst/>
                        </a:rPr>
                        <a:t>汽缸盖罩、变速箱壳体、离合器壳体、进气管、油泵壳、油箱、机油盘、变速器壳体、齿轮箱壳体、前盖、气缸头盖、分配盘支架、滤油器支架、空压机罩</a:t>
                      </a:r>
                      <a:endParaRPr kumimoji="1" lang="zh-CN" altLang="en-US" sz="1200" b="0" i="0" u="none" strike="noStrike" cap="none" normalizeH="0" baseline="0" dirty="0" smtClean="0">
                        <a:ln>
                          <a:noFill/>
                        </a:ln>
                        <a:solidFill>
                          <a:schemeClr val="tx1"/>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1811">
                <a:tc>
                  <a:txBody>
                    <a:bodyPr/>
                    <a:lstStyle/>
                    <a:p>
                      <a:pPr marL="90488" marR="0" lvl="0" indent="0" algn="ctr" defTabSz="914400" rtl="0" eaLnBrk="1" fontAlgn="base" latinLnBrk="0" hangingPunct="1">
                        <a:lnSpc>
                          <a:spcPct val="150000"/>
                        </a:lnSpc>
                        <a:spcBef>
                          <a:spcPct val="20000"/>
                        </a:spcBef>
                        <a:spcAft>
                          <a:spcPct val="0"/>
                        </a:spcAft>
                        <a:buClr>
                          <a:schemeClr val="accent2"/>
                        </a:buClr>
                        <a:buSzPct val="80000"/>
                        <a:buFont typeface="Wingdings" pitchFamily="2" charset="2"/>
                        <a:buNone/>
                        <a:tabLst/>
                      </a:pPr>
                      <a:r>
                        <a:rPr kumimoji="1" lang="zh-CN" altLang="en-US" sz="1200" u="none" strike="noStrike" cap="none" normalizeH="0" baseline="0" dirty="0" smtClean="0">
                          <a:ln>
                            <a:noFill/>
                          </a:ln>
                          <a:effectLst/>
                        </a:rPr>
                        <a:t>底盘系统</a:t>
                      </a:r>
                      <a:endParaRPr kumimoji="1" lang="zh-CN" altLang="en-US" sz="1200" b="1" i="0" u="none" strike="noStrike" cap="none" normalizeH="0" baseline="0" dirty="0" smtClean="0">
                        <a:ln>
                          <a:noFill/>
                        </a:ln>
                        <a:solidFill>
                          <a:schemeClr val="tx1"/>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0488"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1" lang="zh-CN" altLang="en-US" sz="1200" u="none" strike="noStrike" cap="none" normalizeH="0" baseline="0" dirty="0" smtClean="0">
                          <a:ln>
                            <a:noFill/>
                          </a:ln>
                          <a:effectLst/>
                        </a:rPr>
                        <a:t>副车架、轮毂</a:t>
                      </a:r>
                      <a:endParaRPr kumimoji="1" lang="zh-CN" altLang="en-US" sz="1200" b="0" i="0" u="none" strike="noStrike" cap="none" normalizeH="0" baseline="0" dirty="0" smtClean="0">
                        <a:ln>
                          <a:noFill/>
                        </a:ln>
                        <a:solidFill>
                          <a:schemeClr val="tx1"/>
                        </a:solidFill>
                        <a:effectLst/>
                        <a:latin typeface="Times New Roman" pitchFamily="18" charset="0"/>
                        <a:ea typeface="仿宋_GB2312" pitchFamily="49" charset="-122"/>
                        <a:cs typeface="Times New Roman" pitchFamily="18"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 name="矩形 2"/>
          <p:cNvSpPr/>
          <p:nvPr/>
        </p:nvSpPr>
        <p:spPr>
          <a:xfrm>
            <a:off x="467544" y="1124744"/>
            <a:ext cx="5616624" cy="424155"/>
          </a:xfrm>
          <a:prstGeom prst="rect">
            <a:avLst/>
          </a:prstGeom>
        </p:spPr>
        <p:txBody>
          <a:bodyPr wrap="square">
            <a:spAutoFit/>
          </a:bodyPr>
          <a:lstStyle/>
          <a:p>
            <a:pPr indent="-342900">
              <a:lnSpc>
                <a:spcPct val="125000"/>
              </a:lnSpc>
              <a:spcBef>
                <a:spcPct val="20000"/>
              </a:spcBef>
              <a:buClr>
                <a:srgbClr val="002060"/>
              </a:buClr>
            </a:pPr>
            <a:r>
              <a:rPr lang="zh-CN" altLang="en-US" sz="2000" b="1" dirty="0" smtClean="0">
                <a:latin typeface="仿宋_GB2312" pitchFamily="49" charset="-122"/>
                <a:ea typeface="仿宋_GB2312" pitchFamily="49" charset="-122"/>
                <a:sym typeface="Wingdings" pitchFamily="2" charset="2"/>
              </a:rPr>
              <a:t>镁合金在汽车上的应用现状</a:t>
            </a:r>
            <a:endParaRPr lang="en-US" altLang="zh-CN" sz="2000" b="1" dirty="0" smtClean="0">
              <a:latin typeface="仿宋_GB2312" pitchFamily="49" charset="-122"/>
              <a:ea typeface="仿宋_GB2312" pitchFamily="49" charset="-122"/>
              <a:sym typeface="Wingdings" pitchFamily="2" charset="2"/>
            </a:endParaRPr>
          </a:p>
        </p:txBody>
      </p:sp>
      <p:pic>
        <p:nvPicPr>
          <p:cNvPr id="4" name="Picture 2"/>
          <p:cNvPicPr>
            <a:picLocks noChangeAspect="1" noChangeArrowheads="1"/>
          </p:cNvPicPr>
          <p:nvPr/>
        </p:nvPicPr>
        <p:blipFill>
          <a:blip r:embed="rId2" cstate="email"/>
          <a:srcRect/>
          <a:stretch>
            <a:fillRect/>
          </a:stretch>
        </p:blipFill>
        <p:spPr bwMode="auto">
          <a:xfrm>
            <a:off x="4788024" y="1988840"/>
            <a:ext cx="4042049" cy="2736304"/>
          </a:xfrm>
          <a:prstGeom prst="rect">
            <a:avLst/>
          </a:prstGeom>
          <a:noFill/>
          <a:ln w="9525">
            <a:noFill/>
            <a:miter lim="800000"/>
            <a:headEnd/>
            <a:tailEnd/>
          </a:ln>
        </p:spPr>
      </p:pic>
      <p:sp>
        <p:nvSpPr>
          <p:cNvPr id="5" name="矩形 4"/>
          <p:cNvSpPr/>
          <p:nvPr/>
        </p:nvSpPr>
        <p:spPr>
          <a:xfrm>
            <a:off x="683568" y="5085184"/>
            <a:ext cx="6552728" cy="553998"/>
          </a:xfrm>
          <a:prstGeom prst="rect">
            <a:avLst/>
          </a:prstGeom>
        </p:spPr>
        <p:txBody>
          <a:bodyPr wrap="square">
            <a:spAutoFit/>
          </a:bodyPr>
          <a:lstStyle/>
          <a:p>
            <a:pPr>
              <a:lnSpc>
                <a:spcPct val="125000"/>
              </a:lnSpc>
              <a:buFont typeface="Wingdings" pitchFamily="2" charset="2"/>
              <a:buChar char="u"/>
            </a:pPr>
            <a:r>
              <a:rPr lang="zh-CN" altLang="en-US" sz="2400" dirty="0" smtClean="0">
                <a:latin typeface="+mn-ea"/>
              </a:rPr>
              <a:t>现阶段镁合金在汽车上应用主要为铸件。</a:t>
            </a:r>
          </a:p>
        </p:txBody>
      </p:sp>
      <p:sp>
        <p:nvSpPr>
          <p:cNvPr id="6" name="TextBox 5"/>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46</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8" name="矩形 7"/>
          <p:cNvSpPr/>
          <p:nvPr/>
        </p:nvSpPr>
        <p:spPr>
          <a:xfrm>
            <a:off x="1170208" y="147696"/>
            <a:ext cx="4307589"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-10</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nvGraphicFramePr>
        <p:xfrm>
          <a:off x="249848" y="1412775"/>
          <a:ext cx="8282592" cy="4918124"/>
        </p:xfrm>
        <a:graphic>
          <a:graphicData uri="http://schemas.openxmlformats.org/drawingml/2006/table">
            <a:tbl>
              <a:tblPr firstRow="1" bandRow="1">
                <a:effectLst/>
                <a:tableStyleId>{5C22544A-7EE6-4342-B048-85BDC9FD1C3A}</a:tableStyleId>
              </a:tblPr>
              <a:tblGrid>
                <a:gridCol w="1380432"/>
                <a:gridCol w="3451080"/>
                <a:gridCol w="3451080"/>
              </a:tblGrid>
              <a:tr h="379433">
                <a:tc>
                  <a:txBody>
                    <a:bodyPr/>
                    <a:lstStyle/>
                    <a:p>
                      <a:pPr algn="ctr"/>
                      <a:r>
                        <a:rPr lang="zh-CN" altLang="en-US" dirty="0" smtClean="0">
                          <a:latin typeface="Arial" pitchFamily="34" charset="0"/>
                          <a:ea typeface="+mn-ea"/>
                          <a:cs typeface="Arial" pitchFamily="34" charset="0"/>
                        </a:rPr>
                        <a:t>方案</a:t>
                      </a:r>
                      <a:endParaRPr lang="zh-CN" altLang="en-US" dirty="0">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dirty="0" smtClean="0">
                          <a:latin typeface="Arial" pitchFamily="34" charset="0"/>
                          <a:ea typeface="+mn-ea"/>
                          <a:cs typeface="Arial" pitchFamily="34" charset="0"/>
                        </a:rPr>
                        <a:t>1</a:t>
                      </a:r>
                      <a:endParaRPr lang="zh-CN" altLang="en-US" dirty="0">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dirty="0" smtClean="0">
                          <a:latin typeface="Arial" pitchFamily="34" charset="0"/>
                          <a:ea typeface="+mn-ea"/>
                          <a:cs typeface="Arial" pitchFamily="34" charset="0"/>
                        </a:rPr>
                        <a:t>2</a:t>
                      </a:r>
                      <a:endParaRPr lang="zh-CN" altLang="en-US" dirty="0" smtClean="0">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086316">
                <a:tc>
                  <a:txBody>
                    <a:bodyPr/>
                    <a:lstStyle/>
                    <a:p>
                      <a:r>
                        <a:rPr lang="zh-CN" altLang="en-US" sz="1400" kern="1200" dirty="0" smtClean="0">
                          <a:solidFill>
                            <a:schemeClr val="dk1"/>
                          </a:solidFill>
                          <a:latin typeface="Arial" pitchFamily="34" charset="0"/>
                          <a:ea typeface="+mn-ea"/>
                          <a:cs typeface="Arial" pitchFamily="34" charset="0"/>
                        </a:rPr>
                        <a:t>图片</a:t>
                      </a:r>
                      <a:endParaRPr lang="zh-CN" altLang="en-US" sz="1400" kern="1200" dirty="0">
                        <a:solidFill>
                          <a:schemeClr val="dk1"/>
                        </a:solidFill>
                        <a:latin typeface="Arial" pitchFamily="34" charset="0"/>
                        <a:ea typeface="+mn-ea"/>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ltLang="zh-CN" sz="1400" kern="1200" dirty="0" smtClean="0">
                        <a:solidFill>
                          <a:schemeClr val="tx1">
                            <a:lumMod val="95000"/>
                            <a:lumOff val="5000"/>
                          </a:schemeClr>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400" kern="1200" dirty="0" smtClean="0">
                        <a:solidFill>
                          <a:schemeClr val="tx1">
                            <a:lumMod val="95000"/>
                            <a:lumOff val="5000"/>
                          </a:schemeClr>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18501">
                <a:tc>
                  <a:txBody>
                    <a:bodyPr/>
                    <a:lstStyle/>
                    <a:p>
                      <a:r>
                        <a:rPr lang="zh-CN" altLang="en-US" sz="1600" kern="1200" dirty="0" smtClean="0">
                          <a:solidFill>
                            <a:schemeClr val="dk1"/>
                          </a:solidFill>
                          <a:latin typeface="微软雅黑" pitchFamily="34" charset="-122"/>
                          <a:ea typeface="微软雅黑" pitchFamily="34" charset="-122"/>
                          <a:cs typeface="Arial" pitchFamily="34" charset="0"/>
                        </a:rPr>
                        <a:t>结构特征</a:t>
                      </a:r>
                      <a:endParaRPr lang="zh-CN" altLang="en-US" sz="1600" kern="1200" dirty="0">
                        <a:solidFill>
                          <a:schemeClr val="dk1"/>
                        </a:solidFill>
                        <a:latin typeface="微软雅黑" pitchFamily="34" charset="-122"/>
                        <a:ea typeface="微软雅黑" pitchFamily="34" charset="-122"/>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1</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、大小管拼焊；</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2</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、模块化供货；</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3</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、集成</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Stg. Col.</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4</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、侧围左右各</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2</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个安装点，</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X</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向固定；</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5</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、前围</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1</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个安装点，与通风板，</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X</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向固定；</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6</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、中央通道左右各</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2</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个安装点，</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Y</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向固定；</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1</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、镁合金铸造成型；</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2</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、模块化供货；</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3</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、集成</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Stg. Col.</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4</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、侧围左右各</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2</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个安装点，</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X</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向固定；</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5</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、前围</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2</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个安装点，与通风板，</a:t>
                      </a:r>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X</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向固定；</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p>
                      <a:r>
                        <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rPr>
                        <a:t>6</a:t>
                      </a:r>
                      <a:r>
                        <a:rPr lang="zh-CN" altLang="en-US" sz="1600" b="0" kern="1200" dirty="0" smtClean="0">
                          <a:solidFill>
                            <a:schemeClr val="tx1">
                              <a:lumMod val="95000"/>
                              <a:lumOff val="5000"/>
                            </a:schemeClr>
                          </a:solidFill>
                          <a:latin typeface="微软雅黑" pitchFamily="34" charset="-122"/>
                          <a:ea typeface="微软雅黑" pitchFamily="34" charset="-122"/>
                          <a:cs typeface="Arial" pitchFamily="34" charset="0"/>
                        </a:rPr>
                        <a:t>、</a:t>
                      </a:r>
                      <a:r>
                        <a:rPr lang="zh-CN" altLang="en-US" sz="1600" b="0" kern="1200" baseline="0" dirty="0" smtClean="0">
                          <a:solidFill>
                            <a:schemeClr val="tx1">
                              <a:lumMod val="95000"/>
                              <a:lumOff val="5000"/>
                            </a:schemeClr>
                          </a:solidFill>
                          <a:latin typeface="微软雅黑" pitchFamily="34" charset="-122"/>
                          <a:ea typeface="微软雅黑" pitchFamily="34" charset="-122"/>
                          <a:cs typeface="Arial" pitchFamily="34" charset="0"/>
                        </a:rPr>
                        <a:t>中央通道驾驶侧</a:t>
                      </a:r>
                      <a:r>
                        <a:rPr lang="en-US" altLang="zh-CN" sz="1600" b="0" kern="1200" baseline="0" dirty="0" smtClean="0">
                          <a:solidFill>
                            <a:schemeClr val="tx1">
                              <a:lumMod val="95000"/>
                              <a:lumOff val="5000"/>
                            </a:schemeClr>
                          </a:solidFill>
                          <a:latin typeface="微软雅黑" pitchFamily="34" charset="-122"/>
                          <a:ea typeface="微软雅黑" pitchFamily="34" charset="-122"/>
                          <a:cs typeface="Arial" pitchFamily="34" charset="0"/>
                        </a:rPr>
                        <a:t>1</a:t>
                      </a:r>
                      <a:r>
                        <a:rPr lang="zh-CN" altLang="en-US" sz="1600" b="0" kern="1200" baseline="0" dirty="0" smtClean="0">
                          <a:solidFill>
                            <a:schemeClr val="tx1">
                              <a:lumMod val="95000"/>
                              <a:lumOff val="5000"/>
                            </a:schemeClr>
                          </a:solidFill>
                          <a:latin typeface="微软雅黑" pitchFamily="34" charset="-122"/>
                          <a:ea typeface="微软雅黑" pitchFamily="34" charset="-122"/>
                          <a:cs typeface="Arial" pitchFamily="34" charset="0"/>
                        </a:rPr>
                        <a:t>个安装点，通过细钢管与中央通道</a:t>
                      </a:r>
                      <a:r>
                        <a:rPr lang="en-US" altLang="zh-CN" sz="1600" b="0" kern="1200" baseline="0" dirty="0" smtClean="0">
                          <a:solidFill>
                            <a:schemeClr val="tx1">
                              <a:lumMod val="95000"/>
                              <a:lumOff val="5000"/>
                            </a:schemeClr>
                          </a:solidFill>
                          <a:latin typeface="微软雅黑" pitchFamily="34" charset="-122"/>
                          <a:ea typeface="微软雅黑" pitchFamily="34" charset="-122"/>
                          <a:cs typeface="Arial" pitchFamily="34" charset="0"/>
                        </a:rPr>
                        <a:t>X</a:t>
                      </a:r>
                      <a:r>
                        <a:rPr lang="zh-CN" altLang="en-US" sz="1600" b="0" kern="1200" baseline="0" dirty="0" smtClean="0">
                          <a:solidFill>
                            <a:schemeClr val="tx1">
                              <a:lumMod val="95000"/>
                              <a:lumOff val="5000"/>
                            </a:schemeClr>
                          </a:solidFill>
                          <a:latin typeface="微软雅黑" pitchFamily="34" charset="-122"/>
                          <a:ea typeface="微软雅黑" pitchFamily="34" charset="-122"/>
                          <a:cs typeface="Arial" pitchFamily="34" charset="0"/>
                        </a:rPr>
                        <a:t>向固定；</a:t>
                      </a:r>
                      <a:endParaRPr lang="en-US" altLang="zh-CN" sz="1600" b="0" kern="1200" dirty="0" smtClean="0">
                        <a:solidFill>
                          <a:schemeClr val="tx1">
                            <a:lumMod val="95000"/>
                            <a:lumOff val="5000"/>
                          </a:schemeClr>
                        </a:solidFill>
                        <a:latin typeface="微软雅黑" pitchFamily="34" charset="-122"/>
                        <a:ea typeface="微软雅黑" pitchFamily="34" charset="-122"/>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6194">
                <a:tc>
                  <a:txBody>
                    <a:bodyPr/>
                    <a:lstStyle/>
                    <a:p>
                      <a:r>
                        <a:rPr lang="zh-CN" altLang="en-US" sz="1400" kern="1200" dirty="0" smtClean="0">
                          <a:solidFill>
                            <a:schemeClr val="dk1"/>
                          </a:solidFill>
                          <a:latin typeface="微软雅黑" pitchFamily="34" charset="-122"/>
                          <a:ea typeface="微软雅黑" pitchFamily="34" charset="-122"/>
                          <a:cs typeface="Arial" pitchFamily="34" charset="0"/>
                        </a:rPr>
                        <a:t>工艺</a:t>
                      </a:r>
                      <a:endParaRPr lang="zh-CN" altLang="en-US" sz="1400" kern="1200" dirty="0">
                        <a:solidFill>
                          <a:schemeClr val="dk1"/>
                        </a:solidFill>
                        <a:latin typeface="微软雅黑" pitchFamily="34" charset="-122"/>
                        <a:ea typeface="微软雅黑" pitchFamily="34" charset="-122"/>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b="0" kern="1200" dirty="0" smtClean="0">
                          <a:solidFill>
                            <a:schemeClr val="dk1"/>
                          </a:solidFill>
                          <a:latin typeface="微软雅黑" pitchFamily="34" charset="-122"/>
                          <a:ea typeface="微软雅黑" pitchFamily="34" charset="-122"/>
                          <a:cs typeface="Arial" pitchFamily="34" charset="0"/>
                        </a:rPr>
                        <a:t>机器人</a:t>
                      </a:r>
                      <a:r>
                        <a:rPr lang="en-US" altLang="zh-CN" sz="1400" b="0" kern="1200" dirty="0" smtClean="0">
                          <a:solidFill>
                            <a:schemeClr val="dk1"/>
                          </a:solidFill>
                          <a:latin typeface="微软雅黑" pitchFamily="34" charset="-122"/>
                          <a:ea typeface="微软雅黑" pitchFamily="34" charset="-122"/>
                          <a:cs typeface="Arial" pitchFamily="34" charset="0"/>
                        </a:rPr>
                        <a:t>CO2</a:t>
                      </a:r>
                      <a:r>
                        <a:rPr lang="zh-CN" altLang="en-US" sz="1400" b="0" kern="1200" dirty="0" smtClean="0">
                          <a:solidFill>
                            <a:schemeClr val="dk1"/>
                          </a:solidFill>
                          <a:latin typeface="微软雅黑" pitchFamily="34" charset="-122"/>
                          <a:ea typeface="微软雅黑" pitchFamily="34" charset="-122"/>
                          <a:cs typeface="Arial" pitchFamily="34" charset="0"/>
                        </a:rPr>
                        <a:t>焊接</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CN" altLang="en-US" sz="1400" b="0" dirty="0" smtClean="0">
                          <a:solidFill>
                            <a:schemeClr val="tx1">
                              <a:lumMod val="95000"/>
                              <a:lumOff val="5000"/>
                            </a:schemeClr>
                          </a:solidFill>
                          <a:latin typeface="微软雅黑" pitchFamily="34" charset="-122"/>
                          <a:ea typeface="微软雅黑" pitchFamily="34" charset="-122"/>
                          <a:cs typeface="Arial" pitchFamily="34" charset="0"/>
                        </a:rPr>
                        <a:t>铸造</a:t>
                      </a:r>
                      <a:endParaRPr lang="zh-CN" altLang="en-US" sz="1400" b="0" dirty="0">
                        <a:solidFill>
                          <a:schemeClr val="tx1">
                            <a:lumMod val="95000"/>
                            <a:lumOff val="5000"/>
                          </a:schemeClr>
                        </a:solidFill>
                        <a:latin typeface="微软雅黑" pitchFamily="34" charset="-122"/>
                        <a:ea typeface="微软雅黑" pitchFamily="34" charset="-122"/>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22052">
                <a:tc>
                  <a:txBody>
                    <a:bodyPr/>
                    <a:lstStyle/>
                    <a:p>
                      <a:r>
                        <a:rPr lang="zh-CN" altLang="en-US" sz="1400" kern="1200" dirty="0" smtClean="0">
                          <a:solidFill>
                            <a:schemeClr val="dk1"/>
                          </a:solidFill>
                          <a:latin typeface="微软雅黑" pitchFamily="34" charset="-122"/>
                          <a:ea typeface="微软雅黑" pitchFamily="34" charset="-122"/>
                          <a:cs typeface="Arial" pitchFamily="34" charset="0"/>
                        </a:rPr>
                        <a:t>零件数</a:t>
                      </a:r>
                      <a:endParaRPr lang="zh-CN" altLang="en-US" sz="1400" kern="1200" dirty="0">
                        <a:solidFill>
                          <a:schemeClr val="dk1"/>
                        </a:solidFill>
                        <a:latin typeface="微软雅黑" pitchFamily="34" charset="-122"/>
                        <a:ea typeface="微软雅黑" pitchFamily="34" charset="-122"/>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b="0" kern="1200" dirty="0" smtClean="0">
                          <a:solidFill>
                            <a:schemeClr val="dk1"/>
                          </a:solidFill>
                          <a:latin typeface="微软雅黑" pitchFamily="34" charset="-122"/>
                          <a:ea typeface="微软雅黑" pitchFamily="34" charset="-122"/>
                          <a:cs typeface="Arial" pitchFamily="34" charset="0"/>
                        </a:rPr>
                        <a:t>26</a:t>
                      </a:r>
                      <a:r>
                        <a:rPr lang="zh-CN" altLang="en-US" sz="1400" b="0" kern="1200" dirty="0" smtClean="0">
                          <a:solidFill>
                            <a:schemeClr val="dk1"/>
                          </a:solidFill>
                          <a:latin typeface="微软雅黑" pitchFamily="34" charset="-122"/>
                          <a:ea typeface="微软雅黑" pitchFamily="34" charset="-122"/>
                          <a:cs typeface="Arial" pitchFamily="34" charset="0"/>
                        </a:rPr>
                        <a:t>个单件</a:t>
                      </a:r>
                      <a:r>
                        <a:rPr lang="en-US" altLang="zh-CN" sz="1400" b="0" kern="1200" dirty="0" smtClean="0">
                          <a:solidFill>
                            <a:schemeClr val="dk1"/>
                          </a:solidFill>
                          <a:latin typeface="微软雅黑" pitchFamily="34" charset="-122"/>
                          <a:ea typeface="微软雅黑" pitchFamily="34" charset="-122"/>
                          <a:cs typeface="Arial" pitchFamily="34" charset="0"/>
                        </a:rPr>
                        <a:t>,</a:t>
                      </a:r>
                      <a:r>
                        <a:rPr lang="zh-CN" altLang="en-US" sz="1400" b="0" kern="1200" dirty="0" smtClean="0">
                          <a:solidFill>
                            <a:schemeClr val="dk1"/>
                          </a:solidFill>
                          <a:latin typeface="微软雅黑" pitchFamily="34" charset="-122"/>
                          <a:ea typeface="微软雅黑" pitchFamily="34" charset="-122"/>
                          <a:cs typeface="Arial" pitchFamily="34" charset="0"/>
                        </a:rPr>
                        <a:t>不含标准件</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CN" altLang="en-US" sz="1400" b="0" dirty="0" smtClean="0">
                          <a:solidFill>
                            <a:schemeClr val="tx1">
                              <a:lumMod val="95000"/>
                              <a:lumOff val="5000"/>
                            </a:schemeClr>
                          </a:solidFill>
                          <a:latin typeface="微软雅黑" pitchFamily="34" charset="-122"/>
                          <a:ea typeface="微软雅黑" pitchFamily="34" charset="-122"/>
                          <a:cs typeface="Arial" pitchFamily="34" charset="0"/>
                        </a:rPr>
                        <a:t>一体件</a:t>
                      </a:r>
                      <a:endParaRPr lang="zh-CN" altLang="en-US" sz="1400" b="0" dirty="0">
                        <a:solidFill>
                          <a:schemeClr val="tx1">
                            <a:lumMod val="95000"/>
                            <a:lumOff val="5000"/>
                          </a:schemeClr>
                        </a:solidFill>
                        <a:latin typeface="微软雅黑" pitchFamily="34" charset="-122"/>
                        <a:ea typeface="微软雅黑" pitchFamily="34" charset="-122"/>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7814">
                <a:tc>
                  <a:txBody>
                    <a:bodyPr/>
                    <a:lstStyle/>
                    <a:p>
                      <a:r>
                        <a:rPr lang="zh-CN" altLang="en-US" sz="1400" kern="1200" dirty="0" smtClean="0">
                          <a:solidFill>
                            <a:schemeClr val="dk1"/>
                          </a:solidFill>
                          <a:latin typeface="微软雅黑" pitchFamily="34" charset="-122"/>
                          <a:ea typeface="微软雅黑" pitchFamily="34" charset="-122"/>
                          <a:cs typeface="Arial" pitchFamily="34" charset="0"/>
                        </a:rPr>
                        <a:t>重量</a:t>
                      </a:r>
                      <a:endParaRPr lang="zh-CN" altLang="en-US" sz="1400" kern="1200" dirty="0">
                        <a:solidFill>
                          <a:schemeClr val="dk1"/>
                        </a:solidFill>
                        <a:latin typeface="微软雅黑" pitchFamily="34" charset="-122"/>
                        <a:ea typeface="微软雅黑" pitchFamily="34" charset="-122"/>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ltLang="zh-CN" sz="1400" b="0" kern="1200" dirty="0" smtClean="0">
                          <a:solidFill>
                            <a:schemeClr val="dk1"/>
                          </a:solidFill>
                          <a:latin typeface="微软雅黑" pitchFamily="34" charset="-122"/>
                          <a:ea typeface="微软雅黑" pitchFamily="34" charset="-122"/>
                          <a:cs typeface="Arial" pitchFamily="34" charset="0"/>
                        </a:rPr>
                        <a:t>6.900</a:t>
                      </a:r>
                      <a:endParaRPr lang="zh-CN" altLang="en-US" sz="1400" b="0" kern="1200" dirty="0">
                        <a:solidFill>
                          <a:schemeClr val="dk1"/>
                        </a:solidFill>
                        <a:latin typeface="微软雅黑" pitchFamily="34" charset="-122"/>
                        <a:ea typeface="微软雅黑" pitchFamily="34" charset="-122"/>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1" u="none" strike="noStrike" cap="none" normalizeH="0" baseline="0" dirty="0" smtClean="0">
                          <a:ln>
                            <a:noFill/>
                          </a:ln>
                          <a:solidFill>
                            <a:srgbClr val="00B050"/>
                          </a:solidFill>
                          <a:effectLst/>
                          <a:latin typeface="微软雅黑" pitchFamily="34" charset="-122"/>
                          <a:ea typeface="微软雅黑" pitchFamily="34" charset="-122"/>
                          <a:cs typeface="Arial" pitchFamily="34" charset="0"/>
                        </a:rPr>
                        <a:t>4.62</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7814">
                <a:tc>
                  <a:txBody>
                    <a:bodyPr/>
                    <a:lstStyle/>
                    <a:p>
                      <a:r>
                        <a:rPr lang="zh-CN" altLang="en-US" sz="1400" kern="1200" dirty="0" smtClean="0">
                          <a:solidFill>
                            <a:schemeClr val="dk1"/>
                          </a:solidFill>
                          <a:latin typeface="微软雅黑" pitchFamily="34" charset="-122"/>
                          <a:ea typeface="微软雅黑" pitchFamily="34" charset="-122"/>
                          <a:cs typeface="Arial" pitchFamily="34" charset="0"/>
                        </a:rPr>
                        <a:t>价格</a:t>
                      </a:r>
                      <a:endParaRPr lang="zh-CN" altLang="en-US" sz="1400" kern="1200" dirty="0">
                        <a:solidFill>
                          <a:schemeClr val="dk1"/>
                        </a:solidFill>
                        <a:latin typeface="微软雅黑" pitchFamily="34" charset="-122"/>
                        <a:ea typeface="微软雅黑" pitchFamily="34" charset="-122"/>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ltLang="zh-CN" sz="1400" b="0" kern="1200" dirty="0" smtClean="0">
                          <a:solidFill>
                            <a:schemeClr val="dk1"/>
                          </a:solidFill>
                          <a:latin typeface="微软雅黑" pitchFamily="34" charset="-122"/>
                          <a:ea typeface="微软雅黑" pitchFamily="34" charset="-122"/>
                          <a:cs typeface="Arial" pitchFamily="34" charset="0"/>
                        </a:rPr>
                        <a:t>124</a:t>
                      </a:r>
                      <a:endParaRPr lang="zh-CN" altLang="en-US" sz="1400" b="0" kern="1200" dirty="0">
                        <a:solidFill>
                          <a:schemeClr val="dk1"/>
                        </a:solidFill>
                        <a:latin typeface="微软雅黑" pitchFamily="34" charset="-122"/>
                        <a:ea typeface="微软雅黑" pitchFamily="34" charset="-122"/>
                        <a:cs typeface="Arial"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1" u="none" strike="noStrike" cap="none" normalizeH="0" baseline="0" dirty="0" smtClean="0">
                          <a:ln>
                            <a:noFill/>
                          </a:ln>
                          <a:solidFill>
                            <a:srgbClr val="FF0000"/>
                          </a:solidFill>
                          <a:effectLst/>
                          <a:latin typeface="微软雅黑" pitchFamily="34" charset="-122"/>
                          <a:ea typeface="微软雅黑" pitchFamily="34" charset="-122"/>
                          <a:cs typeface="Arial" pitchFamily="34" charset="0"/>
                        </a:rPr>
                        <a:t>187</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7" name="图片 6" descr="dsf.bmp"/>
          <p:cNvPicPr>
            <a:picLocks noChangeAspect="1"/>
          </p:cNvPicPr>
          <p:nvPr/>
        </p:nvPicPr>
        <p:blipFill>
          <a:blip r:embed="rId2" cstate="print"/>
          <a:stretch>
            <a:fillRect/>
          </a:stretch>
        </p:blipFill>
        <p:spPr>
          <a:xfrm>
            <a:off x="2657545" y="1844824"/>
            <a:ext cx="1380462" cy="976766"/>
          </a:xfrm>
          <a:prstGeom prst="rect">
            <a:avLst/>
          </a:prstGeom>
        </p:spPr>
      </p:pic>
      <p:pic>
        <p:nvPicPr>
          <p:cNvPr id="11" name="图片 10" descr="jhg.bmp"/>
          <p:cNvPicPr>
            <a:picLocks noChangeAspect="1"/>
          </p:cNvPicPr>
          <p:nvPr/>
        </p:nvPicPr>
        <p:blipFill>
          <a:blip r:embed="rId3" cstate="print"/>
          <a:stretch>
            <a:fillRect/>
          </a:stretch>
        </p:blipFill>
        <p:spPr>
          <a:xfrm>
            <a:off x="6317212" y="1844824"/>
            <a:ext cx="1244908" cy="1006911"/>
          </a:xfrm>
          <a:prstGeom prst="rect">
            <a:avLst/>
          </a:prstGeom>
        </p:spPr>
      </p:pic>
      <p:sp>
        <p:nvSpPr>
          <p:cNvPr id="13" name="TextBox 12"/>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47</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8" name="矩形 7"/>
          <p:cNvSpPr/>
          <p:nvPr/>
        </p:nvSpPr>
        <p:spPr>
          <a:xfrm>
            <a:off x="1170208" y="147696"/>
            <a:ext cx="4307589"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-11</a:t>
            </a:r>
          </a:p>
        </p:txBody>
      </p:sp>
      <p:sp>
        <p:nvSpPr>
          <p:cNvPr id="10" name="内容占位符 2"/>
          <p:cNvSpPr txBox="1">
            <a:spLocks/>
          </p:cNvSpPr>
          <p:nvPr/>
        </p:nvSpPr>
        <p:spPr bwMode="auto">
          <a:xfrm>
            <a:off x="395536" y="989931"/>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8——</a:t>
            </a:r>
            <a:r>
              <a:rPr lang="zh-CN" altLang="en-US" sz="2000" b="1" i="1" dirty="0" smtClean="0">
                <a:solidFill>
                  <a:srgbClr val="C00000"/>
                </a:solidFill>
                <a:latin typeface="仿宋_GB2312" pitchFamily="49" charset="-122"/>
                <a:ea typeface="仿宋_GB2312" pitchFamily="49" charset="-122"/>
              </a:rPr>
              <a:t>不同方案仪表板骨架对比</a:t>
            </a:r>
          </a:p>
          <a:p>
            <a:pPr marL="342900" indent="-342900" algn="just" eaLnBrk="0" hangingPunct="0">
              <a:spcBef>
                <a:spcPct val="20000"/>
              </a:spcBef>
              <a:buClr>
                <a:srgbClr val="C00000"/>
              </a:buClr>
              <a:defRPr/>
            </a:pPr>
            <a:endParaRPr lang="en-US" altLang="zh-CN" sz="2000" b="1" i="1" kern="0" dirty="0" smtClean="0">
              <a:solidFill>
                <a:srgbClr val="000099"/>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8316416" y="2420888"/>
            <a:ext cx="72008" cy="1080120"/>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60" name="矩形 59"/>
          <p:cNvSpPr/>
          <p:nvPr/>
        </p:nvSpPr>
        <p:spPr>
          <a:xfrm>
            <a:off x="1475656" y="3212976"/>
            <a:ext cx="6336704" cy="72008"/>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59" name="矩形 58"/>
          <p:cNvSpPr/>
          <p:nvPr/>
        </p:nvSpPr>
        <p:spPr>
          <a:xfrm>
            <a:off x="1547664" y="2251353"/>
            <a:ext cx="6192688" cy="72008"/>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12" name="TextBox 11"/>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48</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3" name="矩形 12"/>
          <p:cNvSpPr/>
          <p:nvPr/>
        </p:nvSpPr>
        <p:spPr>
          <a:xfrm>
            <a:off x="1170208" y="147696"/>
            <a:ext cx="4307589"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-12</a:t>
            </a:r>
          </a:p>
        </p:txBody>
      </p:sp>
      <p:sp>
        <p:nvSpPr>
          <p:cNvPr id="14" name="内容占位符 2"/>
          <p:cNvSpPr txBox="1">
            <a:spLocks/>
          </p:cNvSpPr>
          <p:nvPr/>
        </p:nvSpPr>
        <p:spPr bwMode="auto">
          <a:xfrm>
            <a:off x="323528" y="1124744"/>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9</a:t>
            </a:r>
          </a:p>
        </p:txBody>
      </p:sp>
      <p:pic>
        <p:nvPicPr>
          <p:cNvPr id="6" name="Picture 2"/>
          <p:cNvPicPr>
            <a:picLocks noChangeAspect="1" noChangeArrowheads="1"/>
          </p:cNvPicPr>
          <p:nvPr/>
        </p:nvPicPr>
        <p:blipFill>
          <a:blip r:embed="rId3" cstate="print"/>
          <a:srcRect l="3212" t="3859" r="12755" b="9628"/>
          <a:stretch>
            <a:fillRect/>
          </a:stretch>
        </p:blipFill>
        <p:spPr bwMode="auto">
          <a:xfrm>
            <a:off x="395536" y="3717032"/>
            <a:ext cx="1539875" cy="1101725"/>
          </a:xfrm>
          <a:prstGeom prst="rect">
            <a:avLst/>
          </a:prstGeom>
          <a:noFill/>
          <a:ln w="9525">
            <a:noFill/>
            <a:miter lim="800000"/>
            <a:headEnd/>
            <a:tailEnd/>
          </a:ln>
        </p:spPr>
      </p:pic>
      <p:pic>
        <p:nvPicPr>
          <p:cNvPr id="7" name="Picture 3"/>
          <p:cNvPicPr>
            <a:picLocks noChangeAspect="1" noChangeArrowheads="1"/>
          </p:cNvPicPr>
          <p:nvPr/>
        </p:nvPicPr>
        <p:blipFill>
          <a:blip r:embed="rId4" cstate="print"/>
          <a:srcRect/>
          <a:stretch>
            <a:fillRect/>
          </a:stretch>
        </p:blipFill>
        <p:spPr bwMode="auto">
          <a:xfrm>
            <a:off x="3780086" y="3717032"/>
            <a:ext cx="1462088" cy="1152525"/>
          </a:xfrm>
          <a:prstGeom prst="rect">
            <a:avLst/>
          </a:prstGeom>
          <a:noFill/>
          <a:ln w="9525">
            <a:noFill/>
            <a:miter lim="800000"/>
            <a:headEnd/>
            <a:tailEnd/>
          </a:ln>
        </p:spPr>
      </p:pic>
      <p:pic>
        <p:nvPicPr>
          <p:cNvPr id="8" name="Picture 4"/>
          <p:cNvPicPr>
            <a:picLocks noChangeAspect="1" noChangeArrowheads="1"/>
          </p:cNvPicPr>
          <p:nvPr/>
        </p:nvPicPr>
        <p:blipFill>
          <a:blip r:embed="rId5" cstate="print"/>
          <a:srcRect/>
          <a:stretch>
            <a:fillRect/>
          </a:stretch>
        </p:blipFill>
        <p:spPr bwMode="auto">
          <a:xfrm>
            <a:off x="2195761" y="3717032"/>
            <a:ext cx="1368425" cy="1131888"/>
          </a:xfrm>
          <a:prstGeom prst="rect">
            <a:avLst/>
          </a:prstGeom>
          <a:noFill/>
          <a:ln w="9525">
            <a:noFill/>
            <a:miter lim="800000"/>
            <a:headEnd/>
            <a:tailEnd/>
          </a:ln>
        </p:spPr>
      </p:pic>
      <p:sp>
        <p:nvSpPr>
          <p:cNvPr id="15" name="Rectangle 9"/>
          <p:cNvSpPr>
            <a:spLocks noChangeArrowheads="1"/>
          </p:cNvSpPr>
          <p:nvPr/>
        </p:nvSpPr>
        <p:spPr bwMode="auto">
          <a:xfrm>
            <a:off x="395536" y="4940995"/>
            <a:ext cx="1655763" cy="288925"/>
          </a:xfrm>
          <a:prstGeom prst="rect">
            <a:avLst/>
          </a:prstGeom>
          <a:noFill/>
          <a:ln w="9525">
            <a:noFill/>
            <a:miter lim="800000"/>
            <a:headEnd/>
            <a:tailEnd/>
          </a:ln>
        </p:spPr>
        <p:txBody>
          <a:bodyPr anchor="ctr">
            <a:spAutoFit/>
          </a:bodyPr>
          <a:lstStyle/>
          <a:p>
            <a:pPr>
              <a:tabLst>
                <a:tab pos="630238" algn="l"/>
              </a:tabLst>
            </a:pPr>
            <a:r>
              <a:rPr lang="zh-CN" sz="1200" dirty="0">
                <a:latin typeface="Calibri" pitchFamily="34" charset="0"/>
                <a:ea typeface="仿宋_GB2312" pitchFamily="49" charset="-122"/>
                <a:cs typeface="Times New Roman" pitchFamily="18" charset="0"/>
              </a:rPr>
              <a:t>（</a:t>
            </a:r>
            <a:r>
              <a:rPr lang="en-US" altLang="zh-CN" sz="1200" dirty="0">
                <a:latin typeface="Calibri" pitchFamily="34" charset="0"/>
                <a:ea typeface="仿宋_GB2312" pitchFamily="49" charset="-122"/>
                <a:cs typeface="Times New Roman" pitchFamily="18" charset="0"/>
              </a:rPr>
              <a:t>A</a:t>
            </a:r>
            <a:r>
              <a:rPr lang="zh-CN" altLang="en-US" sz="1200" dirty="0">
                <a:latin typeface="Calibri" pitchFamily="34" charset="0"/>
                <a:ea typeface="仿宋_GB2312" pitchFamily="49" charset="-122"/>
                <a:cs typeface="Times New Roman" pitchFamily="18" charset="0"/>
              </a:rPr>
              <a:t>）弯曲疲劳试验</a:t>
            </a:r>
          </a:p>
        </p:txBody>
      </p:sp>
      <p:sp>
        <p:nvSpPr>
          <p:cNvPr id="16" name="Rectangle 9"/>
          <p:cNvSpPr>
            <a:spLocks noChangeArrowheads="1"/>
          </p:cNvSpPr>
          <p:nvPr/>
        </p:nvSpPr>
        <p:spPr bwMode="auto">
          <a:xfrm>
            <a:off x="2051299" y="4940995"/>
            <a:ext cx="1584325" cy="277812"/>
          </a:xfrm>
          <a:prstGeom prst="rect">
            <a:avLst/>
          </a:prstGeom>
          <a:noFill/>
          <a:ln w="9525">
            <a:noFill/>
            <a:miter lim="800000"/>
            <a:headEnd/>
            <a:tailEnd/>
          </a:ln>
        </p:spPr>
        <p:txBody>
          <a:bodyPr anchor="ctr">
            <a:spAutoFit/>
          </a:bodyPr>
          <a:lstStyle/>
          <a:p>
            <a:pPr>
              <a:tabLst>
                <a:tab pos="630238" algn="l"/>
              </a:tabLst>
            </a:pPr>
            <a:r>
              <a:rPr lang="zh-CN" altLang="en-US" sz="1200">
                <a:latin typeface="Calibri" pitchFamily="34" charset="0"/>
                <a:ea typeface="仿宋_GB2312" pitchFamily="49" charset="-122"/>
                <a:cs typeface="Times New Roman" pitchFamily="18" charset="0"/>
              </a:rPr>
              <a:t>（</a:t>
            </a:r>
            <a:r>
              <a:rPr lang="en-US" altLang="zh-CN" sz="1200">
                <a:latin typeface="Calibri" pitchFamily="34" charset="0"/>
                <a:ea typeface="仿宋_GB2312" pitchFamily="49" charset="-122"/>
                <a:cs typeface="Times New Roman" pitchFamily="18" charset="0"/>
              </a:rPr>
              <a:t>B</a:t>
            </a:r>
            <a:r>
              <a:rPr lang="zh-CN" altLang="en-US" sz="1200">
                <a:latin typeface="Calibri" pitchFamily="34" charset="0"/>
                <a:ea typeface="仿宋_GB2312" pitchFamily="49" charset="-122"/>
                <a:cs typeface="Times New Roman" pitchFamily="18" charset="0"/>
              </a:rPr>
              <a:t>）径向滚动试验</a:t>
            </a:r>
          </a:p>
        </p:txBody>
      </p:sp>
      <p:sp>
        <p:nvSpPr>
          <p:cNvPr id="17" name="Rectangle 9"/>
          <p:cNvSpPr>
            <a:spLocks noChangeArrowheads="1"/>
          </p:cNvSpPr>
          <p:nvPr/>
        </p:nvSpPr>
        <p:spPr bwMode="auto">
          <a:xfrm>
            <a:off x="3635624" y="4940995"/>
            <a:ext cx="1655762" cy="277812"/>
          </a:xfrm>
          <a:prstGeom prst="rect">
            <a:avLst/>
          </a:prstGeom>
          <a:noFill/>
          <a:ln w="9525">
            <a:noFill/>
            <a:miter lim="800000"/>
            <a:headEnd/>
            <a:tailEnd/>
          </a:ln>
        </p:spPr>
        <p:txBody>
          <a:bodyPr anchor="ctr">
            <a:spAutoFit/>
          </a:bodyPr>
          <a:lstStyle/>
          <a:p>
            <a:pPr>
              <a:tabLst>
                <a:tab pos="630238" algn="l"/>
              </a:tabLst>
            </a:pPr>
            <a:r>
              <a:rPr lang="zh-CN" sz="1200">
                <a:latin typeface="Calibri" pitchFamily="34" charset="0"/>
                <a:ea typeface="仿宋_GB2312" pitchFamily="49" charset="-122"/>
                <a:cs typeface="Times New Roman" pitchFamily="18" charset="0"/>
              </a:rPr>
              <a:t>（</a:t>
            </a:r>
            <a:r>
              <a:rPr lang="en-US" altLang="zh-CN" sz="1200">
                <a:latin typeface="Calibri" pitchFamily="34" charset="0"/>
                <a:ea typeface="仿宋_GB2312" pitchFamily="49" charset="-122"/>
                <a:cs typeface="Times New Roman" pitchFamily="18" charset="0"/>
              </a:rPr>
              <a:t>C</a:t>
            </a:r>
            <a:r>
              <a:rPr lang="zh-CN" altLang="en-US" sz="1200">
                <a:latin typeface="Calibri" pitchFamily="34" charset="0"/>
                <a:ea typeface="仿宋_GB2312" pitchFamily="49" charset="-122"/>
                <a:cs typeface="Times New Roman" pitchFamily="18" charset="0"/>
              </a:rPr>
              <a:t>）</a:t>
            </a:r>
            <a:r>
              <a:rPr lang="en-US" altLang="zh-CN" sz="1200">
                <a:latin typeface="Calibri" pitchFamily="34" charset="0"/>
                <a:ea typeface="仿宋_GB2312" pitchFamily="49" charset="-122"/>
                <a:cs typeface="Times New Roman" pitchFamily="18" charset="0"/>
              </a:rPr>
              <a:t>13 °</a:t>
            </a:r>
            <a:r>
              <a:rPr lang="zh-CN" altLang="en-US" sz="1200">
                <a:latin typeface="Calibri" pitchFamily="34" charset="0"/>
                <a:ea typeface="仿宋_GB2312" pitchFamily="49" charset="-122"/>
                <a:cs typeface="Times New Roman" pitchFamily="18" charset="0"/>
              </a:rPr>
              <a:t>冲击试验    </a:t>
            </a:r>
          </a:p>
        </p:txBody>
      </p:sp>
      <p:pic>
        <p:nvPicPr>
          <p:cNvPr id="18" name="Picture 3"/>
          <p:cNvPicPr>
            <a:picLocks noChangeAspect="1" noChangeArrowheads="1"/>
          </p:cNvPicPr>
          <p:nvPr/>
        </p:nvPicPr>
        <p:blipFill>
          <a:blip r:embed="rId6" cstate="print"/>
          <a:srcRect/>
          <a:stretch>
            <a:fillRect/>
          </a:stretch>
        </p:blipFill>
        <p:spPr bwMode="auto">
          <a:xfrm>
            <a:off x="5415211" y="3717032"/>
            <a:ext cx="1316038" cy="1152525"/>
          </a:xfrm>
          <a:prstGeom prst="rect">
            <a:avLst/>
          </a:prstGeom>
          <a:noFill/>
          <a:ln w="9525">
            <a:noFill/>
            <a:miter lim="800000"/>
            <a:headEnd/>
            <a:tailEnd/>
          </a:ln>
        </p:spPr>
      </p:pic>
      <p:sp>
        <p:nvSpPr>
          <p:cNvPr id="19" name="Rectangle 9"/>
          <p:cNvSpPr>
            <a:spLocks noChangeArrowheads="1"/>
          </p:cNvSpPr>
          <p:nvPr/>
        </p:nvSpPr>
        <p:spPr bwMode="auto">
          <a:xfrm>
            <a:off x="5219949" y="4940995"/>
            <a:ext cx="1655762" cy="277812"/>
          </a:xfrm>
          <a:prstGeom prst="rect">
            <a:avLst/>
          </a:prstGeom>
          <a:noFill/>
          <a:ln w="9525">
            <a:noFill/>
            <a:miter lim="800000"/>
            <a:headEnd/>
            <a:tailEnd/>
          </a:ln>
        </p:spPr>
        <p:txBody>
          <a:bodyPr anchor="ctr">
            <a:spAutoFit/>
          </a:bodyPr>
          <a:lstStyle/>
          <a:p>
            <a:pPr>
              <a:tabLst>
                <a:tab pos="630238" algn="l"/>
              </a:tabLst>
            </a:pPr>
            <a:r>
              <a:rPr lang="zh-CN" sz="1200" dirty="0">
                <a:latin typeface="Calibri" pitchFamily="34" charset="0"/>
                <a:ea typeface="仿宋_GB2312" pitchFamily="49" charset="-122"/>
                <a:cs typeface="Times New Roman" pitchFamily="18" charset="0"/>
              </a:rPr>
              <a:t>（</a:t>
            </a:r>
            <a:r>
              <a:rPr lang="en-US" altLang="zh-CN" sz="1200" dirty="0">
                <a:latin typeface="Calibri" pitchFamily="34" charset="0"/>
                <a:ea typeface="仿宋_GB2312" pitchFamily="49" charset="-122"/>
                <a:cs typeface="Times New Roman" pitchFamily="18" charset="0"/>
              </a:rPr>
              <a:t>D</a:t>
            </a:r>
            <a:r>
              <a:rPr lang="zh-CN" altLang="en-US" sz="1200" dirty="0">
                <a:latin typeface="Calibri" pitchFamily="34" charset="0"/>
                <a:ea typeface="仿宋_GB2312" pitchFamily="49" charset="-122"/>
                <a:cs typeface="Times New Roman" pitchFamily="18" charset="0"/>
              </a:rPr>
              <a:t>）</a:t>
            </a:r>
            <a:r>
              <a:rPr lang="en-US" altLang="zh-CN" sz="1200" dirty="0">
                <a:latin typeface="Calibri" pitchFamily="34" charset="0"/>
                <a:ea typeface="仿宋_GB2312" pitchFamily="49" charset="-122"/>
                <a:cs typeface="Times New Roman" pitchFamily="18" charset="0"/>
              </a:rPr>
              <a:t>90°</a:t>
            </a:r>
            <a:r>
              <a:rPr lang="zh-CN" altLang="en-US" sz="1200" dirty="0">
                <a:latin typeface="Calibri" pitchFamily="34" charset="0"/>
                <a:ea typeface="仿宋_GB2312" pitchFamily="49" charset="-122"/>
                <a:cs typeface="Times New Roman" pitchFamily="18" charset="0"/>
              </a:rPr>
              <a:t>冲击试验    </a:t>
            </a:r>
          </a:p>
        </p:txBody>
      </p:sp>
      <p:pic>
        <p:nvPicPr>
          <p:cNvPr id="25" name="Picture 26" descr="轮毂成品-2"/>
          <p:cNvPicPr>
            <a:picLocks noChangeAspect="1" noChangeArrowheads="1"/>
          </p:cNvPicPr>
          <p:nvPr/>
        </p:nvPicPr>
        <p:blipFill>
          <a:blip r:embed="rId7" cstate="print"/>
          <a:srcRect/>
          <a:stretch>
            <a:fillRect/>
          </a:stretch>
        </p:blipFill>
        <p:spPr bwMode="auto">
          <a:xfrm>
            <a:off x="7020272" y="3717032"/>
            <a:ext cx="1800200" cy="1200961"/>
          </a:xfrm>
          <a:prstGeom prst="rect">
            <a:avLst/>
          </a:prstGeom>
          <a:noFill/>
          <a:ln w="9525">
            <a:noFill/>
            <a:miter lim="800000"/>
            <a:headEnd/>
            <a:tailEnd/>
          </a:ln>
        </p:spPr>
      </p:pic>
      <p:sp>
        <p:nvSpPr>
          <p:cNvPr id="29" name="Rectangle 3"/>
          <p:cNvSpPr>
            <a:spLocks noChangeArrowheads="1"/>
          </p:cNvSpPr>
          <p:nvPr/>
        </p:nvSpPr>
        <p:spPr bwMode="auto">
          <a:xfrm>
            <a:off x="7380312" y="5013176"/>
            <a:ext cx="1223963" cy="276999"/>
          </a:xfrm>
          <a:prstGeom prst="rect">
            <a:avLst/>
          </a:prstGeom>
          <a:noFill/>
          <a:ln w="9525">
            <a:noFill/>
            <a:miter lim="800000"/>
            <a:headEnd/>
            <a:tailEnd/>
          </a:ln>
        </p:spPr>
        <p:txBody>
          <a:bodyPr anchor="ctr">
            <a:spAutoFit/>
          </a:bodyPr>
          <a:lstStyle/>
          <a:p>
            <a:pPr algn="r"/>
            <a:r>
              <a:rPr lang="zh-CN" altLang="en-US" sz="1200" dirty="0">
                <a:latin typeface="Calibri" pitchFamily="34" charset="0"/>
                <a:ea typeface="仿宋_GB2312" pitchFamily="49" charset="-122"/>
                <a:cs typeface="Times New Roman" pitchFamily="18" charset="0"/>
              </a:rPr>
              <a:t>镁合金车轮</a:t>
            </a:r>
          </a:p>
        </p:txBody>
      </p:sp>
      <p:sp>
        <p:nvSpPr>
          <p:cNvPr id="37" name="任意多边形 36"/>
          <p:cNvSpPr/>
          <p:nvPr/>
        </p:nvSpPr>
        <p:spPr>
          <a:xfrm>
            <a:off x="395536" y="1963321"/>
            <a:ext cx="1242665" cy="745599"/>
          </a:xfrm>
          <a:custGeom>
            <a:avLst/>
            <a:gdLst>
              <a:gd name="connsiteX0" fmla="*/ 0 w 1242665"/>
              <a:gd name="connsiteY0" fmla="*/ 74560 h 745599"/>
              <a:gd name="connsiteX1" fmla="*/ 21838 w 1242665"/>
              <a:gd name="connsiteY1" fmla="*/ 21838 h 745599"/>
              <a:gd name="connsiteX2" fmla="*/ 74560 w 1242665"/>
              <a:gd name="connsiteY2" fmla="*/ 0 h 745599"/>
              <a:gd name="connsiteX3" fmla="*/ 1168105 w 1242665"/>
              <a:gd name="connsiteY3" fmla="*/ 0 h 745599"/>
              <a:gd name="connsiteX4" fmla="*/ 1220827 w 1242665"/>
              <a:gd name="connsiteY4" fmla="*/ 21838 h 745599"/>
              <a:gd name="connsiteX5" fmla="*/ 1242665 w 1242665"/>
              <a:gd name="connsiteY5" fmla="*/ 74560 h 745599"/>
              <a:gd name="connsiteX6" fmla="*/ 1242665 w 1242665"/>
              <a:gd name="connsiteY6" fmla="*/ 671039 h 745599"/>
              <a:gd name="connsiteX7" fmla="*/ 1220827 w 1242665"/>
              <a:gd name="connsiteY7" fmla="*/ 723761 h 745599"/>
              <a:gd name="connsiteX8" fmla="*/ 1168105 w 1242665"/>
              <a:gd name="connsiteY8" fmla="*/ 745599 h 745599"/>
              <a:gd name="connsiteX9" fmla="*/ 74560 w 1242665"/>
              <a:gd name="connsiteY9" fmla="*/ 745599 h 745599"/>
              <a:gd name="connsiteX10" fmla="*/ 21838 w 1242665"/>
              <a:gd name="connsiteY10" fmla="*/ 723761 h 745599"/>
              <a:gd name="connsiteX11" fmla="*/ 0 w 1242665"/>
              <a:gd name="connsiteY11" fmla="*/ 671039 h 745599"/>
              <a:gd name="connsiteX12" fmla="*/ 0 w 1242665"/>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2665" h="745599">
                <a:moveTo>
                  <a:pt x="0" y="74560"/>
                </a:moveTo>
                <a:cubicBezTo>
                  <a:pt x="0" y="54785"/>
                  <a:pt x="7855" y="35821"/>
                  <a:pt x="21838" y="21838"/>
                </a:cubicBezTo>
                <a:cubicBezTo>
                  <a:pt x="35821" y="7855"/>
                  <a:pt x="54785" y="0"/>
                  <a:pt x="74560" y="0"/>
                </a:cubicBezTo>
                <a:lnTo>
                  <a:pt x="1168105" y="0"/>
                </a:lnTo>
                <a:cubicBezTo>
                  <a:pt x="1187880" y="0"/>
                  <a:pt x="1206844" y="7855"/>
                  <a:pt x="1220827" y="21838"/>
                </a:cubicBezTo>
                <a:cubicBezTo>
                  <a:pt x="1234810" y="35821"/>
                  <a:pt x="1242665" y="54785"/>
                  <a:pt x="1242665" y="74560"/>
                </a:cubicBezTo>
                <a:lnTo>
                  <a:pt x="1242665" y="671039"/>
                </a:lnTo>
                <a:cubicBezTo>
                  <a:pt x="1242665" y="690814"/>
                  <a:pt x="1234810" y="709778"/>
                  <a:pt x="1220827" y="723761"/>
                </a:cubicBezTo>
                <a:cubicBezTo>
                  <a:pt x="1206844" y="737744"/>
                  <a:pt x="1187880" y="745599"/>
                  <a:pt x="1168105"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镁合金材料选择</a:t>
            </a:r>
            <a:endParaRPr lang="zh-CN" altLang="en-US" sz="1400" b="1" kern="1200" dirty="0"/>
          </a:p>
        </p:txBody>
      </p:sp>
      <p:sp>
        <p:nvSpPr>
          <p:cNvPr id="39" name="任意多边形 38"/>
          <p:cNvSpPr/>
          <p:nvPr/>
        </p:nvSpPr>
        <p:spPr>
          <a:xfrm>
            <a:off x="1900121" y="1963321"/>
            <a:ext cx="1190833" cy="745599"/>
          </a:xfrm>
          <a:custGeom>
            <a:avLst/>
            <a:gdLst>
              <a:gd name="connsiteX0" fmla="*/ 0 w 1190833"/>
              <a:gd name="connsiteY0" fmla="*/ 74560 h 745599"/>
              <a:gd name="connsiteX1" fmla="*/ 21838 w 1190833"/>
              <a:gd name="connsiteY1" fmla="*/ 21838 h 745599"/>
              <a:gd name="connsiteX2" fmla="*/ 74560 w 1190833"/>
              <a:gd name="connsiteY2" fmla="*/ 0 h 745599"/>
              <a:gd name="connsiteX3" fmla="*/ 1116273 w 1190833"/>
              <a:gd name="connsiteY3" fmla="*/ 0 h 745599"/>
              <a:gd name="connsiteX4" fmla="*/ 1168995 w 1190833"/>
              <a:gd name="connsiteY4" fmla="*/ 21838 h 745599"/>
              <a:gd name="connsiteX5" fmla="*/ 1190833 w 1190833"/>
              <a:gd name="connsiteY5" fmla="*/ 74560 h 745599"/>
              <a:gd name="connsiteX6" fmla="*/ 1190833 w 1190833"/>
              <a:gd name="connsiteY6" fmla="*/ 671039 h 745599"/>
              <a:gd name="connsiteX7" fmla="*/ 1168995 w 1190833"/>
              <a:gd name="connsiteY7" fmla="*/ 723761 h 745599"/>
              <a:gd name="connsiteX8" fmla="*/ 1116273 w 1190833"/>
              <a:gd name="connsiteY8" fmla="*/ 745599 h 745599"/>
              <a:gd name="connsiteX9" fmla="*/ 74560 w 1190833"/>
              <a:gd name="connsiteY9" fmla="*/ 745599 h 745599"/>
              <a:gd name="connsiteX10" fmla="*/ 21838 w 1190833"/>
              <a:gd name="connsiteY10" fmla="*/ 723761 h 745599"/>
              <a:gd name="connsiteX11" fmla="*/ 0 w 1190833"/>
              <a:gd name="connsiteY11" fmla="*/ 671039 h 745599"/>
              <a:gd name="connsiteX12" fmla="*/ 0 w 1190833"/>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0833" h="745599">
                <a:moveTo>
                  <a:pt x="0" y="74560"/>
                </a:moveTo>
                <a:cubicBezTo>
                  <a:pt x="0" y="54785"/>
                  <a:pt x="7855" y="35821"/>
                  <a:pt x="21838" y="21838"/>
                </a:cubicBezTo>
                <a:cubicBezTo>
                  <a:pt x="35821" y="7855"/>
                  <a:pt x="54785" y="0"/>
                  <a:pt x="74560" y="0"/>
                </a:cubicBezTo>
                <a:lnTo>
                  <a:pt x="1116273" y="0"/>
                </a:lnTo>
                <a:cubicBezTo>
                  <a:pt x="1136048" y="0"/>
                  <a:pt x="1155012" y="7855"/>
                  <a:pt x="1168995" y="21838"/>
                </a:cubicBezTo>
                <a:cubicBezTo>
                  <a:pt x="1182978" y="35821"/>
                  <a:pt x="1190833" y="54785"/>
                  <a:pt x="1190833" y="74560"/>
                </a:cubicBezTo>
                <a:lnTo>
                  <a:pt x="1190833" y="671039"/>
                </a:lnTo>
                <a:cubicBezTo>
                  <a:pt x="1190833" y="690814"/>
                  <a:pt x="1182978" y="709778"/>
                  <a:pt x="1168995" y="723761"/>
                </a:cubicBezTo>
                <a:cubicBezTo>
                  <a:pt x="1155012" y="737744"/>
                  <a:pt x="1136048" y="745599"/>
                  <a:pt x="1116273"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产品结构设计</a:t>
            </a:r>
            <a:endParaRPr lang="zh-CN" altLang="en-US" sz="1400" b="1" kern="1200" dirty="0"/>
          </a:p>
        </p:txBody>
      </p:sp>
      <p:sp>
        <p:nvSpPr>
          <p:cNvPr id="41" name="任意多边形 40"/>
          <p:cNvSpPr/>
          <p:nvPr/>
        </p:nvSpPr>
        <p:spPr>
          <a:xfrm>
            <a:off x="3383864" y="1963321"/>
            <a:ext cx="1101610" cy="777078"/>
          </a:xfrm>
          <a:custGeom>
            <a:avLst/>
            <a:gdLst>
              <a:gd name="connsiteX0" fmla="*/ 0 w 1101610"/>
              <a:gd name="connsiteY0" fmla="*/ 77708 h 777078"/>
              <a:gd name="connsiteX1" fmla="*/ 22760 w 1101610"/>
              <a:gd name="connsiteY1" fmla="*/ 22760 h 777078"/>
              <a:gd name="connsiteX2" fmla="*/ 77708 w 1101610"/>
              <a:gd name="connsiteY2" fmla="*/ 0 h 777078"/>
              <a:gd name="connsiteX3" fmla="*/ 1023902 w 1101610"/>
              <a:gd name="connsiteY3" fmla="*/ 0 h 777078"/>
              <a:gd name="connsiteX4" fmla="*/ 1078850 w 1101610"/>
              <a:gd name="connsiteY4" fmla="*/ 22760 h 777078"/>
              <a:gd name="connsiteX5" fmla="*/ 1101610 w 1101610"/>
              <a:gd name="connsiteY5" fmla="*/ 77708 h 777078"/>
              <a:gd name="connsiteX6" fmla="*/ 1101610 w 1101610"/>
              <a:gd name="connsiteY6" fmla="*/ 699370 h 777078"/>
              <a:gd name="connsiteX7" fmla="*/ 1078850 w 1101610"/>
              <a:gd name="connsiteY7" fmla="*/ 754318 h 777078"/>
              <a:gd name="connsiteX8" fmla="*/ 1023902 w 1101610"/>
              <a:gd name="connsiteY8" fmla="*/ 777078 h 777078"/>
              <a:gd name="connsiteX9" fmla="*/ 77708 w 1101610"/>
              <a:gd name="connsiteY9" fmla="*/ 777078 h 777078"/>
              <a:gd name="connsiteX10" fmla="*/ 22760 w 1101610"/>
              <a:gd name="connsiteY10" fmla="*/ 754318 h 777078"/>
              <a:gd name="connsiteX11" fmla="*/ 0 w 1101610"/>
              <a:gd name="connsiteY11" fmla="*/ 699370 h 777078"/>
              <a:gd name="connsiteX12" fmla="*/ 0 w 1101610"/>
              <a:gd name="connsiteY12" fmla="*/ 77708 h 777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1610" h="777078">
                <a:moveTo>
                  <a:pt x="0" y="77708"/>
                </a:moveTo>
                <a:cubicBezTo>
                  <a:pt x="0" y="57099"/>
                  <a:pt x="8187" y="37333"/>
                  <a:pt x="22760" y="22760"/>
                </a:cubicBezTo>
                <a:cubicBezTo>
                  <a:pt x="37333" y="8187"/>
                  <a:pt x="57098" y="0"/>
                  <a:pt x="77708" y="0"/>
                </a:cubicBezTo>
                <a:lnTo>
                  <a:pt x="1023902" y="0"/>
                </a:lnTo>
                <a:cubicBezTo>
                  <a:pt x="1044511" y="0"/>
                  <a:pt x="1064277" y="8187"/>
                  <a:pt x="1078850" y="22760"/>
                </a:cubicBezTo>
                <a:cubicBezTo>
                  <a:pt x="1093423" y="37333"/>
                  <a:pt x="1101610" y="57098"/>
                  <a:pt x="1101610" y="77708"/>
                </a:cubicBezTo>
                <a:lnTo>
                  <a:pt x="1101610" y="699370"/>
                </a:lnTo>
                <a:cubicBezTo>
                  <a:pt x="1101610" y="719979"/>
                  <a:pt x="1093423" y="739745"/>
                  <a:pt x="1078850" y="754318"/>
                </a:cubicBezTo>
                <a:cubicBezTo>
                  <a:pt x="1064277" y="768891"/>
                  <a:pt x="1044512" y="777078"/>
                  <a:pt x="1023902" y="777078"/>
                </a:cubicBezTo>
                <a:lnTo>
                  <a:pt x="77708" y="777078"/>
                </a:lnTo>
                <a:cubicBezTo>
                  <a:pt x="57099" y="777078"/>
                  <a:pt x="37333" y="768891"/>
                  <a:pt x="22760" y="754318"/>
                </a:cubicBezTo>
                <a:cubicBezTo>
                  <a:pt x="8187" y="739745"/>
                  <a:pt x="0" y="719980"/>
                  <a:pt x="0" y="699370"/>
                </a:cubicBezTo>
                <a:lnTo>
                  <a:pt x="0" y="77708"/>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6100" tIns="76100" rIns="76100" bIns="76100" numCol="1" spcCol="1270" anchor="ctr" anchorCtr="0">
            <a:noAutofit/>
          </a:bodyPr>
          <a:lstStyle/>
          <a:p>
            <a:pPr lvl="0" algn="ctr" defTabSz="622300">
              <a:lnSpc>
                <a:spcPct val="90000"/>
              </a:lnSpc>
              <a:spcBef>
                <a:spcPct val="0"/>
              </a:spcBef>
              <a:spcAft>
                <a:spcPct val="35000"/>
              </a:spcAft>
            </a:pPr>
            <a:r>
              <a:rPr lang="en-US" altLang="zh-CN" sz="1400" b="1" kern="1200" dirty="0" smtClean="0"/>
              <a:t>CAE</a:t>
            </a:r>
            <a:r>
              <a:rPr lang="zh-CN" altLang="en-US" sz="1400" b="1" kern="1200" dirty="0" smtClean="0"/>
              <a:t>分析</a:t>
            </a:r>
            <a:endParaRPr lang="zh-CN" altLang="en-US" sz="1400" b="1" kern="1200" dirty="0"/>
          </a:p>
        </p:txBody>
      </p:sp>
      <p:sp>
        <p:nvSpPr>
          <p:cNvPr id="43" name="任意多边形 42"/>
          <p:cNvSpPr/>
          <p:nvPr/>
        </p:nvSpPr>
        <p:spPr>
          <a:xfrm>
            <a:off x="4824026" y="1963321"/>
            <a:ext cx="1060353" cy="745599"/>
          </a:xfrm>
          <a:custGeom>
            <a:avLst/>
            <a:gdLst>
              <a:gd name="connsiteX0" fmla="*/ 0 w 1060353"/>
              <a:gd name="connsiteY0" fmla="*/ 74560 h 745599"/>
              <a:gd name="connsiteX1" fmla="*/ 21838 w 1060353"/>
              <a:gd name="connsiteY1" fmla="*/ 21838 h 745599"/>
              <a:gd name="connsiteX2" fmla="*/ 74560 w 1060353"/>
              <a:gd name="connsiteY2" fmla="*/ 0 h 745599"/>
              <a:gd name="connsiteX3" fmla="*/ 985793 w 1060353"/>
              <a:gd name="connsiteY3" fmla="*/ 0 h 745599"/>
              <a:gd name="connsiteX4" fmla="*/ 1038515 w 1060353"/>
              <a:gd name="connsiteY4" fmla="*/ 21838 h 745599"/>
              <a:gd name="connsiteX5" fmla="*/ 1060353 w 1060353"/>
              <a:gd name="connsiteY5" fmla="*/ 74560 h 745599"/>
              <a:gd name="connsiteX6" fmla="*/ 1060353 w 1060353"/>
              <a:gd name="connsiteY6" fmla="*/ 671039 h 745599"/>
              <a:gd name="connsiteX7" fmla="*/ 1038515 w 1060353"/>
              <a:gd name="connsiteY7" fmla="*/ 723761 h 745599"/>
              <a:gd name="connsiteX8" fmla="*/ 985793 w 1060353"/>
              <a:gd name="connsiteY8" fmla="*/ 745599 h 745599"/>
              <a:gd name="connsiteX9" fmla="*/ 74560 w 1060353"/>
              <a:gd name="connsiteY9" fmla="*/ 745599 h 745599"/>
              <a:gd name="connsiteX10" fmla="*/ 21838 w 1060353"/>
              <a:gd name="connsiteY10" fmla="*/ 723761 h 745599"/>
              <a:gd name="connsiteX11" fmla="*/ 0 w 1060353"/>
              <a:gd name="connsiteY11" fmla="*/ 671039 h 745599"/>
              <a:gd name="connsiteX12" fmla="*/ 0 w 1060353"/>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0353" h="745599">
                <a:moveTo>
                  <a:pt x="0" y="74560"/>
                </a:moveTo>
                <a:cubicBezTo>
                  <a:pt x="0" y="54785"/>
                  <a:pt x="7855" y="35821"/>
                  <a:pt x="21838" y="21838"/>
                </a:cubicBezTo>
                <a:cubicBezTo>
                  <a:pt x="35821" y="7855"/>
                  <a:pt x="54785" y="0"/>
                  <a:pt x="74560" y="0"/>
                </a:cubicBezTo>
                <a:lnTo>
                  <a:pt x="985793" y="0"/>
                </a:lnTo>
                <a:cubicBezTo>
                  <a:pt x="1005568" y="0"/>
                  <a:pt x="1024532" y="7855"/>
                  <a:pt x="1038515" y="21838"/>
                </a:cubicBezTo>
                <a:cubicBezTo>
                  <a:pt x="1052498" y="35821"/>
                  <a:pt x="1060353" y="54785"/>
                  <a:pt x="1060353" y="74560"/>
                </a:cubicBezTo>
                <a:lnTo>
                  <a:pt x="1060353" y="671039"/>
                </a:lnTo>
                <a:cubicBezTo>
                  <a:pt x="1060353" y="690814"/>
                  <a:pt x="1052498" y="709778"/>
                  <a:pt x="1038515" y="723761"/>
                </a:cubicBezTo>
                <a:cubicBezTo>
                  <a:pt x="1024532" y="737744"/>
                  <a:pt x="1005568" y="745599"/>
                  <a:pt x="985793"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成形模拟分析</a:t>
            </a:r>
            <a:endParaRPr lang="zh-CN" altLang="en-US" sz="1400" b="1" kern="1200" dirty="0"/>
          </a:p>
        </p:txBody>
      </p:sp>
      <p:sp>
        <p:nvSpPr>
          <p:cNvPr id="45" name="任意多边形 44"/>
          <p:cNvSpPr/>
          <p:nvPr/>
        </p:nvSpPr>
        <p:spPr>
          <a:xfrm>
            <a:off x="6264194" y="1963321"/>
            <a:ext cx="1140394" cy="719943"/>
          </a:xfrm>
          <a:custGeom>
            <a:avLst/>
            <a:gdLst>
              <a:gd name="connsiteX0" fmla="*/ 0 w 1140394"/>
              <a:gd name="connsiteY0" fmla="*/ 71994 h 719943"/>
              <a:gd name="connsiteX1" fmla="*/ 21087 w 1140394"/>
              <a:gd name="connsiteY1" fmla="*/ 21087 h 719943"/>
              <a:gd name="connsiteX2" fmla="*/ 71994 w 1140394"/>
              <a:gd name="connsiteY2" fmla="*/ 1 h 719943"/>
              <a:gd name="connsiteX3" fmla="*/ 1068400 w 1140394"/>
              <a:gd name="connsiteY3" fmla="*/ 0 h 719943"/>
              <a:gd name="connsiteX4" fmla="*/ 1119307 w 1140394"/>
              <a:gd name="connsiteY4" fmla="*/ 21087 h 719943"/>
              <a:gd name="connsiteX5" fmla="*/ 1140393 w 1140394"/>
              <a:gd name="connsiteY5" fmla="*/ 71994 h 719943"/>
              <a:gd name="connsiteX6" fmla="*/ 1140394 w 1140394"/>
              <a:gd name="connsiteY6" fmla="*/ 647949 h 719943"/>
              <a:gd name="connsiteX7" fmla="*/ 1119307 w 1140394"/>
              <a:gd name="connsiteY7" fmla="*/ 698856 h 719943"/>
              <a:gd name="connsiteX8" fmla="*/ 1068400 w 1140394"/>
              <a:gd name="connsiteY8" fmla="*/ 719943 h 719943"/>
              <a:gd name="connsiteX9" fmla="*/ 71994 w 1140394"/>
              <a:gd name="connsiteY9" fmla="*/ 719943 h 719943"/>
              <a:gd name="connsiteX10" fmla="*/ 21087 w 1140394"/>
              <a:gd name="connsiteY10" fmla="*/ 698856 h 719943"/>
              <a:gd name="connsiteX11" fmla="*/ 0 w 1140394"/>
              <a:gd name="connsiteY11" fmla="*/ 647949 h 719943"/>
              <a:gd name="connsiteX12" fmla="*/ 0 w 1140394"/>
              <a:gd name="connsiteY12" fmla="*/ 71994 h 71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0394" h="719943">
                <a:moveTo>
                  <a:pt x="0" y="71994"/>
                </a:moveTo>
                <a:cubicBezTo>
                  <a:pt x="0" y="52900"/>
                  <a:pt x="7585" y="34588"/>
                  <a:pt x="21087" y="21087"/>
                </a:cubicBezTo>
                <a:cubicBezTo>
                  <a:pt x="34589" y="7586"/>
                  <a:pt x="52900" y="0"/>
                  <a:pt x="71994" y="1"/>
                </a:cubicBezTo>
                <a:lnTo>
                  <a:pt x="1068400" y="0"/>
                </a:lnTo>
                <a:cubicBezTo>
                  <a:pt x="1087494" y="0"/>
                  <a:pt x="1105806" y="7585"/>
                  <a:pt x="1119307" y="21087"/>
                </a:cubicBezTo>
                <a:cubicBezTo>
                  <a:pt x="1132808" y="34589"/>
                  <a:pt x="1140394" y="52900"/>
                  <a:pt x="1140393" y="71994"/>
                </a:cubicBezTo>
                <a:cubicBezTo>
                  <a:pt x="1140393" y="263979"/>
                  <a:pt x="1140394" y="455964"/>
                  <a:pt x="1140394" y="647949"/>
                </a:cubicBezTo>
                <a:cubicBezTo>
                  <a:pt x="1140394" y="667043"/>
                  <a:pt x="1132809" y="685355"/>
                  <a:pt x="1119307" y="698856"/>
                </a:cubicBezTo>
                <a:cubicBezTo>
                  <a:pt x="1105805" y="712357"/>
                  <a:pt x="1087494" y="719943"/>
                  <a:pt x="1068400" y="719943"/>
                </a:cubicBezTo>
                <a:lnTo>
                  <a:pt x="71994" y="719943"/>
                </a:lnTo>
                <a:cubicBezTo>
                  <a:pt x="52900" y="719943"/>
                  <a:pt x="34588" y="712358"/>
                  <a:pt x="21087" y="698856"/>
                </a:cubicBezTo>
                <a:cubicBezTo>
                  <a:pt x="7586" y="685354"/>
                  <a:pt x="0" y="667043"/>
                  <a:pt x="0" y="647949"/>
                </a:cubicBezTo>
                <a:lnTo>
                  <a:pt x="0" y="71994"/>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4426" tIns="74426" rIns="74426" bIns="74426" numCol="1" spcCol="1270" anchor="ctr" anchorCtr="0">
            <a:noAutofit/>
          </a:bodyPr>
          <a:lstStyle/>
          <a:p>
            <a:pPr lvl="0" algn="ctr" defTabSz="622300">
              <a:lnSpc>
                <a:spcPct val="90000"/>
              </a:lnSpc>
              <a:spcBef>
                <a:spcPct val="0"/>
              </a:spcBef>
              <a:spcAft>
                <a:spcPct val="35000"/>
              </a:spcAft>
            </a:pPr>
            <a:r>
              <a:rPr lang="zh-CN" altLang="en-US" sz="1400" b="1" kern="1200" dirty="0" smtClean="0"/>
              <a:t>模具设计制作</a:t>
            </a:r>
            <a:endParaRPr lang="zh-CN" altLang="en-US" sz="1400" b="1" kern="1200" dirty="0"/>
          </a:p>
        </p:txBody>
      </p:sp>
      <p:sp>
        <p:nvSpPr>
          <p:cNvPr id="47" name="任意多边形 46"/>
          <p:cNvSpPr/>
          <p:nvPr/>
        </p:nvSpPr>
        <p:spPr>
          <a:xfrm>
            <a:off x="7685306" y="1963321"/>
            <a:ext cx="1242665" cy="745599"/>
          </a:xfrm>
          <a:custGeom>
            <a:avLst/>
            <a:gdLst>
              <a:gd name="connsiteX0" fmla="*/ 0 w 1242665"/>
              <a:gd name="connsiteY0" fmla="*/ 74560 h 745599"/>
              <a:gd name="connsiteX1" fmla="*/ 21838 w 1242665"/>
              <a:gd name="connsiteY1" fmla="*/ 21838 h 745599"/>
              <a:gd name="connsiteX2" fmla="*/ 74560 w 1242665"/>
              <a:gd name="connsiteY2" fmla="*/ 0 h 745599"/>
              <a:gd name="connsiteX3" fmla="*/ 1168105 w 1242665"/>
              <a:gd name="connsiteY3" fmla="*/ 0 h 745599"/>
              <a:gd name="connsiteX4" fmla="*/ 1220827 w 1242665"/>
              <a:gd name="connsiteY4" fmla="*/ 21838 h 745599"/>
              <a:gd name="connsiteX5" fmla="*/ 1242665 w 1242665"/>
              <a:gd name="connsiteY5" fmla="*/ 74560 h 745599"/>
              <a:gd name="connsiteX6" fmla="*/ 1242665 w 1242665"/>
              <a:gd name="connsiteY6" fmla="*/ 671039 h 745599"/>
              <a:gd name="connsiteX7" fmla="*/ 1220827 w 1242665"/>
              <a:gd name="connsiteY7" fmla="*/ 723761 h 745599"/>
              <a:gd name="connsiteX8" fmla="*/ 1168105 w 1242665"/>
              <a:gd name="connsiteY8" fmla="*/ 745599 h 745599"/>
              <a:gd name="connsiteX9" fmla="*/ 74560 w 1242665"/>
              <a:gd name="connsiteY9" fmla="*/ 745599 h 745599"/>
              <a:gd name="connsiteX10" fmla="*/ 21838 w 1242665"/>
              <a:gd name="connsiteY10" fmla="*/ 723761 h 745599"/>
              <a:gd name="connsiteX11" fmla="*/ 0 w 1242665"/>
              <a:gd name="connsiteY11" fmla="*/ 671039 h 745599"/>
              <a:gd name="connsiteX12" fmla="*/ 0 w 1242665"/>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2665" h="745599">
                <a:moveTo>
                  <a:pt x="0" y="74560"/>
                </a:moveTo>
                <a:cubicBezTo>
                  <a:pt x="0" y="54785"/>
                  <a:pt x="7855" y="35821"/>
                  <a:pt x="21838" y="21838"/>
                </a:cubicBezTo>
                <a:cubicBezTo>
                  <a:pt x="35821" y="7855"/>
                  <a:pt x="54785" y="0"/>
                  <a:pt x="74560" y="0"/>
                </a:cubicBezTo>
                <a:lnTo>
                  <a:pt x="1168105" y="0"/>
                </a:lnTo>
                <a:cubicBezTo>
                  <a:pt x="1187880" y="0"/>
                  <a:pt x="1206844" y="7855"/>
                  <a:pt x="1220827" y="21838"/>
                </a:cubicBezTo>
                <a:cubicBezTo>
                  <a:pt x="1234810" y="35821"/>
                  <a:pt x="1242665" y="54785"/>
                  <a:pt x="1242665" y="74560"/>
                </a:cubicBezTo>
                <a:lnTo>
                  <a:pt x="1242665" y="671039"/>
                </a:lnTo>
                <a:cubicBezTo>
                  <a:pt x="1242665" y="690814"/>
                  <a:pt x="1234810" y="709778"/>
                  <a:pt x="1220827" y="723761"/>
                </a:cubicBezTo>
                <a:cubicBezTo>
                  <a:pt x="1206844" y="737744"/>
                  <a:pt x="1187880" y="745599"/>
                  <a:pt x="1168105"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工艺试制</a:t>
            </a:r>
            <a:endParaRPr lang="zh-CN" altLang="en-US" sz="1400" b="1" kern="1200" dirty="0"/>
          </a:p>
        </p:txBody>
      </p:sp>
      <p:sp>
        <p:nvSpPr>
          <p:cNvPr id="49" name="任意多边形 48"/>
          <p:cNvSpPr/>
          <p:nvPr/>
        </p:nvSpPr>
        <p:spPr>
          <a:xfrm>
            <a:off x="7740357" y="2852936"/>
            <a:ext cx="1242665" cy="745599"/>
          </a:xfrm>
          <a:custGeom>
            <a:avLst/>
            <a:gdLst>
              <a:gd name="connsiteX0" fmla="*/ 0 w 1242665"/>
              <a:gd name="connsiteY0" fmla="*/ 74560 h 745599"/>
              <a:gd name="connsiteX1" fmla="*/ 21838 w 1242665"/>
              <a:gd name="connsiteY1" fmla="*/ 21838 h 745599"/>
              <a:gd name="connsiteX2" fmla="*/ 74560 w 1242665"/>
              <a:gd name="connsiteY2" fmla="*/ 0 h 745599"/>
              <a:gd name="connsiteX3" fmla="*/ 1168105 w 1242665"/>
              <a:gd name="connsiteY3" fmla="*/ 0 h 745599"/>
              <a:gd name="connsiteX4" fmla="*/ 1220827 w 1242665"/>
              <a:gd name="connsiteY4" fmla="*/ 21838 h 745599"/>
              <a:gd name="connsiteX5" fmla="*/ 1242665 w 1242665"/>
              <a:gd name="connsiteY5" fmla="*/ 74560 h 745599"/>
              <a:gd name="connsiteX6" fmla="*/ 1242665 w 1242665"/>
              <a:gd name="connsiteY6" fmla="*/ 671039 h 745599"/>
              <a:gd name="connsiteX7" fmla="*/ 1220827 w 1242665"/>
              <a:gd name="connsiteY7" fmla="*/ 723761 h 745599"/>
              <a:gd name="connsiteX8" fmla="*/ 1168105 w 1242665"/>
              <a:gd name="connsiteY8" fmla="*/ 745599 h 745599"/>
              <a:gd name="connsiteX9" fmla="*/ 74560 w 1242665"/>
              <a:gd name="connsiteY9" fmla="*/ 745599 h 745599"/>
              <a:gd name="connsiteX10" fmla="*/ 21838 w 1242665"/>
              <a:gd name="connsiteY10" fmla="*/ 723761 h 745599"/>
              <a:gd name="connsiteX11" fmla="*/ 0 w 1242665"/>
              <a:gd name="connsiteY11" fmla="*/ 671039 h 745599"/>
              <a:gd name="connsiteX12" fmla="*/ 0 w 1242665"/>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2665" h="745599">
                <a:moveTo>
                  <a:pt x="0" y="74560"/>
                </a:moveTo>
                <a:cubicBezTo>
                  <a:pt x="0" y="54785"/>
                  <a:pt x="7855" y="35821"/>
                  <a:pt x="21838" y="21838"/>
                </a:cubicBezTo>
                <a:cubicBezTo>
                  <a:pt x="35821" y="7855"/>
                  <a:pt x="54785" y="0"/>
                  <a:pt x="74560" y="0"/>
                </a:cubicBezTo>
                <a:lnTo>
                  <a:pt x="1168105" y="0"/>
                </a:lnTo>
                <a:cubicBezTo>
                  <a:pt x="1187880" y="0"/>
                  <a:pt x="1206844" y="7855"/>
                  <a:pt x="1220827" y="21838"/>
                </a:cubicBezTo>
                <a:cubicBezTo>
                  <a:pt x="1234810" y="35821"/>
                  <a:pt x="1242665" y="54785"/>
                  <a:pt x="1242665" y="74560"/>
                </a:cubicBezTo>
                <a:lnTo>
                  <a:pt x="1242665" y="671039"/>
                </a:lnTo>
                <a:cubicBezTo>
                  <a:pt x="1242665" y="690814"/>
                  <a:pt x="1234810" y="709778"/>
                  <a:pt x="1220827" y="723761"/>
                </a:cubicBezTo>
                <a:cubicBezTo>
                  <a:pt x="1206844" y="737744"/>
                  <a:pt x="1187880" y="745599"/>
                  <a:pt x="1168105"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首轮样品试制</a:t>
            </a:r>
            <a:endParaRPr lang="zh-CN" altLang="en-US" sz="1400" b="1" kern="1200" dirty="0"/>
          </a:p>
        </p:txBody>
      </p:sp>
      <p:sp>
        <p:nvSpPr>
          <p:cNvPr id="51" name="任意多边形 50"/>
          <p:cNvSpPr/>
          <p:nvPr/>
        </p:nvSpPr>
        <p:spPr>
          <a:xfrm>
            <a:off x="6281663" y="2852936"/>
            <a:ext cx="1242665" cy="745599"/>
          </a:xfrm>
          <a:custGeom>
            <a:avLst/>
            <a:gdLst>
              <a:gd name="connsiteX0" fmla="*/ 0 w 1242665"/>
              <a:gd name="connsiteY0" fmla="*/ 74560 h 745599"/>
              <a:gd name="connsiteX1" fmla="*/ 21838 w 1242665"/>
              <a:gd name="connsiteY1" fmla="*/ 21838 h 745599"/>
              <a:gd name="connsiteX2" fmla="*/ 74560 w 1242665"/>
              <a:gd name="connsiteY2" fmla="*/ 0 h 745599"/>
              <a:gd name="connsiteX3" fmla="*/ 1168105 w 1242665"/>
              <a:gd name="connsiteY3" fmla="*/ 0 h 745599"/>
              <a:gd name="connsiteX4" fmla="*/ 1220827 w 1242665"/>
              <a:gd name="connsiteY4" fmla="*/ 21838 h 745599"/>
              <a:gd name="connsiteX5" fmla="*/ 1242665 w 1242665"/>
              <a:gd name="connsiteY5" fmla="*/ 74560 h 745599"/>
              <a:gd name="connsiteX6" fmla="*/ 1242665 w 1242665"/>
              <a:gd name="connsiteY6" fmla="*/ 671039 h 745599"/>
              <a:gd name="connsiteX7" fmla="*/ 1220827 w 1242665"/>
              <a:gd name="connsiteY7" fmla="*/ 723761 h 745599"/>
              <a:gd name="connsiteX8" fmla="*/ 1168105 w 1242665"/>
              <a:gd name="connsiteY8" fmla="*/ 745599 h 745599"/>
              <a:gd name="connsiteX9" fmla="*/ 74560 w 1242665"/>
              <a:gd name="connsiteY9" fmla="*/ 745599 h 745599"/>
              <a:gd name="connsiteX10" fmla="*/ 21838 w 1242665"/>
              <a:gd name="connsiteY10" fmla="*/ 723761 h 745599"/>
              <a:gd name="connsiteX11" fmla="*/ 0 w 1242665"/>
              <a:gd name="connsiteY11" fmla="*/ 671039 h 745599"/>
              <a:gd name="connsiteX12" fmla="*/ 0 w 1242665"/>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2665" h="745599">
                <a:moveTo>
                  <a:pt x="0" y="74560"/>
                </a:moveTo>
                <a:cubicBezTo>
                  <a:pt x="0" y="54785"/>
                  <a:pt x="7855" y="35821"/>
                  <a:pt x="21838" y="21838"/>
                </a:cubicBezTo>
                <a:cubicBezTo>
                  <a:pt x="35821" y="7855"/>
                  <a:pt x="54785" y="0"/>
                  <a:pt x="74560" y="0"/>
                </a:cubicBezTo>
                <a:lnTo>
                  <a:pt x="1168105" y="0"/>
                </a:lnTo>
                <a:cubicBezTo>
                  <a:pt x="1187880" y="0"/>
                  <a:pt x="1206844" y="7855"/>
                  <a:pt x="1220827" y="21838"/>
                </a:cubicBezTo>
                <a:cubicBezTo>
                  <a:pt x="1234810" y="35821"/>
                  <a:pt x="1242665" y="54785"/>
                  <a:pt x="1242665" y="74560"/>
                </a:cubicBezTo>
                <a:lnTo>
                  <a:pt x="1242665" y="671039"/>
                </a:lnTo>
                <a:cubicBezTo>
                  <a:pt x="1242665" y="690814"/>
                  <a:pt x="1234810" y="709778"/>
                  <a:pt x="1220827" y="723761"/>
                </a:cubicBezTo>
                <a:cubicBezTo>
                  <a:pt x="1206844" y="737744"/>
                  <a:pt x="1187880" y="745599"/>
                  <a:pt x="1168105"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台架试验</a:t>
            </a:r>
            <a:endParaRPr lang="zh-CN" altLang="en-US" sz="1400" b="1" kern="1200" dirty="0"/>
          </a:p>
        </p:txBody>
      </p:sp>
      <p:sp>
        <p:nvSpPr>
          <p:cNvPr id="53" name="任意多边形 52"/>
          <p:cNvSpPr/>
          <p:nvPr/>
        </p:nvSpPr>
        <p:spPr>
          <a:xfrm>
            <a:off x="4769495" y="2852936"/>
            <a:ext cx="1242665" cy="745599"/>
          </a:xfrm>
          <a:custGeom>
            <a:avLst/>
            <a:gdLst>
              <a:gd name="connsiteX0" fmla="*/ 0 w 1242665"/>
              <a:gd name="connsiteY0" fmla="*/ 74560 h 745599"/>
              <a:gd name="connsiteX1" fmla="*/ 21838 w 1242665"/>
              <a:gd name="connsiteY1" fmla="*/ 21838 h 745599"/>
              <a:gd name="connsiteX2" fmla="*/ 74560 w 1242665"/>
              <a:gd name="connsiteY2" fmla="*/ 0 h 745599"/>
              <a:gd name="connsiteX3" fmla="*/ 1168105 w 1242665"/>
              <a:gd name="connsiteY3" fmla="*/ 0 h 745599"/>
              <a:gd name="connsiteX4" fmla="*/ 1220827 w 1242665"/>
              <a:gd name="connsiteY4" fmla="*/ 21838 h 745599"/>
              <a:gd name="connsiteX5" fmla="*/ 1242665 w 1242665"/>
              <a:gd name="connsiteY5" fmla="*/ 74560 h 745599"/>
              <a:gd name="connsiteX6" fmla="*/ 1242665 w 1242665"/>
              <a:gd name="connsiteY6" fmla="*/ 671039 h 745599"/>
              <a:gd name="connsiteX7" fmla="*/ 1220827 w 1242665"/>
              <a:gd name="connsiteY7" fmla="*/ 723761 h 745599"/>
              <a:gd name="connsiteX8" fmla="*/ 1168105 w 1242665"/>
              <a:gd name="connsiteY8" fmla="*/ 745599 h 745599"/>
              <a:gd name="connsiteX9" fmla="*/ 74560 w 1242665"/>
              <a:gd name="connsiteY9" fmla="*/ 745599 h 745599"/>
              <a:gd name="connsiteX10" fmla="*/ 21838 w 1242665"/>
              <a:gd name="connsiteY10" fmla="*/ 723761 h 745599"/>
              <a:gd name="connsiteX11" fmla="*/ 0 w 1242665"/>
              <a:gd name="connsiteY11" fmla="*/ 671039 h 745599"/>
              <a:gd name="connsiteX12" fmla="*/ 0 w 1242665"/>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2665" h="745599">
                <a:moveTo>
                  <a:pt x="0" y="74560"/>
                </a:moveTo>
                <a:cubicBezTo>
                  <a:pt x="0" y="54785"/>
                  <a:pt x="7855" y="35821"/>
                  <a:pt x="21838" y="21838"/>
                </a:cubicBezTo>
                <a:cubicBezTo>
                  <a:pt x="35821" y="7855"/>
                  <a:pt x="54785" y="0"/>
                  <a:pt x="74560" y="0"/>
                </a:cubicBezTo>
                <a:lnTo>
                  <a:pt x="1168105" y="0"/>
                </a:lnTo>
                <a:cubicBezTo>
                  <a:pt x="1187880" y="0"/>
                  <a:pt x="1206844" y="7855"/>
                  <a:pt x="1220827" y="21838"/>
                </a:cubicBezTo>
                <a:cubicBezTo>
                  <a:pt x="1234810" y="35821"/>
                  <a:pt x="1242665" y="54785"/>
                  <a:pt x="1242665" y="74560"/>
                </a:cubicBezTo>
                <a:lnTo>
                  <a:pt x="1242665" y="671039"/>
                </a:lnTo>
                <a:cubicBezTo>
                  <a:pt x="1242665" y="690814"/>
                  <a:pt x="1234810" y="709778"/>
                  <a:pt x="1220827" y="723761"/>
                </a:cubicBezTo>
                <a:cubicBezTo>
                  <a:pt x="1206844" y="737744"/>
                  <a:pt x="1187880" y="745599"/>
                  <a:pt x="1168105"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结构优化改进</a:t>
            </a:r>
            <a:endParaRPr lang="zh-CN" altLang="en-US" sz="1400" b="1" kern="1200" dirty="0"/>
          </a:p>
        </p:txBody>
      </p:sp>
      <p:sp>
        <p:nvSpPr>
          <p:cNvPr id="55" name="任意多边形 54"/>
          <p:cNvSpPr/>
          <p:nvPr/>
        </p:nvSpPr>
        <p:spPr>
          <a:xfrm>
            <a:off x="3257327" y="2852936"/>
            <a:ext cx="1242665" cy="745599"/>
          </a:xfrm>
          <a:custGeom>
            <a:avLst/>
            <a:gdLst>
              <a:gd name="connsiteX0" fmla="*/ 0 w 1242665"/>
              <a:gd name="connsiteY0" fmla="*/ 74560 h 745599"/>
              <a:gd name="connsiteX1" fmla="*/ 21838 w 1242665"/>
              <a:gd name="connsiteY1" fmla="*/ 21838 h 745599"/>
              <a:gd name="connsiteX2" fmla="*/ 74560 w 1242665"/>
              <a:gd name="connsiteY2" fmla="*/ 0 h 745599"/>
              <a:gd name="connsiteX3" fmla="*/ 1168105 w 1242665"/>
              <a:gd name="connsiteY3" fmla="*/ 0 h 745599"/>
              <a:gd name="connsiteX4" fmla="*/ 1220827 w 1242665"/>
              <a:gd name="connsiteY4" fmla="*/ 21838 h 745599"/>
              <a:gd name="connsiteX5" fmla="*/ 1242665 w 1242665"/>
              <a:gd name="connsiteY5" fmla="*/ 74560 h 745599"/>
              <a:gd name="connsiteX6" fmla="*/ 1242665 w 1242665"/>
              <a:gd name="connsiteY6" fmla="*/ 671039 h 745599"/>
              <a:gd name="connsiteX7" fmla="*/ 1220827 w 1242665"/>
              <a:gd name="connsiteY7" fmla="*/ 723761 h 745599"/>
              <a:gd name="connsiteX8" fmla="*/ 1168105 w 1242665"/>
              <a:gd name="connsiteY8" fmla="*/ 745599 h 745599"/>
              <a:gd name="connsiteX9" fmla="*/ 74560 w 1242665"/>
              <a:gd name="connsiteY9" fmla="*/ 745599 h 745599"/>
              <a:gd name="connsiteX10" fmla="*/ 21838 w 1242665"/>
              <a:gd name="connsiteY10" fmla="*/ 723761 h 745599"/>
              <a:gd name="connsiteX11" fmla="*/ 0 w 1242665"/>
              <a:gd name="connsiteY11" fmla="*/ 671039 h 745599"/>
              <a:gd name="connsiteX12" fmla="*/ 0 w 1242665"/>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2665" h="745599">
                <a:moveTo>
                  <a:pt x="0" y="74560"/>
                </a:moveTo>
                <a:cubicBezTo>
                  <a:pt x="0" y="54785"/>
                  <a:pt x="7855" y="35821"/>
                  <a:pt x="21838" y="21838"/>
                </a:cubicBezTo>
                <a:cubicBezTo>
                  <a:pt x="35821" y="7855"/>
                  <a:pt x="54785" y="0"/>
                  <a:pt x="74560" y="0"/>
                </a:cubicBezTo>
                <a:lnTo>
                  <a:pt x="1168105" y="0"/>
                </a:lnTo>
                <a:cubicBezTo>
                  <a:pt x="1187880" y="0"/>
                  <a:pt x="1206844" y="7855"/>
                  <a:pt x="1220827" y="21838"/>
                </a:cubicBezTo>
                <a:cubicBezTo>
                  <a:pt x="1234810" y="35821"/>
                  <a:pt x="1242665" y="54785"/>
                  <a:pt x="1242665" y="74560"/>
                </a:cubicBezTo>
                <a:lnTo>
                  <a:pt x="1242665" y="671039"/>
                </a:lnTo>
                <a:cubicBezTo>
                  <a:pt x="1242665" y="690814"/>
                  <a:pt x="1234810" y="709778"/>
                  <a:pt x="1220827" y="723761"/>
                </a:cubicBezTo>
                <a:cubicBezTo>
                  <a:pt x="1206844" y="737744"/>
                  <a:pt x="1187880" y="745599"/>
                  <a:pt x="1168105"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样品试制</a:t>
            </a:r>
            <a:endParaRPr lang="zh-CN" altLang="en-US" sz="1400" b="1" kern="1200" dirty="0"/>
          </a:p>
        </p:txBody>
      </p:sp>
      <p:sp>
        <p:nvSpPr>
          <p:cNvPr id="57" name="任意多边形 56"/>
          <p:cNvSpPr/>
          <p:nvPr/>
        </p:nvSpPr>
        <p:spPr>
          <a:xfrm>
            <a:off x="1817167" y="2852936"/>
            <a:ext cx="1242665" cy="745599"/>
          </a:xfrm>
          <a:custGeom>
            <a:avLst/>
            <a:gdLst>
              <a:gd name="connsiteX0" fmla="*/ 0 w 1242665"/>
              <a:gd name="connsiteY0" fmla="*/ 74560 h 745599"/>
              <a:gd name="connsiteX1" fmla="*/ 21838 w 1242665"/>
              <a:gd name="connsiteY1" fmla="*/ 21838 h 745599"/>
              <a:gd name="connsiteX2" fmla="*/ 74560 w 1242665"/>
              <a:gd name="connsiteY2" fmla="*/ 0 h 745599"/>
              <a:gd name="connsiteX3" fmla="*/ 1168105 w 1242665"/>
              <a:gd name="connsiteY3" fmla="*/ 0 h 745599"/>
              <a:gd name="connsiteX4" fmla="*/ 1220827 w 1242665"/>
              <a:gd name="connsiteY4" fmla="*/ 21838 h 745599"/>
              <a:gd name="connsiteX5" fmla="*/ 1242665 w 1242665"/>
              <a:gd name="connsiteY5" fmla="*/ 74560 h 745599"/>
              <a:gd name="connsiteX6" fmla="*/ 1242665 w 1242665"/>
              <a:gd name="connsiteY6" fmla="*/ 671039 h 745599"/>
              <a:gd name="connsiteX7" fmla="*/ 1220827 w 1242665"/>
              <a:gd name="connsiteY7" fmla="*/ 723761 h 745599"/>
              <a:gd name="connsiteX8" fmla="*/ 1168105 w 1242665"/>
              <a:gd name="connsiteY8" fmla="*/ 745599 h 745599"/>
              <a:gd name="connsiteX9" fmla="*/ 74560 w 1242665"/>
              <a:gd name="connsiteY9" fmla="*/ 745599 h 745599"/>
              <a:gd name="connsiteX10" fmla="*/ 21838 w 1242665"/>
              <a:gd name="connsiteY10" fmla="*/ 723761 h 745599"/>
              <a:gd name="connsiteX11" fmla="*/ 0 w 1242665"/>
              <a:gd name="connsiteY11" fmla="*/ 671039 h 745599"/>
              <a:gd name="connsiteX12" fmla="*/ 0 w 1242665"/>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2665" h="745599">
                <a:moveTo>
                  <a:pt x="0" y="74560"/>
                </a:moveTo>
                <a:cubicBezTo>
                  <a:pt x="0" y="54785"/>
                  <a:pt x="7855" y="35821"/>
                  <a:pt x="21838" y="21838"/>
                </a:cubicBezTo>
                <a:cubicBezTo>
                  <a:pt x="35821" y="7855"/>
                  <a:pt x="54785" y="0"/>
                  <a:pt x="74560" y="0"/>
                </a:cubicBezTo>
                <a:lnTo>
                  <a:pt x="1168105" y="0"/>
                </a:lnTo>
                <a:cubicBezTo>
                  <a:pt x="1187880" y="0"/>
                  <a:pt x="1206844" y="7855"/>
                  <a:pt x="1220827" y="21838"/>
                </a:cubicBezTo>
                <a:cubicBezTo>
                  <a:pt x="1234810" y="35821"/>
                  <a:pt x="1242665" y="54785"/>
                  <a:pt x="1242665" y="74560"/>
                </a:cubicBezTo>
                <a:lnTo>
                  <a:pt x="1242665" y="671039"/>
                </a:lnTo>
                <a:cubicBezTo>
                  <a:pt x="1242665" y="690814"/>
                  <a:pt x="1234810" y="709778"/>
                  <a:pt x="1220827" y="723761"/>
                </a:cubicBezTo>
                <a:cubicBezTo>
                  <a:pt x="1206844" y="737744"/>
                  <a:pt x="1187880" y="745599"/>
                  <a:pt x="1168105"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台架试验</a:t>
            </a:r>
            <a:endParaRPr lang="zh-CN" altLang="en-US" sz="1400" b="1" kern="1200" dirty="0"/>
          </a:p>
        </p:txBody>
      </p:sp>
      <p:sp>
        <p:nvSpPr>
          <p:cNvPr id="58" name="任意多边形 57"/>
          <p:cNvSpPr/>
          <p:nvPr/>
        </p:nvSpPr>
        <p:spPr>
          <a:xfrm>
            <a:off x="395536" y="2852936"/>
            <a:ext cx="1242665" cy="745599"/>
          </a:xfrm>
          <a:custGeom>
            <a:avLst/>
            <a:gdLst>
              <a:gd name="connsiteX0" fmla="*/ 0 w 1242665"/>
              <a:gd name="connsiteY0" fmla="*/ 74560 h 745599"/>
              <a:gd name="connsiteX1" fmla="*/ 21838 w 1242665"/>
              <a:gd name="connsiteY1" fmla="*/ 21838 h 745599"/>
              <a:gd name="connsiteX2" fmla="*/ 74560 w 1242665"/>
              <a:gd name="connsiteY2" fmla="*/ 0 h 745599"/>
              <a:gd name="connsiteX3" fmla="*/ 1168105 w 1242665"/>
              <a:gd name="connsiteY3" fmla="*/ 0 h 745599"/>
              <a:gd name="connsiteX4" fmla="*/ 1220827 w 1242665"/>
              <a:gd name="connsiteY4" fmla="*/ 21838 h 745599"/>
              <a:gd name="connsiteX5" fmla="*/ 1242665 w 1242665"/>
              <a:gd name="connsiteY5" fmla="*/ 74560 h 745599"/>
              <a:gd name="connsiteX6" fmla="*/ 1242665 w 1242665"/>
              <a:gd name="connsiteY6" fmla="*/ 671039 h 745599"/>
              <a:gd name="connsiteX7" fmla="*/ 1220827 w 1242665"/>
              <a:gd name="connsiteY7" fmla="*/ 723761 h 745599"/>
              <a:gd name="connsiteX8" fmla="*/ 1168105 w 1242665"/>
              <a:gd name="connsiteY8" fmla="*/ 745599 h 745599"/>
              <a:gd name="connsiteX9" fmla="*/ 74560 w 1242665"/>
              <a:gd name="connsiteY9" fmla="*/ 745599 h 745599"/>
              <a:gd name="connsiteX10" fmla="*/ 21838 w 1242665"/>
              <a:gd name="connsiteY10" fmla="*/ 723761 h 745599"/>
              <a:gd name="connsiteX11" fmla="*/ 0 w 1242665"/>
              <a:gd name="connsiteY11" fmla="*/ 671039 h 745599"/>
              <a:gd name="connsiteX12" fmla="*/ 0 w 1242665"/>
              <a:gd name="connsiteY12" fmla="*/ 74560 h 74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2665" h="745599">
                <a:moveTo>
                  <a:pt x="0" y="74560"/>
                </a:moveTo>
                <a:cubicBezTo>
                  <a:pt x="0" y="54785"/>
                  <a:pt x="7855" y="35821"/>
                  <a:pt x="21838" y="21838"/>
                </a:cubicBezTo>
                <a:cubicBezTo>
                  <a:pt x="35821" y="7855"/>
                  <a:pt x="54785" y="0"/>
                  <a:pt x="74560" y="0"/>
                </a:cubicBezTo>
                <a:lnTo>
                  <a:pt x="1168105" y="0"/>
                </a:lnTo>
                <a:cubicBezTo>
                  <a:pt x="1187880" y="0"/>
                  <a:pt x="1206844" y="7855"/>
                  <a:pt x="1220827" y="21838"/>
                </a:cubicBezTo>
                <a:cubicBezTo>
                  <a:pt x="1234810" y="35821"/>
                  <a:pt x="1242665" y="54785"/>
                  <a:pt x="1242665" y="74560"/>
                </a:cubicBezTo>
                <a:lnTo>
                  <a:pt x="1242665" y="671039"/>
                </a:lnTo>
                <a:cubicBezTo>
                  <a:pt x="1242665" y="690814"/>
                  <a:pt x="1234810" y="709778"/>
                  <a:pt x="1220827" y="723761"/>
                </a:cubicBezTo>
                <a:cubicBezTo>
                  <a:pt x="1206844" y="737744"/>
                  <a:pt x="1187880" y="745599"/>
                  <a:pt x="1168105" y="745599"/>
                </a:cubicBezTo>
                <a:lnTo>
                  <a:pt x="74560" y="745599"/>
                </a:lnTo>
                <a:cubicBezTo>
                  <a:pt x="54785" y="745599"/>
                  <a:pt x="35821" y="737744"/>
                  <a:pt x="21838" y="723761"/>
                </a:cubicBezTo>
                <a:cubicBezTo>
                  <a:pt x="7855" y="709778"/>
                  <a:pt x="0" y="690814"/>
                  <a:pt x="0" y="671039"/>
                </a:cubicBezTo>
                <a:lnTo>
                  <a:pt x="0" y="7456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5178" tIns="75178" rIns="75178" bIns="75178" numCol="1" spcCol="1270" anchor="ctr" anchorCtr="0">
            <a:noAutofit/>
          </a:bodyPr>
          <a:lstStyle/>
          <a:p>
            <a:pPr lvl="0" algn="ctr" defTabSz="622300">
              <a:lnSpc>
                <a:spcPct val="90000"/>
              </a:lnSpc>
              <a:spcBef>
                <a:spcPct val="0"/>
              </a:spcBef>
              <a:spcAft>
                <a:spcPct val="35000"/>
              </a:spcAft>
            </a:pPr>
            <a:r>
              <a:rPr lang="zh-CN" altLang="en-US" sz="1400" b="1" kern="1200" dirty="0" smtClean="0"/>
              <a:t>批量化生产</a:t>
            </a:r>
            <a:endParaRPr lang="zh-CN" altLang="en-US" sz="1400" b="1" kern="1200" dirty="0"/>
          </a:p>
        </p:txBody>
      </p:sp>
      <p:sp>
        <p:nvSpPr>
          <p:cNvPr id="62" name="矩形 61"/>
          <p:cNvSpPr/>
          <p:nvPr/>
        </p:nvSpPr>
        <p:spPr>
          <a:xfrm>
            <a:off x="395536" y="5301208"/>
            <a:ext cx="8568952" cy="1384995"/>
          </a:xfrm>
          <a:prstGeom prst="rect">
            <a:avLst/>
          </a:prstGeom>
        </p:spPr>
        <p:txBody>
          <a:bodyPr wrap="square">
            <a:spAutoFit/>
          </a:bodyPr>
          <a:lstStyle/>
          <a:p>
            <a:pPr>
              <a:lnSpc>
                <a:spcPct val="150000"/>
              </a:lnSpc>
            </a:pPr>
            <a:r>
              <a:rPr lang="zh-CN" altLang="zh-CN" dirty="0" smtClean="0"/>
              <a:t>相对于铝合金车轮减重</a:t>
            </a:r>
            <a:r>
              <a:rPr lang="en-US" altLang="zh-CN" sz="2000" b="1" dirty="0" smtClean="0">
                <a:solidFill>
                  <a:srgbClr val="FF0000"/>
                </a:solidFill>
              </a:rPr>
              <a:t>30%</a:t>
            </a:r>
            <a:r>
              <a:rPr lang="zh-CN" altLang="zh-CN" dirty="0" smtClean="0"/>
              <a:t>以上</a:t>
            </a:r>
            <a:r>
              <a:rPr lang="zh-CN" altLang="en-US" dirty="0" smtClean="0"/>
              <a:t>，经测试，采用镁合金车轮，</a:t>
            </a:r>
            <a:r>
              <a:rPr lang="zh-CN" altLang="zh-CN" dirty="0" smtClean="0"/>
              <a:t>整车燃料消耗量随着车速提高改善明显，在时速</a:t>
            </a:r>
            <a:r>
              <a:rPr lang="en-US" altLang="zh-CN" dirty="0" smtClean="0"/>
              <a:t>120km/h</a:t>
            </a:r>
            <a:r>
              <a:rPr lang="zh-CN" altLang="zh-CN" dirty="0" smtClean="0"/>
              <a:t>时相对于铝合金车轮的等效燃油消耗量可节省</a:t>
            </a:r>
            <a:r>
              <a:rPr lang="en-US" altLang="zh-CN" b="1" dirty="0" smtClean="0">
                <a:solidFill>
                  <a:srgbClr val="FF0000"/>
                </a:solidFill>
              </a:rPr>
              <a:t>0.5L/100km</a:t>
            </a:r>
            <a:r>
              <a:rPr lang="zh-CN" altLang="zh-CN" dirty="0" smtClean="0"/>
              <a:t>以上。</a:t>
            </a:r>
            <a:endParaRPr lang="zh-CN" altLang="en-US" dirty="0"/>
          </a:p>
        </p:txBody>
      </p:sp>
      <p:sp>
        <p:nvSpPr>
          <p:cNvPr id="64" name="内容占位符 2"/>
          <p:cNvSpPr txBox="1">
            <a:spLocks/>
          </p:cNvSpPr>
          <p:nvPr/>
        </p:nvSpPr>
        <p:spPr>
          <a:xfrm>
            <a:off x="351276" y="1556792"/>
            <a:ext cx="8567640" cy="314117"/>
          </a:xfrm>
          <a:prstGeom prst="rect">
            <a:avLst/>
          </a:prstGeom>
        </p:spPr>
        <p:txBody>
          <a:bodyPr vert="horz" lIns="91440" tIns="45720" rIns="91440" bIns="45720" rtlCol="0">
            <a:noAutofit/>
          </a:bodyPr>
          <a:lstStyle/>
          <a:p>
            <a:pPr marL="342900" indent="-342900" algn="just">
              <a:spcBef>
                <a:spcPct val="20000"/>
              </a:spcBef>
              <a:buClr>
                <a:srgbClr val="C00000"/>
              </a:buClr>
            </a:pPr>
            <a:r>
              <a:rPr lang="zh-CN" altLang="en-US" b="1" dirty="0" smtClean="0">
                <a:latin typeface="Arial" pitchFamily="34" charset="0"/>
                <a:ea typeface="仿宋_GB2312" pitchFamily="49" charset="-122"/>
                <a:cs typeface="Arial" pitchFamily="34" charset="0"/>
              </a:rPr>
              <a:t>镁合金车轮开发</a:t>
            </a:r>
            <a:endParaRPr lang="en-US" altLang="zh-CN" b="1" dirty="0" smtClean="0">
              <a:latin typeface="Arial" pitchFamily="34" charset="0"/>
              <a:ea typeface="仿宋_GB2312" pitchFamily="49" charset="-122"/>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7188" y="947673"/>
            <a:ext cx="8786812" cy="481863"/>
          </a:xfrm>
          <a:prstGeom prst="rect">
            <a:avLst/>
          </a:prstGeom>
        </p:spPr>
        <p:txBody>
          <a:bodyPr anchor="ctr">
            <a:spAutoFit/>
          </a:bodyPr>
          <a:lstStyle/>
          <a:p>
            <a:pPr>
              <a:lnSpc>
                <a:spcPct val="150000"/>
              </a:lnSpc>
              <a:defRPr/>
            </a:pPr>
            <a:r>
              <a:rPr lang="zh-CN" altLang="en-US" sz="2000" b="1" dirty="0" smtClean="0">
                <a:latin typeface="仿宋_GB2312" pitchFamily="49" charset="-122"/>
                <a:ea typeface="仿宋_GB2312" pitchFamily="49" charset="-122"/>
                <a:cs typeface="宋体" pitchFamily="2" charset="-122"/>
              </a:rPr>
              <a:t>钛合金材料概述</a:t>
            </a:r>
            <a:endParaRPr lang="en-US" altLang="zh-CN" sz="2000" b="1" dirty="0">
              <a:latin typeface="仿宋_GB2312" pitchFamily="49" charset="-122"/>
              <a:ea typeface="仿宋_GB2312" pitchFamily="49" charset="-122"/>
              <a:cs typeface="宋体" pitchFamily="2" charset="-122"/>
            </a:endParaRPr>
          </a:p>
        </p:txBody>
      </p:sp>
      <p:sp>
        <p:nvSpPr>
          <p:cNvPr id="4" name="矩形 3"/>
          <p:cNvSpPr/>
          <p:nvPr/>
        </p:nvSpPr>
        <p:spPr>
          <a:xfrm>
            <a:off x="395536" y="1412776"/>
            <a:ext cx="8352928" cy="1892826"/>
          </a:xfrm>
          <a:prstGeom prst="rect">
            <a:avLst/>
          </a:prstGeom>
        </p:spPr>
        <p:txBody>
          <a:bodyPr wrap="square">
            <a:spAutoFit/>
          </a:bodyPr>
          <a:lstStyle/>
          <a:p>
            <a:pPr>
              <a:lnSpc>
                <a:spcPct val="130000"/>
              </a:lnSpc>
              <a:buFont typeface="Wingdings" pitchFamily="2" charset="2"/>
              <a:buChar char="Ø"/>
              <a:defRPr/>
            </a:pPr>
            <a:r>
              <a:rPr lang="zh-CN" altLang="en-US" b="1" dirty="0" smtClean="0">
                <a:latin typeface="仿宋_GB2312" pitchFamily="49" charset="-122"/>
                <a:ea typeface="仿宋_GB2312" pitchFamily="49" charset="-122"/>
              </a:rPr>
              <a:t>钛合金是一种新型结构及功能材料，它具有优异的综合性能。钛的密度为</a:t>
            </a:r>
            <a:r>
              <a:rPr lang="en-US" altLang="zh-CN" b="1" dirty="0" smtClean="0">
                <a:latin typeface="仿宋_GB2312" pitchFamily="49" charset="-122"/>
                <a:ea typeface="仿宋_GB2312" pitchFamily="49" charset="-122"/>
              </a:rPr>
              <a:t>4.51kg/cm</a:t>
            </a:r>
            <a:r>
              <a:rPr lang="en-US" altLang="zh-CN" b="1" baseline="30000" dirty="0" smtClean="0">
                <a:latin typeface="仿宋_GB2312" pitchFamily="49" charset="-122"/>
                <a:ea typeface="仿宋_GB2312" pitchFamily="49" charset="-122"/>
              </a:rPr>
              <a:t>3</a:t>
            </a:r>
            <a:r>
              <a:rPr lang="zh-CN" altLang="en-US" b="1" dirty="0" smtClean="0">
                <a:latin typeface="仿宋_GB2312" pitchFamily="49" charset="-122"/>
                <a:ea typeface="仿宋_GB2312" pitchFamily="49" charset="-122"/>
              </a:rPr>
              <a:t>，介于铝（</a:t>
            </a:r>
            <a:r>
              <a:rPr lang="en-US" altLang="zh-CN" b="1" dirty="0" smtClean="0">
                <a:latin typeface="仿宋_GB2312" pitchFamily="49" charset="-122"/>
                <a:ea typeface="仿宋_GB2312" pitchFamily="49" charset="-122"/>
              </a:rPr>
              <a:t>2.7kg/cm</a:t>
            </a:r>
            <a:r>
              <a:rPr lang="en-US" altLang="zh-CN" b="1" baseline="30000" dirty="0" smtClean="0">
                <a:latin typeface="仿宋_GB2312" pitchFamily="49" charset="-122"/>
                <a:ea typeface="仿宋_GB2312" pitchFamily="49" charset="-122"/>
              </a:rPr>
              <a:t>3 </a:t>
            </a:r>
            <a:r>
              <a:rPr lang="zh-CN" altLang="en-US" b="1" dirty="0" smtClean="0">
                <a:latin typeface="仿宋_GB2312" pitchFamily="49" charset="-122"/>
                <a:ea typeface="仿宋_GB2312" pitchFamily="49" charset="-122"/>
              </a:rPr>
              <a:t>）和铁（</a:t>
            </a:r>
            <a:r>
              <a:rPr lang="en-US" altLang="zh-CN" b="1" dirty="0" smtClean="0">
                <a:latin typeface="仿宋_GB2312" pitchFamily="49" charset="-122"/>
                <a:ea typeface="仿宋_GB2312" pitchFamily="49" charset="-122"/>
              </a:rPr>
              <a:t>7.9kg/cm</a:t>
            </a:r>
            <a:r>
              <a:rPr lang="en-US" altLang="zh-CN" b="1" baseline="30000" dirty="0" smtClean="0">
                <a:latin typeface="仿宋_GB2312" pitchFamily="49" charset="-122"/>
                <a:ea typeface="仿宋_GB2312" pitchFamily="49" charset="-122"/>
              </a:rPr>
              <a:t>3 </a:t>
            </a:r>
            <a:r>
              <a:rPr lang="zh-CN" altLang="en-US" b="1" dirty="0" smtClean="0">
                <a:latin typeface="仿宋_GB2312" pitchFamily="49" charset="-122"/>
                <a:ea typeface="仿宋_GB2312" pitchFamily="49" charset="-122"/>
              </a:rPr>
              <a:t>）之间。钛合金的比强度高于铝合金和钢，韧性与钢相当。钛合金抗蚀性好，优于不锈钢。钛合金的工作温度区间较宽（</a:t>
            </a:r>
            <a:r>
              <a:rPr lang="en-US" altLang="zh-CN" b="1" dirty="0" smtClean="0">
                <a:latin typeface="仿宋_GB2312" pitchFamily="49" charset="-122"/>
                <a:ea typeface="仿宋_GB2312" pitchFamily="49" charset="-122"/>
              </a:rPr>
              <a:t>-253 ℃</a:t>
            </a:r>
            <a:r>
              <a:rPr lang="zh-CN" altLang="en-US" b="1" dirty="0" smtClean="0">
                <a:latin typeface="仿宋_GB2312" pitchFamily="49" charset="-122"/>
                <a:ea typeface="仿宋_GB2312" pitchFamily="49" charset="-122"/>
              </a:rPr>
              <a:t>～</a:t>
            </a:r>
            <a:r>
              <a:rPr lang="en-US" altLang="zh-CN" b="1" dirty="0" smtClean="0">
                <a:latin typeface="仿宋_GB2312" pitchFamily="49" charset="-122"/>
                <a:ea typeface="仿宋_GB2312" pitchFamily="49" charset="-122"/>
              </a:rPr>
              <a:t>550 ℃</a:t>
            </a:r>
            <a:r>
              <a:rPr lang="zh-CN" altLang="en-US" b="1" dirty="0" smtClean="0">
                <a:latin typeface="仿宋_GB2312" pitchFamily="49" charset="-122"/>
                <a:ea typeface="仿宋_GB2312" pitchFamily="49" charset="-122"/>
              </a:rPr>
              <a:t>），耐热性明显高于铝和镁，具有良好的可加工性和焊接性。</a:t>
            </a:r>
            <a:endParaRPr lang="en-US" altLang="zh-CN" b="1" dirty="0" smtClean="0">
              <a:latin typeface="仿宋_GB2312" pitchFamily="49" charset="-122"/>
              <a:ea typeface="仿宋_GB2312" pitchFamily="49" charset="-122"/>
            </a:endParaRPr>
          </a:p>
        </p:txBody>
      </p:sp>
      <p:pic>
        <p:nvPicPr>
          <p:cNvPr id="308230" name="Picture 6"/>
          <p:cNvPicPr>
            <a:picLocks noChangeAspect="1" noChangeArrowheads="1"/>
          </p:cNvPicPr>
          <p:nvPr/>
        </p:nvPicPr>
        <p:blipFill>
          <a:blip r:embed="rId2" cstate="print"/>
          <a:srcRect/>
          <a:stretch>
            <a:fillRect/>
          </a:stretch>
        </p:blipFill>
        <p:spPr bwMode="auto">
          <a:xfrm>
            <a:off x="6444209" y="3173338"/>
            <a:ext cx="1440160" cy="1168242"/>
          </a:xfrm>
          <a:prstGeom prst="rect">
            <a:avLst/>
          </a:prstGeom>
          <a:noFill/>
          <a:ln w="9525">
            <a:noFill/>
            <a:miter lim="800000"/>
            <a:headEnd/>
            <a:tailEnd/>
          </a:ln>
        </p:spPr>
      </p:pic>
      <p:pic>
        <p:nvPicPr>
          <p:cNvPr id="308231" name="Picture 7"/>
          <p:cNvPicPr>
            <a:picLocks noChangeAspect="1" noChangeArrowheads="1"/>
          </p:cNvPicPr>
          <p:nvPr/>
        </p:nvPicPr>
        <p:blipFill>
          <a:blip r:embed="rId3" cstate="print"/>
          <a:srcRect/>
          <a:stretch>
            <a:fillRect/>
          </a:stretch>
        </p:blipFill>
        <p:spPr bwMode="auto">
          <a:xfrm>
            <a:off x="6444208" y="4469482"/>
            <a:ext cx="1447289" cy="1008112"/>
          </a:xfrm>
          <a:prstGeom prst="rect">
            <a:avLst/>
          </a:prstGeom>
          <a:noFill/>
          <a:ln w="9525">
            <a:noFill/>
            <a:miter lim="800000"/>
            <a:headEnd/>
            <a:tailEnd/>
          </a:ln>
        </p:spPr>
      </p:pic>
      <p:grpSp>
        <p:nvGrpSpPr>
          <p:cNvPr id="64" name="组合 63"/>
          <p:cNvGrpSpPr/>
          <p:nvPr/>
        </p:nvGrpSpPr>
        <p:grpSpPr>
          <a:xfrm>
            <a:off x="683568" y="3284984"/>
            <a:ext cx="5040560" cy="3168352"/>
            <a:chOff x="683568" y="3284984"/>
            <a:chExt cx="5040560" cy="3168352"/>
          </a:xfrm>
        </p:grpSpPr>
        <p:pic>
          <p:nvPicPr>
            <p:cNvPr id="308227" name="Picture 3"/>
            <p:cNvPicPr>
              <a:picLocks noChangeAspect="1" noChangeArrowheads="1"/>
            </p:cNvPicPr>
            <p:nvPr/>
          </p:nvPicPr>
          <p:blipFill>
            <a:blip r:embed="rId4" cstate="print"/>
            <a:srcRect/>
            <a:stretch>
              <a:fillRect/>
            </a:stretch>
          </p:blipFill>
          <p:spPr bwMode="auto">
            <a:xfrm>
              <a:off x="1907704" y="3861048"/>
              <a:ext cx="2685331" cy="1729760"/>
            </a:xfrm>
            <a:prstGeom prst="rect">
              <a:avLst/>
            </a:prstGeom>
            <a:noFill/>
            <a:ln w="9525">
              <a:noFill/>
              <a:miter lim="800000"/>
              <a:headEnd/>
              <a:tailEnd/>
            </a:ln>
          </p:spPr>
        </p:pic>
        <p:sp>
          <p:nvSpPr>
            <p:cNvPr id="7" name="TextBox 6"/>
            <p:cNvSpPr txBox="1"/>
            <p:nvPr/>
          </p:nvSpPr>
          <p:spPr>
            <a:xfrm>
              <a:off x="755576" y="3789040"/>
              <a:ext cx="864096" cy="1754326"/>
            </a:xfrm>
            <a:prstGeom prst="rect">
              <a:avLst/>
            </a:prstGeom>
            <a:noFill/>
            <a:ln>
              <a:solidFill>
                <a:schemeClr val="tx1"/>
              </a:solidFill>
            </a:ln>
          </p:spPr>
          <p:txBody>
            <a:bodyPr wrap="square" rtlCol="0">
              <a:spAutoFit/>
            </a:bodyPr>
            <a:lstStyle/>
            <a:p>
              <a:r>
                <a:rPr lang="zh-CN" altLang="en-US" sz="1200" dirty="0" smtClean="0"/>
                <a:t>动力系</a:t>
              </a:r>
              <a:endParaRPr lang="en-US" altLang="zh-CN" sz="1200" dirty="0" smtClean="0"/>
            </a:p>
            <a:p>
              <a:r>
                <a:rPr lang="zh-CN" altLang="en-US" sz="1200" dirty="0" smtClean="0"/>
                <a:t>连杆</a:t>
              </a:r>
              <a:endParaRPr lang="en-US" altLang="zh-CN" sz="1200" dirty="0" smtClean="0"/>
            </a:p>
            <a:p>
              <a:r>
                <a:rPr lang="zh-CN" altLang="en-US" sz="1200" dirty="0" smtClean="0"/>
                <a:t>制动销</a:t>
              </a:r>
              <a:endParaRPr lang="en-US" altLang="zh-CN" sz="1200" dirty="0" smtClean="0"/>
            </a:p>
            <a:p>
              <a:r>
                <a:rPr lang="zh-CN" altLang="en-US" sz="1200" dirty="0" smtClean="0"/>
                <a:t>阀</a:t>
              </a:r>
              <a:endParaRPr lang="en-US" altLang="zh-CN" sz="1200" dirty="0" smtClean="0"/>
            </a:p>
            <a:p>
              <a:r>
                <a:rPr lang="zh-CN" altLang="en-US" sz="1200" dirty="0" smtClean="0"/>
                <a:t>阀簧</a:t>
              </a:r>
              <a:endParaRPr lang="en-US" altLang="zh-CN" sz="1200" dirty="0" smtClean="0"/>
            </a:p>
            <a:p>
              <a:r>
                <a:rPr lang="zh-CN" altLang="en-US" sz="1200" dirty="0" smtClean="0"/>
                <a:t>阀簧底座</a:t>
              </a:r>
              <a:endParaRPr lang="en-US" altLang="zh-CN" sz="1200" dirty="0" smtClean="0"/>
            </a:p>
            <a:p>
              <a:r>
                <a:rPr lang="zh-CN" altLang="en-US" sz="1200" dirty="0" smtClean="0"/>
                <a:t>活塞推杆</a:t>
              </a:r>
              <a:endParaRPr lang="en-US" altLang="zh-CN" sz="1200" dirty="0" smtClean="0"/>
            </a:p>
            <a:p>
              <a:r>
                <a:rPr lang="zh-CN" altLang="en-US" sz="1200" dirty="0" smtClean="0"/>
                <a:t>凸轮轴</a:t>
              </a:r>
              <a:endParaRPr lang="en-US" altLang="zh-CN" sz="1200" dirty="0" smtClean="0"/>
            </a:p>
            <a:p>
              <a:r>
                <a:rPr lang="zh-CN" altLang="en-US" sz="1200" dirty="0" smtClean="0"/>
                <a:t>曲轴</a:t>
              </a:r>
              <a:endParaRPr lang="zh-CN" altLang="en-US" sz="1200" dirty="0"/>
            </a:p>
          </p:txBody>
        </p:sp>
        <p:sp>
          <p:nvSpPr>
            <p:cNvPr id="8" name="TextBox 7"/>
            <p:cNvSpPr txBox="1"/>
            <p:nvPr/>
          </p:nvSpPr>
          <p:spPr>
            <a:xfrm>
              <a:off x="683568" y="5733256"/>
              <a:ext cx="864096" cy="288031"/>
            </a:xfrm>
            <a:prstGeom prst="rect">
              <a:avLst/>
            </a:prstGeom>
            <a:noFill/>
            <a:ln>
              <a:solidFill>
                <a:schemeClr val="tx1"/>
              </a:solidFill>
            </a:ln>
          </p:spPr>
          <p:txBody>
            <a:bodyPr wrap="square" rtlCol="0">
              <a:spAutoFit/>
            </a:bodyPr>
            <a:lstStyle/>
            <a:p>
              <a:pPr algn="ctr"/>
              <a:r>
                <a:rPr lang="zh-CN" altLang="en-US" sz="1200" dirty="0" smtClean="0"/>
                <a:t>饰物</a:t>
              </a:r>
              <a:endParaRPr lang="zh-CN" altLang="en-US" sz="1200" dirty="0"/>
            </a:p>
          </p:txBody>
        </p:sp>
        <p:sp>
          <p:nvSpPr>
            <p:cNvPr id="9" name="TextBox 8"/>
            <p:cNvSpPr txBox="1"/>
            <p:nvPr/>
          </p:nvSpPr>
          <p:spPr>
            <a:xfrm>
              <a:off x="5004048" y="5517233"/>
              <a:ext cx="720080" cy="276999"/>
            </a:xfrm>
            <a:prstGeom prst="rect">
              <a:avLst/>
            </a:prstGeom>
            <a:noFill/>
            <a:ln>
              <a:solidFill>
                <a:schemeClr val="tx1"/>
              </a:solidFill>
            </a:ln>
          </p:spPr>
          <p:txBody>
            <a:bodyPr wrap="square" rtlCol="0">
              <a:spAutoFit/>
            </a:bodyPr>
            <a:lstStyle/>
            <a:p>
              <a:r>
                <a:rPr lang="zh-CN" altLang="en-US" sz="1200" dirty="0" smtClean="0"/>
                <a:t>轮毂</a:t>
              </a:r>
              <a:endParaRPr lang="zh-CN" altLang="en-US" sz="1200" dirty="0"/>
            </a:p>
          </p:txBody>
        </p:sp>
        <p:sp>
          <p:nvSpPr>
            <p:cNvPr id="10" name="TextBox 9"/>
            <p:cNvSpPr txBox="1"/>
            <p:nvPr/>
          </p:nvSpPr>
          <p:spPr>
            <a:xfrm>
              <a:off x="5004048" y="4941169"/>
              <a:ext cx="720080" cy="276999"/>
            </a:xfrm>
            <a:prstGeom prst="rect">
              <a:avLst/>
            </a:prstGeom>
            <a:noFill/>
            <a:ln>
              <a:solidFill>
                <a:schemeClr val="tx1"/>
              </a:solidFill>
            </a:ln>
          </p:spPr>
          <p:txBody>
            <a:bodyPr wrap="square" rtlCol="0">
              <a:spAutoFit/>
            </a:bodyPr>
            <a:lstStyle/>
            <a:p>
              <a:r>
                <a:rPr lang="zh-CN" altLang="en-US" sz="1200" dirty="0" smtClean="0"/>
                <a:t>车轮</a:t>
              </a:r>
              <a:endParaRPr lang="zh-CN" altLang="en-US" sz="1200" dirty="0"/>
            </a:p>
          </p:txBody>
        </p:sp>
        <p:sp>
          <p:nvSpPr>
            <p:cNvPr id="11" name="TextBox 10"/>
            <p:cNvSpPr txBox="1"/>
            <p:nvPr/>
          </p:nvSpPr>
          <p:spPr>
            <a:xfrm>
              <a:off x="5004048" y="4293096"/>
              <a:ext cx="720080" cy="276999"/>
            </a:xfrm>
            <a:prstGeom prst="rect">
              <a:avLst/>
            </a:prstGeom>
            <a:noFill/>
            <a:ln>
              <a:solidFill>
                <a:schemeClr val="tx1"/>
              </a:solidFill>
            </a:ln>
          </p:spPr>
          <p:txBody>
            <a:bodyPr wrap="square" rtlCol="0">
              <a:spAutoFit/>
            </a:bodyPr>
            <a:lstStyle/>
            <a:p>
              <a:pPr algn="ctr"/>
              <a:r>
                <a:rPr lang="zh-CN" altLang="en-US" sz="1200" dirty="0" smtClean="0"/>
                <a:t>悬簧</a:t>
              </a:r>
              <a:endParaRPr lang="zh-CN" altLang="en-US" sz="1200" dirty="0"/>
            </a:p>
          </p:txBody>
        </p:sp>
        <p:sp>
          <p:nvSpPr>
            <p:cNvPr id="12" name="TextBox 11"/>
            <p:cNvSpPr txBox="1"/>
            <p:nvPr/>
          </p:nvSpPr>
          <p:spPr>
            <a:xfrm>
              <a:off x="5004048" y="3284985"/>
              <a:ext cx="720080" cy="276999"/>
            </a:xfrm>
            <a:prstGeom prst="rect">
              <a:avLst/>
            </a:prstGeom>
            <a:noFill/>
            <a:ln>
              <a:solidFill>
                <a:schemeClr val="tx1"/>
              </a:solidFill>
            </a:ln>
          </p:spPr>
          <p:txBody>
            <a:bodyPr wrap="square" rtlCol="0">
              <a:spAutoFit/>
            </a:bodyPr>
            <a:lstStyle/>
            <a:p>
              <a:r>
                <a:rPr lang="zh-CN" altLang="en-US" sz="1200" dirty="0" smtClean="0"/>
                <a:t>排气管</a:t>
              </a:r>
              <a:endParaRPr lang="zh-CN" altLang="en-US" sz="1200" dirty="0"/>
            </a:p>
          </p:txBody>
        </p:sp>
        <p:sp>
          <p:nvSpPr>
            <p:cNvPr id="13" name="TextBox 12"/>
            <p:cNvSpPr txBox="1"/>
            <p:nvPr/>
          </p:nvSpPr>
          <p:spPr>
            <a:xfrm>
              <a:off x="3635896" y="3284985"/>
              <a:ext cx="864096" cy="276999"/>
            </a:xfrm>
            <a:prstGeom prst="rect">
              <a:avLst/>
            </a:prstGeom>
            <a:noFill/>
            <a:ln>
              <a:solidFill>
                <a:schemeClr val="tx1"/>
              </a:solidFill>
            </a:ln>
          </p:spPr>
          <p:txBody>
            <a:bodyPr wrap="square" rtlCol="0">
              <a:spAutoFit/>
            </a:bodyPr>
            <a:lstStyle/>
            <a:p>
              <a:r>
                <a:rPr lang="zh-CN" altLang="en-US" sz="1200" dirty="0" smtClean="0"/>
                <a:t>刹车元件</a:t>
              </a:r>
              <a:endParaRPr lang="zh-CN" altLang="en-US" sz="1200" dirty="0"/>
            </a:p>
          </p:txBody>
        </p:sp>
        <p:sp>
          <p:nvSpPr>
            <p:cNvPr id="14" name="TextBox 13"/>
            <p:cNvSpPr txBox="1"/>
            <p:nvPr/>
          </p:nvSpPr>
          <p:spPr>
            <a:xfrm>
              <a:off x="1907704" y="3284984"/>
              <a:ext cx="648072" cy="276999"/>
            </a:xfrm>
            <a:prstGeom prst="rect">
              <a:avLst/>
            </a:prstGeom>
            <a:noFill/>
            <a:ln>
              <a:solidFill>
                <a:schemeClr val="tx1"/>
              </a:solidFill>
            </a:ln>
          </p:spPr>
          <p:txBody>
            <a:bodyPr wrap="square" rtlCol="0">
              <a:spAutoFit/>
            </a:bodyPr>
            <a:lstStyle/>
            <a:p>
              <a:r>
                <a:rPr lang="zh-CN" altLang="en-US" sz="1200" dirty="0" smtClean="0"/>
                <a:t>稳定器</a:t>
              </a:r>
              <a:endParaRPr lang="zh-CN" altLang="en-US" sz="1200" dirty="0"/>
            </a:p>
          </p:txBody>
        </p:sp>
        <p:sp>
          <p:nvSpPr>
            <p:cNvPr id="15" name="TextBox 14"/>
            <p:cNvSpPr txBox="1"/>
            <p:nvPr/>
          </p:nvSpPr>
          <p:spPr>
            <a:xfrm>
              <a:off x="2555776" y="6165304"/>
              <a:ext cx="864096" cy="288032"/>
            </a:xfrm>
            <a:prstGeom prst="rect">
              <a:avLst/>
            </a:prstGeom>
            <a:noFill/>
            <a:ln>
              <a:solidFill>
                <a:schemeClr val="tx1"/>
              </a:solidFill>
            </a:ln>
          </p:spPr>
          <p:txBody>
            <a:bodyPr wrap="square" rtlCol="0">
              <a:spAutoFit/>
            </a:bodyPr>
            <a:lstStyle/>
            <a:p>
              <a:pPr algn="ctr"/>
              <a:r>
                <a:rPr lang="zh-CN" altLang="en-US" sz="1200" dirty="0" smtClean="0"/>
                <a:t>制动活塞</a:t>
              </a:r>
              <a:endParaRPr lang="zh-CN" altLang="en-US" sz="1200" dirty="0"/>
            </a:p>
          </p:txBody>
        </p:sp>
        <p:sp>
          <p:nvSpPr>
            <p:cNvPr id="16" name="TextBox 15"/>
            <p:cNvSpPr txBox="1"/>
            <p:nvPr/>
          </p:nvSpPr>
          <p:spPr>
            <a:xfrm>
              <a:off x="3563888" y="6165304"/>
              <a:ext cx="576064" cy="288032"/>
            </a:xfrm>
            <a:prstGeom prst="rect">
              <a:avLst/>
            </a:prstGeom>
            <a:noFill/>
            <a:ln>
              <a:solidFill>
                <a:schemeClr val="tx1"/>
              </a:solidFill>
            </a:ln>
          </p:spPr>
          <p:txBody>
            <a:bodyPr wrap="square" rtlCol="0">
              <a:spAutoFit/>
            </a:bodyPr>
            <a:lstStyle/>
            <a:p>
              <a:pPr algn="ctr"/>
              <a:r>
                <a:rPr lang="zh-CN" altLang="en-US" sz="1200" dirty="0" smtClean="0"/>
                <a:t>轮簧</a:t>
              </a:r>
              <a:endParaRPr lang="zh-CN" altLang="en-US" sz="1200" dirty="0"/>
            </a:p>
          </p:txBody>
        </p:sp>
        <p:sp>
          <p:nvSpPr>
            <p:cNvPr id="17" name="TextBox 16"/>
            <p:cNvSpPr txBox="1"/>
            <p:nvPr/>
          </p:nvSpPr>
          <p:spPr>
            <a:xfrm>
              <a:off x="4427984" y="6165304"/>
              <a:ext cx="648072" cy="276999"/>
            </a:xfrm>
            <a:prstGeom prst="rect">
              <a:avLst/>
            </a:prstGeom>
            <a:noFill/>
            <a:ln>
              <a:solidFill>
                <a:schemeClr val="tx1"/>
              </a:solidFill>
            </a:ln>
          </p:spPr>
          <p:txBody>
            <a:bodyPr wrap="square" rtlCol="0">
              <a:spAutoFit/>
            </a:bodyPr>
            <a:lstStyle/>
            <a:p>
              <a:pPr algn="ctr"/>
              <a:r>
                <a:rPr lang="zh-CN" altLang="en-US" sz="1200" dirty="0" smtClean="0"/>
                <a:t>外壳</a:t>
              </a:r>
              <a:endParaRPr lang="zh-CN" altLang="en-US" sz="1200" dirty="0"/>
            </a:p>
          </p:txBody>
        </p:sp>
        <p:sp>
          <p:nvSpPr>
            <p:cNvPr id="18" name="TextBox 17"/>
            <p:cNvSpPr txBox="1"/>
            <p:nvPr/>
          </p:nvSpPr>
          <p:spPr>
            <a:xfrm>
              <a:off x="1547664" y="6165305"/>
              <a:ext cx="720080" cy="276999"/>
            </a:xfrm>
            <a:prstGeom prst="rect">
              <a:avLst/>
            </a:prstGeom>
            <a:noFill/>
            <a:ln>
              <a:solidFill>
                <a:schemeClr val="tx1"/>
              </a:solidFill>
            </a:ln>
          </p:spPr>
          <p:txBody>
            <a:bodyPr wrap="square" rtlCol="0">
              <a:spAutoFit/>
            </a:bodyPr>
            <a:lstStyle/>
            <a:p>
              <a:pPr algn="ctr"/>
              <a:r>
                <a:rPr lang="zh-CN" altLang="en-US" sz="1200" dirty="0" smtClean="0"/>
                <a:t>密封圈</a:t>
              </a:r>
              <a:endParaRPr lang="zh-CN" altLang="en-US" sz="1200" dirty="0"/>
            </a:p>
          </p:txBody>
        </p:sp>
        <p:cxnSp>
          <p:nvCxnSpPr>
            <p:cNvPr id="21" name="直接连接符 20"/>
            <p:cNvCxnSpPr/>
            <p:nvPr/>
          </p:nvCxnSpPr>
          <p:spPr>
            <a:xfrm>
              <a:off x="1619672" y="4149080"/>
              <a:ext cx="864096" cy="360040"/>
            </a:xfrm>
            <a:prstGeom prst="line">
              <a:avLst/>
            </a:prstGeom>
          </p:spPr>
          <p:style>
            <a:lnRef idx="1">
              <a:schemeClr val="dk1"/>
            </a:lnRef>
            <a:fillRef idx="0">
              <a:schemeClr val="dk1"/>
            </a:fillRef>
            <a:effectRef idx="0">
              <a:schemeClr val="dk1"/>
            </a:effectRef>
            <a:fontRef idx="minor">
              <a:schemeClr val="tx1"/>
            </a:fontRef>
          </p:style>
        </p:cxnSp>
        <p:cxnSp>
          <p:nvCxnSpPr>
            <p:cNvPr id="22" name="直接连接符 21"/>
            <p:cNvCxnSpPr>
              <a:endCxn id="15" idx="0"/>
            </p:cNvCxnSpPr>
            <p:nvPr/>
          </p:nvCxnSpPr>
          <p:spPr>
            <a:xfrm flipH="1">
              <a:off x="2987824" y="5085184"/>
              <a:ext cx="432048" cy="1080120"/>
            </a:xfrm>
            <a:prstGeom prst="line">
              <a:avLst/>
            </a:prstGeom>
          </p:spPr>
          <p:style>
            <a:lnRef idx="1">
              <a:schemeClr val="dk1"/>
            </a:lnRef>
            <a:fillRef idx="0">
              <a:schemeClr val="dk1"/>
            </a:fillRef>
            <a:effectRef idx="0">
              <a:schemeClr val="dk1"/>
            </a:effectRef>
            <a:fontRef idx="minor">
              <a:schemeClr val="tx1"/>
            </a:fontRef>
          </p:style>
        </p:cxnSp>
        <p:cxnSp>
          <p:nvCxnSpPr>
            <p:cNvPr id="23" name="直接连接符 22"/>
            <p:cNvCxnSpPr>
              <a:endCxn id="16" idx="0"/>
            </p:cNvCxnSpPr>
            <p:nvPr/>
          </p:nvCxnSpPr>
          <p:spPr>
            <a:xfrm>
              <a:off x="3491880" y="5229200"/>
              <a:ext cx="360040" cy="936104"/>
            </a:xfrm>
            <a:prstGeom prst="line">
              <a:avLst/>
            </a:prstGeom>
          </p:spPr>
          <p:style>
            <a:lnRef idx="1">
              <a:schemeClr val="dk1"/>
            </a:lnRef>
            <a:fillRef idx="0">
              <a:schemeClr val="dk1"/>
            </a:fillRef>
            <a:effectRef idx="0">
              <a:schemeClr val="dk1"/>
            </a:effectRef>
            <a:fontRef idx="minor">
              <a:schemeClr val="tx1"/>
            </a:fontRef>
          </p:style>
        </p:cxnSp>
        <p:cxnSp>
          <p:nvCxnSpPr>
            <p:cNvPr id="24" name="直接连接符 23"/>
            <p:cNvCxnSpPr>
              <a:endCxn id="17" idx="0"/>
            </p:cNvCxnSpPr>
            <p:nvPr/>
          </p:nvCxnSpPr>
          <p:spPr>
            <a:xfrm>
              <a:off x="3923928" y="5157192"/>
              <a:ext cx="828092" cy="1008112"/>
            </a:xfrm>
            <a:prstGeom prst="line">
              <a:avLst/>
            </a:prstGeom>
          </p:spPr>
          <p:style>
            <a:lnRef idx="1">
              <a:schemeClr val="dk1"/>
            </a:lnRef>
            <a:fillRef idx="0">
              <a:schemeClr val="dk1"/>
            </a:fillRef>
            <a:effectRef idx="0">
              <a:schemeClr val="dk1"/>
            </a:effectRef>
            <a:fontRef idx="minor">
              <a:schemeClr val="tx1"/>
            </a:fontRef>
          </p:style>
        </p:cxnSp>
        <p:cxnSp>
          <p:nvCxnSpPr>
            <p:cNvPr id="25" name="直接连接符 24"/>
            <p:cNvCxnSpPr/>
            <p:nvPr/>
          </p:nvCxnSpPr>
          <p:spPr>
            <a:xfrm>
              <a:off x="4427984" y="5085184"/>
              <a:ext cx="504056" cy="576064"/>
            </a:xfrm>
            <a:prstGeom prst="line">
              <a:avLst/>
            </a:prstGeom>
          </p:spPr>
          <p:style>
            <a:lnRef idx="1">
              <a:schemeClr val="dk1"/>
            </a:lnRef>
            <a:fillRef idx="0">
              <a:schemeClr val="dk1"/>
            </a:fillRef>
            <a:effectRef idx="0">
              <a:schemeClr val="dk1"/>
            </a:effectRef>
            <a:fontRef idx="minor">
              <a:schemeClr val="tx1"/>
            </a:fontRef>
          </p:style>
        </p:cxnSp>
        <p:cxnSp>
          <p:nvCxnSpPr>
            <p:cNvPr id="26" name="直接连接符 25"/>
            <p:cNvCxnSpPr>
              <a:endCxn id="10" idx="1"/>
            </p:cNvCxnSpPr>
            <p:nvPr/>
          </p:nvCxnSpPr>
          <p:spPr>
            <a:xfrm>
              <a:off x="4427984" y="4941168"/>
              <a:ext cx="576064" cy="138501"/>
            </a:xfrm>
            <a:prstGeom prst="line">
              <a:avLst/>
            </a:prstGeom>
          </p:spPr>
          <p:style>
            <a:lnRef idx="1">
              <a:schemeClr val="dk1"/>
            </a:lnRef>
            <a:fillRef idx="0">
              <a:schemeClr val="dk1"/>
            </a:fillRef>
            <a:effectRef idx="0">
              <a:schemeClr val="dk1"/>
            </a:effectRef>
            <a:fontRef idx="minor">
              <a:schemeClr val="tx1"/>
            </a:fontRef>
          </p:style>
        </p:cxnSp>
        <p:cxnSp>
          <p:nvCxnSpPr>
            <p:cNvPr id="27" name="直接连接符 26"/>
            <p:cNvCxnSpPr/>
            <p:nvPr/>
          </p:nvCxnSpPr>
          <p:spPr>
            <a:xfrm flipH="1">
              <a:off x="4499992" y="4437112"/>
              <a:ext cx="432048" cy="360040"/>
            </a:xfrm>
            <a:prstGeom prst="line">
              <a:avLst/>
            </a:prstGeom>
          </p:spPr>
          <p:style>
            <a:lnRef idx="1">
              <a:schemeClr val="dk1"/>
            </a:lnRef>
            <a:fillRef idx="0">
              <a:schemeClr val="dk1"/>
            </a:fillRef>
            <a:effectRef idx="0">
              <a:schemeClr val="dk1"/>
            </a:effectRef>
            <a:fontRef idx="minor">
              <a:schemeClr val="tx1"/>
            </a:fontRef>
          </p:style>
        </p:cxnSp>
        <p:cxnSp>
          <p:nvCxnSpPr>
            <p:cNvPr id="28" name="直接连接符 27"/>
            <p:cNvCxnSpPr/>
            <p:nvPr/>
          </p:nvCxnSpPr>
          <p:spPr>
            <a:xfrm flipH="1">
              <a:off x="4499992" y="3645024"/>
              <a:ext cx="720080" cy="720080"/>
            </a:xfrm>
            <a:prstGeom prst="line">
              <a:avLst/>
            </a:prstGeom>
          </p:spPr>
          <p:style>
            <a:lnRef idx="1">
              <a:schemeClr val="dk1"/>
            </a:lnRef>
            <a:fillRef idx="0">
              <a:schemeClr val="dk1"/>
            </a:fillRef>
            <a:effectRef idx="0">
              <a:schemeClr val="dk1"/>
            </a:effectRef>
            <a:fontRef idx="minor">
              <a:schemeClr val="tx1"/>
            </a:fontRef>
          </p:style>
        </p:cxnSp>
        <p:cxnSp>
          <p:nvCxnSpPr>
            <p:cNvPr id="29" name="直接连接符 28"/>
            <p:cNvCxnSpPr/>
            <p:nvPr/>
          </p:nvCxnSpPr>
          <p:spPr>
            <a:xfrm>
              <a:off x="3995936" y="3573016"/>
              <a:ext cx="360040" cy="936104"/>
            </a:xfrm>
            <a:prstGeom prst="line">
              <a:avLst/>
            </a:prstGeom>
          </p:spPr>
          <p:style>
            <a:lnRef idx="1">
              <a:schemeClr val="dk1"/>
            </a:lnRef>
            <a:fillRef idx="0">
              <a:schemeClr val="dk1"/>
            </a:fillRef>
            <a:effectRef idx="0">
              <a:schemeClr val="dk1"/>
            </a:effectRef>
            <a:fontRef idx="minor">
              <a:schemeClr val="tx1"/>
            </a:fontRef>
          </p:style>
        </p:cxnSp>
        <p:cxnSp>
          <p:nvCxnSpPr>
            <p:cNvPr id="30" name="直接连接符 29"/>
            <p:cNvCxnSpPr/>
            <p:nvPr/>
          </p:nvCxnSpPr>
          <p:spPr>
            <a:xfrm>
              <a:off x="2411760" y="3573016"/>
              <a:ext cx="216024" cy="864096"/>
            </a:xfrm>
            <a:prstGeom prst="line">
              <a:avLst/>
            </a:prstGeom>
          </p:spPr>
          <p:style>
            <a:lnRef idx="1">
              <a:schemeClr val="dk1"/>
            </a:lnRef>
            <a:fillRef idx="0">
              <a:schemeClr val="dk1"/>
            </a:fillRef>
            <a:effectRef idx="0">
              <a:schemeClr val="dk1"/>
            </a:effectRef>
            <a:fontRef idx="minor">
              <a:schemeClr val="tx1"/>
            </a:fontRef>
          </p:style>
        </p:cxnSp>
        <p:cxnSp>
          <p:nvCxnSpPr>
            <p:cNvPr id="41" name="直接连接符 40"/>
            <p:cNvCxnSpPr/>
            <p:nvPr/>
          </p:nvCxnSpPr>
          <p:spPr>
            <a:xfrm flipV="1">
              <a:off x="1979712" y="5157192"/>
              <a:ext cx="1296144" cy="1008112"/>
            </a:xfrm>
            <a:prstGeom prst="line">
              <a:avLst/>
            </a:prstGeom>
          </p:spPr>
          <p:style>
            <a:lnRef idx="1">
              <a:schemeClr val="dk1"/>
            </a:lnRef>
            <a:fillRef idx="0">
              <a:schemeClr val="dk1"/>
            </a:fillRef>
            <a:effectRef idx="0">
              <a:schemeClr val="dk1"/>
            </a:effectRef>
            <a:fontRef idx="minor">
              <a:schemeClr val="tx1"/>
            </a:fontRef>
          </p:style>
        </p:cxnSp>
        <p:cxnSp>
          <p:nvCxnSpPr>
            <p:cNvPr id="42" name="直接连接符 41"/>
            <p:cNvCxnSpPr>
              <a:stCxn id="8" idx="3"/>
            </p:cNvCxnSpPr>
            <p:nvPr/>
          </p:nvCxnSpPr>
          <p:spPr>
            <a:xfrm flipV="1">
              <a:off x="1547664" y="4941168"/>
              <a:ext cx="720080" cy="936104"/>
            </a:xfrm>
            <a:prstGeom prst="line">
              <a:avLst/>
            </a:prstGeom>
          </p:spPr>
          <p:style>
            <a:lnRef idx="1">
              <a:schemeClr val="dk1"/>
            </a:lnRef>
            <a:fillRef idx="0">
              <a:schemeClr val="dk1"/>
            </a:fillRef>
            <a:effectRef idx="0">
              <a:schemeClr val="dk1"/>
            </a:effectRef>
            <a:fontRef idx="minor">
              <a:schemeClr val="tx1"/>
            </a:fontRef>
          </p:style>
        </p:cxnSp>
        <p:sp>
          <p:nvSpPr>
            <p:cNvPr id="54" name="TextBox 53"/>
            <p:cNvSpPr txBox="1"/>
            <p:nvPr/>
          </p:nvSpPr>
          <p:spPr>
            <a:xfrm>
              <a:off x="2699792" y="3284984"/>
              <a:ext cx="648072" cy="276999"/>
            </a:xfrm>
            <a:prstGeom prst="rect">
              <a:avLst/>
            </a:prstGeom>
            <a:noFill/>
            <a:ln>
              <a:solidFill>
                <a:schemeClr val="tx1"/>
              </a:solidFill>
            </a:ln>
          </p:spPr>
          <p:txBody>
            <a:bodyPr wrap="square" rtlCol="0">
              <a:spAutoFit/>
            </a:bodyPr>
            <a:lstStyle/>
            <a:p>
              <a:r>
                <a:rPr lang="zh-CN" altLang="en-US" sz="1200" dirty="0" smtClean="0"/>
                <a:t>紧固件</a:t>
              </a:r>
              <a:endParaRPr lang="zh-CN" altLang="en-US" sz="1200" dirty="0"/>
            </a:p>
          </p:txBody>
        </p:sp>
        <p:cxnSp>
          <p:nvCxnSpPr>
            <p:cNvPr id="55" name="直接连接符 54"/>
            <p:cNvCxnSpPr/>
            <p:nvPr/>
          </p:nvCxnSpPr>
          <p:spPr>
            <a:xfrm flipH="1">
              <a:off x="2771800" y="3573016"/>
              <a:ext cx="216024" cy="792088"/>
            </a:xfrm>
            <a:prstGeom prst="line">
              <a:avLst/>
            </a:prstGeom>
          </p:spPr>
          <p:style>
            <a:lnRef idx="1">
              <a:schemeClr val="dk1"/>
            </a:lnRef>
            <a:fillRef idx="0">
              <a:schemeClr val="dk1"/>
            </a:fillRef>
            <a:effectRef idx="0">
              <a:schemeClr val="dk1"/>
            </a:effectRef>
            <a:fontRef idx="minor">
              <a:schemeClr val="tx1"/>
            </a:fontRef>
          </p:style>
        </p:cxnSp>
      </p:grpSp>
      <p:pic>
        <p:nvPicPr>
          <p:cNvPr id="308232" name="Picture 8"/>
          <p:cNvPicPr>
            <a:picLocks noChangeAspect="1" noChangeArrowheads="1"/>
          </p:cNvPicPr>
          <p:nvPr/>
        </p:nvPicPr>
        <p:blipFill>
          <a:blip r:embed="rId5" cstate="print"/>
          <a:srcRect/>
          <a:stretch>
            <a:fillRect/>
          </a:stretch>
        </p:blipFill>
        <p:spPr bwMode="auto">
          <a:xfrm>
            <a:off x="6444209" y="5621610"/>
            <a:ext cx="1440160" cy="1047750"/>
          </a:xfrm>
          <a:prstGeom prst="rect">
            <a:avLst/>
          </a:prstGeom>
          <a:noFill/>
          <a:ln w="9525">
            <a:noFill/>
            <a:miter lim="800000"/>
            <a:headEnd/>
            <a:tailEnd/>
          </a:ln>
        </p:spPr>
      </p:pic>
      <p:sp>
        <p:nvSpPr>
          <p:cNvPr id="58" name="矩形 57"/>
          <p:cNvSpPr/>
          <p:nvPr/>
        </p:nvSpPr>
        <p:spPr>
          <a:xfrm>
            <a:off x="8028384" y="3212976"/>
            <a:ext cx="360040" cy="1015663"/>
          </a:xfrm>
          <a:prstGeom prst="rect">
            <a:avLst/>
          </a:prstGeom>
        </p:spPr>
        <p:txBody>
          <a:bodyPr wrap="square">
            <a:spAutoFit/>
          </a:bodyPr>
          <a:lstStyle/>
          <a:p>
            <a:r>
              <a:rPr lang="zh-CN" altLang="en-US" sz="1200" b="1" dirty="0" smtClean="0"/>
              <a:t>钛合金连杆 </a:t>
            </a:r>
          </a:p>
        </p:txBody>
      </p:sp>
      <p:sp>
        <p:nvSpPr>
          <p:cNvPr id="60" name="矩形 59"/>
          <p:cNvSpPr/>
          <p:nvPr/>
        </p:nvSpPr>
        <p:spPr>
          <a:xfrm>
            <a:off x="8028384" y="4509120"/>
            <a:ext cx="360040" cy="1015663"/>
          </a:xfrm>
          <a:prstGeom prst="rect">
            <a:avLst/>
          </a:prstGeom>
        </p:spPr>
        <p:txBody>
          <a:bodyPr wrap="square">
            <a:spAutoFit/>
          </a:bodyPr>
          <a:lstStyle/>
          <a:p>
            <a:r>
              <a:rPr lang="zh-CN" altLang="en-US" sz="1200" b="1" dirty="0" smtClean="0"/>
              <a:t>钛合金气门 </a:t>
            </a:r>
          </a:p>
        </p:txBody>
      </p:sp>
      <p:sp>
        <p:nvSpPr>
          <p:cNvPr id="61" name="矩形 60"/>
          <p:cNvSpPr/>
          <p:nvPr/>
        </p:nvSpPr>
        <p:spPr>
          <a:xfrm>
            <a:off x="8028384" y="5589240"/>
            <a:ext cx="360040" cy="1015663"/>
          </a:xfrm>
          <a:prstGeom prst="rect">
            <a:avLst/>
          </a:prstGeom>
        </p:spPr>
        <p:txBody>
          <a:bodyPr wrap="square">
            <a:spAutoFit/>
          </a:bodyPr>
          <a:lstStyle/>
          <a:p>
            <a:r>
              <a:rPr lang="zh-CN" altLang="en-US" sz="1200" b="1" dirty="0" smtClean="0"/>
              <a:t>钛合金弹簧 </a:t>
            </a:r>
          </a:p>
        </p:txBody>
      </p:sp>
      <p:sp>
        <p:nvSpPr>
          <p:cNvPr id="62" name="矩形 61"/>
          <p:cNvSpPr/>
          <p:nvPr/>
        </p:nvSpPr>
        <p:spPr>
          <a:xfrm>
            <a:off x="1170208" y="147696"/>
            <a:ext cx="4290598"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-13</a:t>
            </a:r>
          </a:p>
        </p:txBody>
      </p:sp>
      <p:sp>
        <p:nvSpPr>
          <p:cNvPr id="65" name="TextBox 64"/>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49</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7188" y="947673"/>
            <a:ext cx="8786812" cy="481863"/>
          </a:xfrm>
          <a:prstGeom prst="rect">
            <a:avLst/>
          </a:prstGeom>
        </p:spPr>
        <p:txBody>
          <a:bodyPr anchor="ctr">
            <a:spAutoFit/>
          </a:bodyPr>
          <a:lstStyle/>
          <a:p>
            <a:pPr>
              <a:lnSpc>
                <a:spcPct val="150000"/>
              </a:lnSpc>
              <a:defRPr/>
            </a:pPr>
            <a:r>
              <a:rPr lang="zh-CN" altLang="en-US" sz="2000" b="1" dirty="0" smtClean="0">
                <a:latin typeface="仿宋_GB2312" pitchFamily="49" charset="-122"/>
                <a:ea typeface="仿宋_GB2312" pitchFamily="49" charset="-122"/>
                <a:cs typeface="宋体" pitchFamily="2" charset="-122"/>
              </a:rPr>
              <a:t>复合材料概述</a:t>
            </a:r>
            <a:endParaRPr lang="en-US" altLang="zh-CN" sz="2000" b="1" dirty="0">
              <a:latin typeface="仿宋_GB2312" pitchFamily="49" charset="-122"/>
              <a:ea typeface="仿宋_GB2312" pitchFamily="49" charset="-122"/>
              <a:cs typeface="宋体" pitchFamily="2" charset="-122"/>
            </a:endParaRPr>
          </a:p>
        </p:txBody>
      </p:sp>
      <p:sp>
        <p:nvSpPr>
          <p:cNvPr id="4" name="矩形 3"/>
          <p:cNvSpPr/>
          <p:nvPr/>
        </p:nvSpPr>
        <p:spPr>
          <a:xfrm>
            <a:off x="395536" y="1484784"/>
            <a:ext cx="8286808" cy="1892826"/>
          </a:xfrm>
          <a:prstGeom prst="rect">
            <a:avLst/>
          </a:prstGeom>
        </p:spPr>
        <p:txBody>
          <a:bodyPr wrap="square">
            <a:spAutoFit/>
          </a:bodyPr>
          <a:lstStyle/>
          <a:p>
            <a:pPr>
              <a:lnSpc>
                <a:spcPct val="130000"/>
              </a:lnSpc>
              <a:buFont typeface="Wingdings" pitchFamily="2" charset="2"/>
              <a:buChar char="Ø"/>
              <a:defRPr/>
            </a:pPr>
            <a:r>
              <a:rPr lang="zh-CN" altLang="en-US" b="1" dirty="0" smtClean="0">
                <a:solidFill>
                  <a:srgbClr val="FF0000"/>
                </a:solidFill>
                <a:latin typeface="仿宋_GB2312" pitchFamily="49" charset="-122"/>
                <a:ea typeface="仿宋_GB2312" pitchFamily="49" charset="-122"/>
              </a:rPr>
              <a:t>先进复合材料，是目前轻量化开发的主流方向之一。</a:t>
            </a:r>
            <a:r>
              <a:rPr lang="zh-CN" altLang="en-US" b="1" dirty="0" smtClean="0">
                <a:latin typeface="仿宋_GB2312" pitchFamily="49" charset="-122"/>
                <a:ea typeface="仿宋_GB2312" pitchFamily="49" charset="-122"/>
              </a:rPr>
              <a:t>先进复合材料用在汽车上是代钢，相对飞机代铝而言有更大的减重空间，以密度</a:t>
            </a:r>
            <a:r>
              <a:rPr lang="en-US" altLang="zh-CN" b="1" dirty="0" smtClean="0">
                <a:latin typeface="仿宋_GB2312" pitchFamily="49" charset="-122"/>
                <a:ea typeface="仿宋_GB2312" pitchFamily="49" charset="-122"/>
              </a:rPr>
              <a:t>1.6kg/cm</a:t>
            </a:r>
            <a:r>
              <a:rPr lang="en-US" altLang="zh-CN" b="1" baseline="30000" dirty="0" smtClean="0">
                <a:latin typeface="仿宋_GB2312" pitchFamily="49" charset="-122"/>
                <a:ea typeface="仿宋_GB2312" pitchFamily="49" charset="-122"/>
              </a:rPr>
              <a:t>3</a:t>
            </a:r>
            <a:r>
              <a:rPr lang="zh-CN" altLang="en-US" b="1" dirty="0" smtClean="0">
                <a:latin typeface="仿宋_GB2312" pitchFamily="49" charset="-122"/>
                <a:ea typeface="仿宋_GB2312" pitchFamily="49" charset="-122"/>
              </a:rPr>
              <a:t>的复合材料代替</a:t>
            </a:r>
            <a:r>
              <a:rPr lang="en-US" altLang="zh-CN" b="1" dirty="0" smtClean="0">
                <a:latin typeface="仿宋_GB2312" pitchFamily="49" charset="-122"/>
                <a:ea typeface="仿宋_GB2312" pitchFamily="49" charset="-122"/>
              </a:rPr>
              <a:t>7.8kg/cm</a:t>
            </a:r>
            <a:r>
              <a:rPr lang="en-US" altLang="zh-CN" b="1" baseline="30000" dirty="0" smtClean="0">
                <a:latin typeface="仿宋_GB2312" pitchFamily="49" charset="-122"/>
                <a:ea typeface="仿宋_GB2312" pitchFamily="49" charset="-122"/>
              </a:rPr>
              <a:t>3</a:t>
            </a:r>
            <a:r>
              <a:rPr lang="zh-CN" altLang="en-US" b="1" dirty="0" smtClean="0">
                <a:latin typeface="仿宋_GB2312" pitchFamily="49" charset="-122"/>
                <a:ea typeface="仿宋_GB2312" pitchFamily="49" charset="-122"/>
              </a:rPr>
              <a:t>的钢，</a:t>
            </a:r>
            <a:r>
              <a:rPr lang="zh-CN" altLang="en-US" b="1" dirty="0" smtClean="0">
                <a:solidFill>
                  <a:srgbClr val="FF0000"/>
                </a:solidFill>
                <a:latin typeface="仿宋_GB2312" pitchFamily="49" charset="-122"/>
                <a:ea typeface="仿宋_GB2312" pitchFamily="49" charset="-122"/>
              </a:rPr>
              <a:t>一般可有</a:t>
            </a:r>
            <a:r>
              <a:rPr lang="en-US" altLang="zh-CN" b="1" dirty="0" smtClean="0">
                <a:solidFill>
                  <a:srgbClr val="FF0000"/>
                </a:solidFill>
                <a:latin typeface="仿宋_GB2312" pitchFamily="49" charset="-122"/>
                <a:ea typeface="仿宋_GB2312" pitchFamily="49" charset="-122"/>
              </a:rPr>
              <a:t>40%</a:t>
            </a:r>
            <a:r>
              <a:rPr lang="zh-CN" altLang="en-US" b="1" dirty="0" smtClean="0">
                <a:solidFill>
                  <a:srgbClr val="FF0000"/>
                </a:solidFill>
                <a:latin typeface="仿宋_GB2312" pitchFamily="49" charset="-122"/>
                <a:ea typeface="仿宋_GB2312" pitchFamily="49" charset="-122"/>
              </a:rPr>
              <a:t>～</a:t>
            </a:r>
            <a:r>
              <a:rPr lang="en-US" altLang="zh-CN" b="1" dirty="0" smtClean="0">
                <a:solidFill>
                  <a:srgbClr val="FF0000"/>
                </a:solidFill>
                <a:latin typeface="仿宋_GB2312" pitchFamily="49" charset="-122"/>
                <a:ea typeface="仿宋_GB2312" pitchFamily="49" charset="-122"/>
              </a:rPr>
              <a:t>60%</a:t>
            </a:r>
            <a:r>
              <a:rPr lang="zh-CN" altLang="en-US" b="1" dirty="0" smtClean="0">
                <a:solidFill>
                  <a:srgbClr val="FF0000"/>
                </a:solidFill>
                <a:latin typeface="仿宋_GB2312" pitchFamily="49" charset="-122"/>
                <a:ea typeface="仿宋_GB2312" pitchFamily="49" charset="-122"/>
              </a:rPr>
              <a:t>的减重。</a:t>
            </a:r>
            <a:endParaRPr lang="en-US" altLang="zh-CN" b="1" dirty="0" smtClean="0">
              <a:solidFill>
                <a:srgbClr val="FF0000"/>
              </a:solidFill>
              <a:latin typeface="仿宋_GB2312" pitchFamily="49" charset="-122"/>
              <a:ea typeface="仿宋_GB2312" pitchFamily="49" charset="-122"/>
            </a:endParaRPr>
          </a:p>
          <a:p>
            <a:pPr>
              <a:lnSpc>
                <a:spcPct val="130000"/>
              </a:lnSpc>
              <a:buFont typeface="Wingdings" pitchFamily="2" charset="2"/>
              <a:buChar char="Ø"/>
              <a:defRPr/>
            </a:pPr>
            <a:r>
              <a:rPr lang="zh-CN" altLang="en-US" b="1" dirty="0" smtClean="0">
                <a:latin typeface="仿宋_GB2312" pitchFamily="49" charset="-122"/>
                <a:ea typeface="仿宋_GB2312" pitchFamily="49" charset="-122"/>
              </a:rPr>
              <a:t>汽车上应用的复合材料主要是高分子聚合物基复合材料。主要包括以下</a:t>
            </a:r>
            <a:r>
              <a:rPr lang="zh-CN" altLang="en-US" b="1" dirty="0" smtClean="0">
                <a:latin typeface="仿宋_GB2312" pitchFamily="49" charset="-122"/>
                <a:ea typeface="仿宋_GB2312" pitchFamily="49" charset="-122"/>
                <a:cs typeface="宋体" pitchFamily="2" charset="-122"/>
              </a:rPr>
              <a:t>复合材料种类：</a:t>
            </a:r>
            <a:endParaRPr lang="en-US" altLang="zh-CN" b="1" dirty="0" smtClean="0">
              <a:latin typeface="仿宋_GB2312" pitchFamily="49" charset="-122"/>
              <a:ea typeface="仿宋_GB2312" pitchFamily="49" charset="-122"/>
            </a:endParaRPr>
          </a:p>
        </p:txBody>
      </p:sp>
      <p:sp>
        <p:nvSpPr>
          <p:cNvPr id="7" name="矩形 6"/>
          <p:cNvSpPr/>
          <p:nvPr/>
        </p:nvSpPr>
        <p:spPr>
          <a:xfrm>
            <a:off x="467544" y="3356992"/>
            <a:ext cx="4643469" cy="2585323"/>
          </a:xfrm>
          <a:prstGeom prst="rect">
            <a:avLst/>
          </a:prstGeom>
        </p:spPr>
        <p:txBody>
          <a:bodyPr wrap="square">
            <a:spAutoFit/>
          </a:bodyPr>
          <a:lstStyle/>
          <a:p>
            <a:pPr>
              <a:lnSpc>
                <a:spcPct val="150000"/>
              </a:lnSpc>
              <a:buFont typeface="Wingdings" pitchFamily="2" charset="2"/>
              <a:buChar char="ü"/>
              <a:defRPr/>
            </a:pPr>
            <a:r>
              <a:rPr lang="zh-CN" altLang="zh-CN" sz="1800" b="1" dirty="0">
                <a:latin typeface="仿宋_GB2312" pitchFamily="49" charset="-122"/>
                <a:ea typeface="仿宋_GB2312" pitchFamily="49" charset="-122"/>
                <a:cs typeface="宋体" pitchFamily="2" charset="-122"/>
              </a:rPr>
              <a:t>玻纤增强不饱和聚酯片状模压塑料（</a:t>
            </a:r>
            <a:r>
              <a:rPr lang="en-US" altLang="zh-CN" sz="1800" b="1" dirty="0">
                <a:latin typeface="仿宋_GB2312" pitchFamily="49" charset="-122"/>
                <a:ea typeface="仿宋_GB2312" pitchFamily="49" charset="-122"/>
                <a:cs typeface="宋体" pitchFamily="2" charset="-122"/>
              </a:rPr>
              <a:t>SMC</a:t>
            </a:r>
            <a:r>
              <a:rPr lang="zh-CN" altLang="zh-CN" sz="1800" b="1" dirty="0">
                <a:latin typeface="仿宋_GB2312" pitchFamily="49" charset="-122"/>
                <a:ea typeface="仿宋_GB2312" pitchFamily="49" charset="-122"/>
                <a:cs typeface="宋体" pitchFamily="2" charset="-122"/>
              </a:rPr>
              <a:t>）</a:t>
            </a:r>
            <a:endParaRPr lang="en-US" altLang="zh-CN" sz="1800" b="1" dirty="0">
              <a:latin typeface="仿宋_GB2312" pitchFamily="49" charset="-122"/>
              <a:ea typeface="仿宋_GB2312" pitchFamily="49" charset="-122"/>
              <a:cs typeface="宋体" pitchFamily="2" charset="-122"/>
            </a:endParaRPr>
          </a:p>
          <a:p>
            <a:pPr>
              <a:lnSpc>
                <a:spcPct val="150000"/>
              </a:lnSpc>
              <a:buFont typeface="Wingdings" pitchFamily="2" charset="2"/>
              <a:buChar char="ü"/>
              <a:defRPr/>
            </a:pPr>
            <a:r>
              <a:rPr lang="zh-CN" altLang="zh-CN" sz="1800" b="1" dirty="0">
                <a:latin typeface="仿宋_GB2312" pitchFamily="49" charset="-122"/>
                <a:ea typeface="仿宋_GB2312" pitchFamily="49" charset="-122"/>
                <a:cs typeface="宋体" pitchFamily="2" charset="-122"/>
              </a:rPr>
              <a:t>团状模压塑料（</a:t>
            </a:r>
            <a:r>
              <a:rPr lang="en-US" altLang="zh-CN" sz="1800" b="1" dirty="0">
                <a:latin typeface="仿宋_GB2312" pitchFamily="49" charset="-122"/>
                <a:ea typeface="仿宋_GB2312" pitchFamily="49" charset="-122"/>
                <a:cs typeface="宋体" pitchFamily="2" charset="-122"/>
              </a:rPr>
              <a:t>BMC</a:t>
            </a:r>
            <a:r>
              <a:rPr lang="zh-CN" altLang="zh-CN" sz="1800" b="1" dirty="0">
                <a:latin typeface="仿宋_GB2312" pitchFamily="49" charset="-122"/>
                <a:ea typeface="仿宋_GB2312" pitchFamily="49" charset="-122"/>
                <a:cs typeface="宋体" pitchFamily="2" charset="-122"/>
              </a:rPr>
              <a:t>）</a:t>
            </a:r>
            <a:endParaRPr lang="en-US" altLang="zh-CN" sz="1800" b="1" dirty="0">
              <a:latin typeface="仿宋_GB2312" pitchFamily="49" charset="-122"/>
              <a:ea typeface="仿宋_GB2312" pitchFamily="49" charset="-122"/>
              <a:cs typeface="宋体" pitchFamily="2" charset="-122"/>
            </a:endParaRPr>
          </a:p>
          <a:p>
            <a:pPr>
              <a:lnSpc>
                <a:spcPct val="150000"/>
              </a:lnSpc>
              <a:buFont typeface="Wingdings" pitchFamily="2" charset="2"/>
              <a:buChar char="ü"/>
              <a:defRPr/>
            </a:pPr>
            <a:r>
              <a:rPr lang="zh-CN" altLang="zh-CN" sz="1800" b="1" dirty="0" smtClean="0">
                <a:latin typeface="仿宋_GB2312" pitchFamily="49" charset="-122"/>
                <a:ea typeface="仿宋_GB2312" pitchFamily="49" charset="-122"/>
                <a:cs typeface="宋体" pitchFamily="2" charset="-122"/>
              </a:rPr>
              <a:t>玻璃纤维增强热塑性材料</a:t>
            </a:r>
            <a:r>
              <a:rPr lang="en-US" altLang="zh-CN" sz="1800" b="1" dirty="0" smtClean="0">
                <a:latin typeface="仿宋_GB2312" pitchFamily="49" charset="-122"/>
                <a:ea typeface="仿宋_GB2312" pitchFamily="49" charset="-122"/>
                <a:cs typeface="宋体" pitchFamily="2" charset="-122"/>
              </a:rPr>
              <a:t> </a:t>
            </a:r>
            <a:r>
              <a:rPr lang="en-US" altLang="zh-CN" sz="1800" b="1" dirty="0">
                <a:latin typeface="仿宋_GB2312" pitchFamily="49" charset="-122"/>
                <a:ea typeface="仿宋_GB2312" pitchFamily="49" charset="-122"/>
                <a:cs typeface="宋体" pitchFamily="2" charset="-122"/>
              </a:rPr>
              <a:t>(GMT)</a:t>
            </a:r>
          </a:p>
          <a:p>
            <a:pPr>
              <a:lnSpc>
                <a:spcPct val="150000"/>
              </a:lnSpc>
              <a:buFont typeface="Wingdings" pitchFamily="2" charset="2"/>
              <a:buChar char="ü"/>
              <a:defRPr/>
            </a:pPr>
            <a:r>
              <a:rPr lang="zh-CN" altLang="zh-CN" sz="1800" b="1" dirty="0">
                <a:latin typeface="仿宋_GB2312" pitchFamily="49" charset="-122"/>
                <a:ea typeface="仿宋_GB2312" pitchFamily="49" charset="-122"/>
                <a:cs typeface="宋体" pitchFamily="2" charset="-122"/>
              </a:rPr>
              <a:t>长纤维增强热塑性塑料</a:t>
            </a:r>
            <a:r>
              <a:rPr lang="en-US" altLang="zh-CN" sz="1800" b="1" dirty="0">
                <a:latin typeface="仿宋_GB2312" pitchFamily="49" charset="-122"/>
                <a:ea typeface="仿宋_GB2312" pitchFamily="49" charset="-122"/>
                <a:cs typeface="宋体" pitchFamily="2" charset="-122"/>
              </a:rPr>
              <a:t>(LFT)</a:t>
            </a:r>
          </a:p>
          <a:p>
            <a:pPr>
              <a:lnSpc>
                <a:spcPct val="150000"/>
              </a:lnSpc>
              <a:buFont typeface="Wingdings" pitchFamily="2" charset="2"/>
              <a:buChar char="ü"/>
              <a:defRPr/>
            </a:pPr>
            <a:r>
              <a:rPr lang="zh-CN" altLang="zh-CN" sz="1800" b="1" dirty="0">
                <a:latin typeface="仿宋_GB2312" pitchFamily="49" charset="-122"/>
                <a:ea typeface="仿宋_GB2312" pitchFamily="49" charset="-122"/>
                <a:cs typeface="宋体" pitchFamily="2" charset="-122"/>
              </a:rPr>
              <a:t>天然纤维增强材料（</a:t>
            </a:r>
            <a:r>
              <a:rPr lang="en-US" altLang="zh-CN" sz="1800" b="1" dirty="0">
                <a:latin typeface="仿宋_GB2312" pitchFamily="49" charset="-122"/>
                <a:ea typeface="仿宋_GB2312" pitchFamily="49" charset="-122"/>
                <a:cs typeface="宋体" pitchFamily="2" charset="-122"/>
              </a:rPr>
              <a:t>NMT</a:t>
            </a:r>
            <a:r>
              <a:rPr lang="zh-CN" altLang="zh-CN" sz="1800" b="1" dirty="0">
                <a:latin typeface="仿宋_GB2312" pitchFamily="49" charset="-122"/>
                <a:ea typeface="仿宋_GB2312" pitchFamily="49" charset="-122"/>
                <a:cs typeface="宋体" pitchFamily="2" charset="-122"/>
              </a:rPr>
              <a:t>）</a:t>
            </a:r>
            <a:endParaRPr lang="en-US" altLang="zh-CN" sz="1800" b="1" dirty="0">
              <a:latin typeface="仿宋_GB2312" pitchFamily="49" charset="-122"/>
              <a:ea typeface="仿宋_GB2312" pitchFamily="49" charset="-122"/>
              <a:cs typeface="宋体" pitchFamily="2" charset="-122"/>
            </a:endParaRPr>
          </a:p>
          <a:p>
            <a:pPr>
              <a:lnSpc>
                <a:spcPct val="150000"/>
              </a:lnSpc>
              <a:buFont typeface="Wingdings" pitchFamily="2" charset="2"/>
              <a:buChar char="ü"/>
              <a:defRPr/>
            </a:pPr>
            <a:r>
              <a:rPr lang="zh-CN" altLang="zh-CN" sz="1800" b="1" dirty="0">
                <a:latin typeface="仿宋_GB2312" pitchFamily="49" charset="-122"/>
                <a:ea typeface="仿宋_GB2312" pitchFamily="49" charset="-122"/>
                <a:cs typeface="宋体" pitchFamily="2" charset="-122"/>
              </a:rPr>
              <a:t>碳纤维增强材料（</a:t>
            </a:r>
            <a:r>
              <a:rPr lang="en-US" altLang="zh-CN" sz="1800" b="1" dirty="0">
                <a:latin typeface="仿宋_GB2312" pitchFamily="49" charset="-122"/>
                <a:ea typeface="仿宋_GB2312" pitchFamily="49" charset="-122"/>
                <a:cs typeface="宋体" pitchFamily="2" charset="-122"/>
              </a:rPr>
              <a:t>CFRP</a:t>
            </a:r>
            <a:r>
              <a:rPr lang="zh-CN" altLang="zh-CN" sz="1800" b="1" dirty="0">
                <a:latin typeface="仿宋_GB2312" pitchFamily="49" charset="-122"/>
                <a:ea typeface="仿宋_GB2312" pitchFamily="49" charset="-122"/>
                <a:cs typeface="宋体" pitchFamily="2" charset="-122"/>
              </a:rPr>
              <a:t>）</a:t>
            </a:r>
            <a:endParaRPr lang="en-US" altLang="zh-CN" sz="1800" b="1" dirty="0">
              <a:latin typeface="仿宋_GB2312" pitchFamily="49" charset="-122"/>
              <a:ea typeface="仿宋_GB2312" pitchFamily="49" charset="-122"/>
              <a:cs typeface="宋体" pitchFamily="2" charset="-122"/>
            </a:endParaRPr>
          </a:p>
        </p:txBody>
      </p:sp>
      <p:sp>
        <p:nvSpPr>
          <p:cNvPr id="6" name="TextBox 5"/>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50</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pic>
        <p:nvPicPr>
          <p:cNvPr id="239617" name="Picture 1"/>
          <p:cNvPicPr>
            <a:picLocks noChangeAspect="1" noChangeArrowheads="1"/>
          </p:cNvPicPr>
          <p:nvPr/>
        </p:nvPicPr>
        <p:blipFill>
          <a:blip r:embed="rId2" cstate="print"/>
          <a:srcRect/>
          <a:stretch>
            <a:fillRect/>
          </a:stretch>
        </p:blipFill>
        <p:spPr bwMode="auto">
          <a:xfrm>
            <a:off x="5004048" y="3717032"/>
            <a:ext cx="3654071" cy="2081038"/>
          </a:xfrm>
          <a:prstGeom prst="rect">
            <a:avLst/>
          </a:prstGeom>
          <a:noFill/>
          <a:ln w="9525">
            <a:noFill/>
            <a:miter lim="800000"/>
            <a:headEnd/>
            <a:tailEnd/>
          </a:ln>
        </p:spPr>
      </p:pic>
      <p:sp>
        <p:nvSpPr>
          <p:cNvPr id="8" name="矩形 7"/>
          <p:cNvSpPr/>
          <p:nvPr/>
        </p:nvSpPr>
        <p:spPr>
          <a:xfrm>
            <a:off x="1170208" y="147696"/>
            <a:ext cx="4307589" cy="576248"/>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-14</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3.jpg"/>
          <p:cNvPicPr>
            <a:picLocks noChangeAspect="1"/>
          </p:cNvPicPr>
          <p:nvPr/>
        </p:nvPicPr>
        <p:blipFill>
          <a:blip r:embed="rId2" cstate="print"/>
          <a:srcRect l="34433" t="2947" r="22104" b="21684"/>
          <a:stretch>
            <a:fillRect/>
          </a:stretch>
        </p:blipFill>
        <p:spPr>
          <a:xfrm>
            <a:off x="3110508" y="2045736"/>
            <a:ext cx="1488366" cy="1476000"/>
          </a:xfrm>
          <a:prstGeom prst="rect">
            <a:avLst/>
          </a:prstGeom>
        </p:spPr>
      </p:pic>
      <p:pic>
        <p:nvPicPr>
          <p:cNvPr id="20" name="图片 19" descr="1.jpg"/>
          <p:cNvPicPr>
            <a:picLocks noChangeAspect="1"/>
          </p:cNvPicPr>
          <p:nvPr/>
        </p:nvPicPr>
        <p:blipFill>
          <a:blip r:embed="rId3" cstate="print"/>
          <a:srcRect l="21189" t="4842" r="19095" b="14947"/>
          <a:stretch>
            <a:fillRect/>
          </a:stretch>
        </p:blipFill>
        <p:spPr>
          <a:xfrm>
            <a:off x="590228" y="2035226"/>
            <a:ext cx="1921514" cy="1476000"/>
          </a:xfrm>
          <a:prstGeom prst="rect">
            <a:avLst/>
          </a:prstGeom>
        </p:spPr>
      </p:pic>
      <p:sp>
        <p:nvSpPr>
          <p:cNvPr id="11" name="TextBox 10"/>
          <p:cNvSpPr txBox="1"/>
          <p:nvPr/>
        </p:nvSpPr>
        <p:spPr>
          <a:xfrm>
            <a:off x="292516" y="3744400"/>
            <a:ext cx="1836000" cy="101566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None/>
              <a:defRPr/>
            </a:pPr>
            <a:r>
              <a:rPr lang="en-US" altLang="zh-CN" sz="1200" b="1" dirty="0" smtClean="0">
                <a:solidFill>
                  <a:schemeClr val="tx1"/>
                </a:solidFill>
                <a:latin typeface="Arial" pitchFamily="34" charset="0"/>
                <a:ea typeface="仿宋_GB2312" pitchFamily="49" charset="-122"/>
                <a:cs typeface="Arial" pitchFamily="34" charset="0"/>
              </a:rPr>
              <a:t>Steel part</a:t>
            </a:r>
            <a:endParaRPr lang="en-US" altLang="zh-CN" sz="1200" b="1" dirty="0">
              <a:solidFill>
                <a:schemeClr val="tx1"/>
              </a:solidFill>
              <a:latin typeface="Arial" pitchFamily="34" charset="0"/>
              <a:ea typeface="仿宋_GB2312" pitchFamily="49" charset="-122"/>
              <a:cs typeface="Arial" pitchFamily="34" charset="0"/>
            </a:endParaRPr>
          </a:p>
          <a:p>
            <a:pPr>
              <a:buNone/>
              <a:defRPr/>
            </a:pPr>
            <a:r>
              <a:rPr lang="en-US" altLang="zh-CN" sz="1200" b="1" dirty="0" smtClean="0">
                <a:solidFill>
                  <a:schemeClr val="tx1"/>
                </a:solidFill>
                <a:latin typeface="Arial" pitchFamily="34" charset="0"/>
                <a:ea typeface="仿宋_GB2312" pitchFamily="49" charset="-122"/>
                <a:cs typeface="Arial" pitchFamily="34" charset="0"/>
              </a:rPr>
              <a:t>Material</a:t>
            </a:r>
            <a:r>
              <a:rPr lang="zh-CN" altLang="en-US" sz="1200" b="1" dirty="0" smtClean="0">
                <a:solidFill>
                  <a:schemeClr val="tx1"/>
                </a:solidFill>
                <a:latin typeface="Arial" pitchFamily="34" charset="0"/>
                <a:ea typeface="仿宋_GB2312" pitchFamily="49" charset="-122"/>
                <a:cs typeface="Arial" pitchFamily="34" charset="0"/>
              </a:rPr>
              <a:t>：</a:t>
            </a:r>
            <a:r>
              <a:rPr lang="en-US" altLang="zh-CN" sz="1200" b="1" dirty="0" smtClean="0">
                <a:solidFill>
                  <a:schemeClr val="tx1"/>
                </a:solidFill>
                <a:latin typeface="Arial" pitchFamily="34" charset="0"/>
                <a:ea typeface="仿宋_GB2312" pitchFamily="49" charset="-122"/>
                <a:cs typeface="Arial" pitchFamily="34" charset="0"/>
              </a:rPr>
              <a:t>370MPa steel</a:t>
            </a:r>
          </a:p>
          <a:p>
            <a:pPr>
              <a:buNone/>
              <a:defRPr/>
            </a:pPr>
            <a:r>
              <a:rPr lang="en-US" altLang="zh-CN" sz="1200" b="1" dirty="0" smtClean="0">
                <a:solidFill>
                  <a:schemeClr val="tx1"/>
                </a:solidFill>
                <a:latin typeface="Arial" pitchFamily="34" charset="0"/>
                <a:ea typeface="仿宋_GB2312" pitchFamily="49" charset="-122"/>
                <a:cs typeface="Arial" pitchFamily="34" charset="0"/>
              </a:rPr>
              <a:t>Thickness (mm) </a:t>
            </a:r>
            <a:r>
              <a:rPr lang="zh-CN" altLang="en-US" sz="1200" b="1" dirty="0" smtClean="0">
                <a:solidFill>
                  <a:schemeClr val="tx1"/>
                </a:solidFill>
                <a:latin typeface="Arial" pitchFamily="34" charset="0"/>
                <a:ea typeface="仿宋_GB2312" pitchFamily="49" charset="-122"/>
                <a:cs typeface="Arial" pitchFamily="34" charset="0"/>
              </a:rPr>
              <a:t>：</a:t>
            </a:r>
            <a:r>
              <a:rPr lang="en-US" altLang="zh-CN" sz="1200" b="1" dirty="0" smtClean="0">
                <a:solidFill>
                  <a:schemeClr val="tx1"/>
                </a:solidFill>
                <a:latin typeface="Arial" pitchFamily="34" charset="0"/>
                <a:ea typeface="仿宋_GB2312" pitchFamily="49" charset="-122"/>
                <a:cs typeface="Arial" pitchFamily="34" charset="0"/>
              </a:rPr>
              <a:t>1.0</a:t>
            </a:r>
          </a:p>
          <a:p>
            <a:pPr>
              <a:buNone/>
              <a:defRPr/>
            </a:pPr>
            <a:r>
              <a:rPr lang="en-US" altLang="zh-CN" sz="1200" b="1" dirty="0" smtClean="0">
                <a:solidFill>
                  <a:schemeClr val="tx1"/>
                </a:solidFill>
                <a:latin typeface="Arial" pitchFamily="34" charset="0"/>
                <a:ea typeface="仿宋_GB2312" pitchFamily="49" charset="-122"/>
                <a:cs typeface="Arial" pitchFamily="34" charset="0"/>
              </a:rPr>
              <a:t>Weight (kg</a:t>
            </a:r>
            <a:r>
              <a:rPr lang="en-US" altLang="zh-CN" sz="1200" b="1" dirty="0">
                <a:solidFill>
                  <a:schemeClr val="tx1"/>
                </a:solidFill>
                <a:latin typeface="Arial" pitchFamily="34" charset="0"/>
                <a:ea typeface="仿宋_GB2312" pitchFamily="49" charset="-122"/>
                <a:cs typeface="Arial" pitchFamily="34" charset="0"/>
              </a:rPr>
              <a:t>) </a:t>
            </a:r>
            <a:r>
              <a:rPr lang="zh-CN" altLang="en-US" sz="1200" b="1" dirty="0">
                <a:solidFill>
                  <a:schemeClr val="tx1"/>
                </a:solidFill>
                <a:latin typeface="Arial" pitchFamily="34" charset="0"/>
                <a:ea typeface="仿宋_GB2312" pitchFamily="49" charset="-122"/>
                <a:cs typeface="Arial" pitchFamily="34" charset="0"/>
              </a:rPr>
              <a:t>：</a:t>
            </a:r>
            <a:r>
              <a:rPr lang="en-US" altLang="zh-CN" sz="1200" b="1" dirty="0" smtClean="0">
                <a:solidFill>
                  <a:schemeClr val="tx1"/>
                </a:solidFill>
                <a:latin typeface="Arial" pitchFamily="34" charset="0"/>
                <a:ea typeface="仿宋_GB2312" pitchFamily="49" charset="-122"/>
                <a:cs typeface="Arial" pitchFamily="34" charset="0"/>
              </a:rPr>
              <a:t>3.6</a:t>
            </a:r>
            <a:endParaRPr lang="zh-CN" altLang="en-US" sz="1200" b="1" dirty="0">
              <a:solidFill>
                <a:schemeClr val="tx1"/>
              </a:solidFill>
              <a:latin typeface="Arial" pitchFamily="34" charset="0"/>
              <a:ea typeface="仿宋_GB2312" pitchFamily="49" charset="-122"/>
              <a:cs typeface="Arial" pitchFamily="34" charset="0"/>
            </a:endParaRPr>
          </a:p>
        </p:txBody>
      </p:sp>
      <p:sp>
        <p:nvSpPr>
          <p:cNvPr id="12" name="TextBox 11"/>
          <p:cNvSpPr txBox="1"/>
          <p:nvPr/>
        </p:nvSpPr>
        <p:spPr>
          <a:xfrm>
            <a:off x="2832912" y="3728921"/>
            <a:ext cx="20520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None/>
              <a:defRPr/>
            </a:pPr>
            <a:r>
              <a:rPr lang="en-US" altLang="zh-CN" sz="1200" b="1" dirty="0" smtClean="0">
                <a:solidFill>
                  <a:schemeClr val="tx1"/>
                </a:solidFill>
                <a:latin typeface="Arial" pitchFamily="34" charset="0"/>
                <a:ea typeface="仿宋_GB2312" pitchFamily="49" charset="-122"/>
                <a:cs typeface="Arial" pitchFamily="34" charset="0"/>
              </a:rPr>
              <a:t>GMT</a:t>
            </a:r>
            <a:r>
              <a:rPr lang="zh-CN" altLang="en-US" sz="1200" b="1" dirty="0" smtClean="0">
                <a:solidFill>
                  <a:schemeClr val="tx1"/>
                </a:solidFill>
                <a:latin typeface="Arial" pitchFamily="34" charset="0"/>
                <a:ea typeface="仿宋_GB2312" pitchFamily="49" charset="-122"/>
                <a:cs typeface="Arial" pitchFamily="34" charset="0"/>
              </a:rPr>
              <a:t> </a:t>
            </a:r>
            <a:r>
              <a:rPr lang="en-US" altLang="zh-CN" sz="1200" b="1" dirty="0" smtClean="0">
                <a:solidFill>
                  <a:schemeClr val="tx1"/>
                </a:solidFill>
                <a:latin typeface="Arial" pitchFamily="34" charset="0"/>
                <a:ea typeface="仿宋_GB2312" pitchFamily="49" charset="-122"/>
                <a:cs typeface="Arial" pitchFamily="34" charset="0"/>
              </a:rPr>
              <a:t>part</a:t>
            </a:r>
            <a:endParaRPr lang="en-US" altLang="zh-CN" sz="1200" b="1" dirty="0">
              <a:solidFill>
                <a:schemeClr val="tx1"/>
              </a:solidFill>
              <a:latin typeface="Arial" pitchFamily="34" charset="0"/>
              <a:ea typeface="仿宋_GB2312" pitchFamily="49" charset="-122"/>
              <a:cs typeface="Arial" pitchFamily="34" charset="0"/>
            </a:endParaRPr>
          </a:p>
          <a:p>
            <a:pPr>
              <a:buNone/>
              <a:defRPr/>
            </a:pPr>
            <a:r>
              <a:rPr lang="en-US" altLang="zh-CN" sz="1200" b="1" dirty="0" smtClean="0">
                <a:solidFill>
                  <a:schemeClr val="tx1"/>
                </a:solidFill>
                <a:latin typeface="Arial" pitchFamily="34" charset="0"/>
                <a:ea typeface="仿宋_GB2312" pitchFamily="49" charset="-122"/>
                <a:cs typeface="Arial" pitchFamily="34" charset="0"/>
              </a:rPr>
              <a:t>material</a:t>
            </a:r>
            <a:r>
              <a:rPr lang="zh-CN" altLang="en-US" sz="1200" b="1" dirty="0" smtClean="0">
                <a:solidFill>
                  <a:schemeClr val="tx1"/>
                </a:solidFill>
                <a:latin typeface="Arial" pitchFamily="34" charset="0"/>
                <a:ea typeface="仿宋_GB2312" pitchFamily="49" charset="-122"/>
                <a:cs typeface="Arial" pitchFamily="34" charset="0"/>
              </a:rPr>
              <a:t>：</a:t>
            </a:r>
            <a:r>
              <a:rPr lang="en-US" altLang="zh-CN" sz="1200" b="1" dirty="0" smtClean="0">
                <a:solidFill>
                  <a:schemeClr val="tx1"/>
                </a:solidFill>
                <a:latin typeface="Arial" pitchFamily="34" charset="0"/>
                <a:ea typeface="仿宋_GB2312" pitchFamily="49" charset="-122"/>
                <a:cs typeface="Arial" pitchFamily="34" charset="0"/>
              </a:rPr>
              <a:t>GMT</a:t>
            </a:r>
          </a:p>
          <a:p>
            <a:pPr>
              <a:buNone/>
              <a:defRPr/>
            </a:pPr>
            <a:r>
              <a:rPr lang="en-US" altLang="zh-CN" sz="1200" b="1" dirty="0" smtClean="0">
                <a:solidFill>
                  <a:schemeClr val="tx1"/>
                </a:solidFill>
                <a:latin typeface="Arial" pitchFamily="34" charset="0"/>
                <a:ea typeface="仿宋_GB2312" pitchFamily="49" charset="-122"/>
                <a:cs typeface="Arial" pitchFamily="34" charset="0"/>
              </a:rPr>
              <a:t>thickness(mm</a:t>
            </a:r>
            <a:r>
              <a:rPr lang="en-US" altLang="zh-CN" sz="1200" b="1" dirty="0">
                <a:solidFill>
                  <a:schemeClr val="tx1"/>
                </a:solidFill>
                <a:latin typeface="Arial" pitchFamily="34" charset="0"/>
                <a:ea typeface="仿宋_GB2312" pitchFamily="49" charset="-122"/>
                <a:cs typeface="Arial" pitchFamily="34" charset="0"/>
              </a:rPr>
              <a:t>) </a:t>
            </a:r>
            <a:r>
              <a:rPr lang="zh-CN" altLang="en-US" sz="1200" b="1" dirty="0">
                <a:solidFill>
                  <a:schemeClr val="tx1"/>
                </a:solidFill>
                <a:latin typeface="Arial" pitchFamily="34" charset="0"/>
                <a:ea typeface="仿宋_GB2312" pitchFamily="49" charset="-122"/>
                <a:cs typeface="Arial" pitchFamily="34" charset="0"/>
              </a:rPr>
              <a:t>：</a:t>
            </a:r>
            <a:r>
              <a:rPr lang="en-US" altLang="zh-CN" sz="1200" b="1" dirty="0">
                <a:solidFill>
                  <a:schemeClr val="tx1"/>
                </a:solidFill>
                <a:latin typeface="Arial" pitchFamily="34" charset="0"/>
                <a:ea typeface="仿宋_GB2312" pitchFamily="49" charset="-122"/>
                <a:cs typeface="Arial" pitchFamily="34" charset="0"/>
              </a:rPr>
              <a:t>6.0</a:t>
            </a:r>
          </a:p>
          <a:p>
            <a:pPr>
              <a:buNone/>
              <a:defRPr/>
            </a:pPr>
            <a:r>
              <a:rPr lang="en-US" altLang="zh-CN" sz="1200" b="1" dirty="0" smtClean="0">
                <a:solidFill>
                  <a:schemeClr val="tx1"/>
                </a:solidFill>
                <a:latin typeface="Arial" pitchFamily="34" charset="0"/>
                <a:ea typeface="仿宋_GB2312" pitchFamily="49" charset="-122"/>
                <a:cs typeface="Arial" pitchFamily="34" charset="0"/>
              </a:rPr>
              <a:t>Weight (kg</a:t>
            </a:r>
            <a:r>
              <a:rPr lang="en-US" altLang="zh-CN" sz="1200" b="1" dirty="0">
                <a:solidFill>
                  <a:schemeClr val="tx1"/>
                </a:solidFill>
                <a:latin typeface="Arial" pitchFamily="34" charset="0"/>
                <a:ea typeface="仿宋_GB2312" pitchFamily="49" charset="-122"/>
                <a:cs typeface="Arial" pitchFamily="34" charset="0"/>
              </a:rPr>
              <a:t>) </a:t>
            </a:r>
            <a:r>
              <a:rPr lang="zh-CN" altLang="en-US" sz="1200" b="1" dirty="0">
                <a:solidFill>
                  <a:schemeClr val="tx1"/>
                </a:solidFill>
                <a:latin typeface="Arial" pitchFamily="34" charset="0"/>
                <a:ea typeface="仿宋_GB2312" pitchFamily="49" charset="-122"/>
                <a:cs typeface="Arial" pitchFamily="34" charset="0"/>
              </a:rPr>
              <a:t>：</a:t>
            </a:r>
            <a:r>
              <a:rPr lang="en-US" altLang="zh-CN" sz="1200" b="1" dirty="0">
                <a:solidFill>
                  <a:schemeClr val="tx1"/>
                </a:solidFill>
                <a:latin typeface="Arial" pitchFamily="34" charset="0"/>
                <a:ea typeface="仿宋_GB2312" pitchFamily="49" charset="-122"/>
                <a:cs typeface="Arial" pitchFamily="34" charset="0"/>
              </a:rPr>
              <a:t>2.4</a:t>
            </a:r>
          </a:p>
          <a:p>
            <a:pPr>
              <a:buNone/>
              <a:defRPr/>
            </a:pPr>
            <a:r>
              <a:rPr lang="en-US" altLang="zh-CN" sz="1200" b="1" dirty="0" smtClean="0">
                <a:solidFill>
                  <a:srgbClr val="FF0000"/>
                </a:solidFill>
                <a:latin typeface="Arial" pitchFamily="34" charset="0"/>
                <a:ea typeface="仿宋_GB2312" pitchFamily="49" charset="-122"/>
                <a:cs typeface="Arial" pitchFamily="34" charset="0"/>
              </a:rPr>
              <a:t>Weight lose ratio(%) </a:t>
            </a:r>
            <a:r>
              <a:rPr lang="zh-CN" altLang="en-US" sz="1200" b="1" dirty="0" smtClean="0">
                <a:solidFill>
                  <a:srgbClr val="FF0000"/>
                </a:solidFill>
                <a:latin typeface="Arial" pitchFamily="34" charset="0"/>
                <a:ea typeface="仿宋_GB2312" pitchFamily="49" charset="-122"/>
                <a:cs typeface="Arial" pitchFamily="34" charset="0"/>
              </a:rPr>
              <a:t>：</a:t>
            </a:r>
            <a:r>
              <a:rPr lang="en-US" altLang="zh-CN" sz="1200" b="1" dirty="0" smtClean="0">
                <a:solidFill>
                  <a:srgbClr val="FF0000"/>
                </a:solidFill>
                <a:latin typeface="Arial" pitchFamily="34" charset="0"/>
                <a:ea typeface="仿宋_GB2312" pitchFamily="49" charset="-122"/>
                <a:cs typeface="Arial" pitchFamily="34" charset="0"/>
              </a:rPr>
              <a:t>33.3</a:t>
            </a:r>
            <a:endParaRPr lang="zh-CN" altLang="en-US" sz="1200" b="1" dirty="0">
              <a:solidFill>
                <a:srgbClr val="FF0000"/>
              </a:solidFill>
              <a:latin typeface="Arial" pitchFamily="34" charset="0"/>
              <a:ea typeface="仿宋_GB2312" pitchFamily="49" charset="-122"/>
              <a:cs typeface="Arial" pitchFamily="34" charset="0"/>
            </a:endParaRPr>
          </a:p>
        </p:txBody>
      </p:sp>
      <p:sp>
        <p:nvSpPr>
          <p:cNvPr id="16" name="虚尾箭头 15"/>
          <p:cNvSpPr/>
          <p:nvPr/>
        </p:nvSpPr>
        <p:spPr>
          <a:xfrm>
            <a:off x="2082800" y="3597889"/>
            <a:ext cx="943731" cy="477724"/>
          </a:xfrm>
          <a:prstGeom prst="stripedRightArrow">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zh-CN" altLang="en-US" b="1">
              <a:solidFill>
                <a:schemeClr val="tx1"/>
              </a:solidFill>
              <a:latin typeface="Arial" pitchFamily="34" charset="0"/>
              <a:ea typeface="仿宋_GB2312" pitchFamily="49" charset="-122"/>
              <a:cs typeface="Arial" pitchFamily="34" charset="0"/>
            </a:endParaRPr>
          </a:p>
        </p:txBody>
      </p:sp>
      <p:pic>
        <p:nvPicPr>
          <p:cNvPr id="28684" name="图片 16" descr="IMG_1393"/>
          <p:cNvPicPr>
            <a:picLocks noChangeAspect="1" noChangeArrowheads="1"/>
          </p:cNvPicPr>
          <p:nvPr/>
        </p:nvPicPr>
        <p:blipFill>
          <a:blip r:embed="rId4" cstate="print"/>
          <a:srcRect/>
          <a:stretch>
            <a:fillRect/>
          </a:stretch>
        </p:blipFill>
        <p:spPr bwMode="auto">
          <a:xfrm>
            <a:off x="5703586" y="2844044"/>
            <a:ext cx="3048529" cy="978816"/>
          </a:xfrm>
          <a:prstGeom prst="rect">
            <a:avLst/>
          </a:prstGeom>
          <a:noFill/>
          <a:ln w="9525">
            <a:noFill/>
            <a:miter lim="800000"/>
            <a:headEnd/>
            <a:tailEnd/>
          </a:ln>
        </p:spPr>
      </p:pic>
      <p:pic>
        <p:nvPicPr>
          <p:cNvPr id="28685" name="图片 17" descr="IMG_5512"/>
          <p:cNvPicPr>
            <a:picLocks noChangeAspect="1" noChangeArrowheads="1"/>
          </p:cNvPicPr>
          <p:nvPr/>
        </p:nvPicPr>
        <p:blipFill>
          <a:blip r:embed="rId5" cstate="print"/>
          <a:srcRect/>
          <a:stretch>
            <a:fillRect/>
          </a:stretch>
        </p:blipFill>
        <p:spPr bwMode="auto">
          <a:xfrm>
            <a:off x="5703586" y="3855781"/>
            <a:ext cx="3048529" cy="696380"/>
          </a:xfrm>
          <a:prstGeom prst="rect">
            <a:avLst/>
          </a:prstGeom>
          <a:noFill/>
          <a:ln w="9525">
            <a:noFill/>
            <a:miter lim="800000"/>
            <a:headEnd/>
            <a:tailEnd/>
          </a:ln>
        </p:spPr>
      </p:pic>
      <p:sp>
        <p:nvSpPr>
          <p:cNvPr id="28686" name="TextBox 18"/>
          <p:cNvSpPr txBox="1">
            <a:spLocks noChangeArrowheads="1"/>
          </p:cNvSpPr>
          <p:nvPr/>
        </p:nvSpPr>
        <p:spPr bwMode="auto">
          <a:xfrm>
            <a:off x="5624845" y="4556366"/>
            <a:ext cx="3241675" cy="276999"/>
          </a:xfrm>
          <a:prstGeom prst="rect">
            <a:avLst/>
          </a:prstGeom>
          <a:noFill/>
          <a:ln w="9525">
            <a:noFill/>
            <a:miter lim="800000"/>
            <a:headEnd/>
            <a:tailEnd/>
          </a:ln>
        </p:spPr>
        <p:txBody>
          <a:bodyPr>
            <a:spAutoFit/>
          </a:bodyPr>
          <a:lstStyle/>
          <a:p>
            <a:pPr algn="ctr">
              <a:buNone/>
            </a:pPr>
            <a:r>
              <a:rPr lang="zh-CN" altLang="en-US" sz="1200" b="1" dirty="0" smtClean="0">
                <a:latin typeface="Arial" pitchFamily="34" charset="0"/>
                <a:ea typeface="仿宋_GB2312" pitchFamily="49" charset="-122"/>
                <a:cs typeface="Arial" pitchFamily="34" charset="0"/>
              </a:rPr>
              <a:t>产品照片</a:t>
            </a:r>
            <a:endParaRPr lang="zh-CN" altLang="en-US" sz="1200" b="1" dirty="0">
              <a:latin typeface="Arial" pitchFamily="34" charset="0"/>
              <a:ea typeface="仿宋_GB2312" pitchFamily="49" charset="-122"/>
              <a:cs typeface="Arial" pitchFamily="34" charset="0"/>
            </a:endParaRPr>
          </a:p>
        </p:txBody>
      </p:sp>
      <p:sp>
        <p:nvSpPr>
          <p:cNvPr id="28687" name="TextBox 19"/>
          <p:cNvSpPr txBox="1">
            <a:spLocks noChangeArrowheads="1"/>
          </p:cNvSpPr>
          <p:nvPr/>
        </p:nvSpPr>
        <p:spPr bwMode="auto">
          <a:xfrm>
            <a:off x="3430815" y="3080377"/>
            <a:ext cx="2019300" cy="276999"/>
          </a:xfrm>
          <a:prstGeom prst="rect">
            <a:avLst/>
          </a:prstGeom>
          <a:noFill/>
          <a:ln w="9525">
            <a:noFill/>
            <a:miter lim="800000"/>
            <a:headEnd/>
            <a:tailEnd/>
          </a:ln>
        </p:spPr>
        <p:txBody>
          <a:bodyPr wrap="square">
            <a:spAutoFit/>
          </a:bodyPr>
          <a:lstStyle/>
          <a:p>
            <a:pPr algn="ctr">
              <a:buNone/>
            </a:pPr>
            <a:r>
              <a:rPr lang="en-US" altLang="zh-CN" sz="1200" b="1" dirty="0" smtClean="0">
                <a:latin typeface="Arial" pitchFamily="34" charset="0"/>
                <a:ea typeface="仿宋_GB2312" pitchFamily="49" charset="-122"/>
                <a:cs typeface="Arial" pitchFamily="34" charset="0"/>
              </a:rPr>
              <a:t>GMT</a:t>
            </a:r>
            <a:r>
              <a:rPr lang="zh-CN" altLang="en-US" sz="1200" b="1" dirty="0" smtClean="0">
                <a:latin typeface="Arial" pitchFamily="34" charset="0"/>
                <a:ea typeface="仿宋_GB2312" pitchFamily="49" charset="-122"/>
                <a:cs typeface="Arial" pitchFamily="34" charset="0"/>
              </a:rPr>
              <a:t>件数模</a:t>
            </a:r>
            <a:endParaRPr lang="zh-CN" altLang="en-US" sz="1200" b="1" dirty="0">
              <a:latin typeface="Arial" pitchFamily="34" charset="0"/>
              <a:ea typeface="仿宋_GB2312" pitchFamily="49" charset="-122"/>
              <a:cs typeface="Arial" pitchFamily="34" charset="0"/>
            </a:endParaRPr>
          </a:p>
        </p:txBody>
      </p:sp>
      <p:sp>
        <p:nvSpPr>
          <p:cNvPr id="28688" name="TextBox 20"/>
          <p:cNvSpPr txBox="1">
            <a:spLocks noChangeArrowheads="1"/>
          </p:cNvSpPr>
          <p:nvPr/>
        </p:nvSpPr>
        <p:spPr bwMode="auto">
          <a:xfrm>
            <a:off x="706561" y="3120062"/>
            <a:ext cx="2038454" cy="276999"/>
          </a:xfrm>
          <a:prstGeom prst="rect">
            <a:avLst/>
          </a:prstGeom>
          <a:noFill/>
          <a:ln w="9525">
            <a:noFill/>
            <a:miter lim="800000"/>
            <a:headEnd/>
            <a:tailEnd/>
          </a:ln>
        </p:spPr>
        <p:txBody>
          <a:bodyPr wrap="square">
            <a:spAutoFit/>
          </a:bodyPr>
          <a:lstStyle/>
          <a:p>
            <a:pPr algn="ctr"/>
            <a:r>
              <a:rPr lang="zh-CN" altLang="en-US" sz="1200" b="1" dirty="0" smtClean="0">
                <a:latin typeface="Arial" pitchFamily="34" charset="0"/>
                <a:ea typeface="仿宋_GB2312" pitchFamily="49" charset="-122"/>
                <a:cs typeface="Arial" pitchFamily="34" charset="0"/>
              </a:rPr>
              <a:t>钢件</a:t>
            </a:r>
            <a:r>
              <a:rPr lang="zh-CN" altLang="en-US" sz="1200" b="1" dirty="0">
                <a:latin typeface="Arial" pitchFamily="34" charset="0"/>
                <a:ea typeface="仿宋_GB2312" pitchFamily="49" charset="-122"/>
                <a:cs typeface="Arial" pitchFamily="34" charset="0"/>
              </a:rPr>
              <a:t>数</a:t>
            </a:r>
            <a:r>
              <a:rPr lang="zh-CN" altLang="en-US" sz="1200" b="1" dirty="0" smtClean="0">
                <a:latin typeface="Arial" pitchFamily="34" charset="0"/>
                <a:ea typeface="仿宋_GB2312" pitchFamily="49" charset="-122"/>
                <a:cs typeface="Arial" pitchFamily="34" charset="0"/>
              </a:rPr>
              <a:t>模</a:t>
            </a:r>
            <a:endParaRPr lang="en-US" altLang="zh-CN" sz="1200" b="1" dirty="0" smtClean="0">
              <a:latin typeface="Arial" pitchFamily="34" charset="0"/>
              <a:ea typeface="仿宋_GB2312" pitchFamily="49" charset="-122"/>
              <a:cs typeface="Arial" pitchFamily="34" charset="0"/>
            </a:endParaRPr>
          </a:p>
        </p:txBody>
      </p:sp>
      <p:pic>
        <p:nvPicPr>
          <p:cNvPr id="28689" name="图片 21"/>
          <p:cNvPicPr>
            <a:picLocks noChangeAspect="1" noChangeArrowheads="1"/>
          </p:cNvPicPr>
          <p:nvPr/>
        </p:nvPicPr>
        <p:blipFill>
          <a:blip r:embed="rId6" cstate="print">
            <a:lum contrast="20000"/>
          </a:blip>
          <a:srcRect/>
          <a:stretch>
            <a:fillRect/>
          </a:stretch>
        </p:blipFill>
        <p:spPr bwMode="auto">
          <a:xfrm>
            <a:off x="5671845" y="1557400"/>
            <a:ext cx="3132521" cy="966922"/>
          </a:xfrm>
          <a:prstGeom prst="rect">
            <a:avLst/>
          </a:prstGeom>
          <a:noFill/>
          <a:ln w="9525">
            <a:noFill/>
            <a:miter lim="800000"/>
            <a:headEnd/>
            <a:tailEnd/>
          </a:ln>
        </p:spPr>
      </p:pic>
      <p:sp>
        <p:nvSpPr>
          <p:cNvPr id="28690" name="TextBox 22"/>
          <p:cNvSpPr txBox="1">
            <a:spLocks noChangeArrowheads="1"/>
          </p:cNvSpPr>
          <p:nvPr/>
        </p:nvSpPr>
        <p:spPr bwMode="auto">
          <a:xfrm>
            <a:off x="5596270" y="2499285"/>
            <a:ext cx="3240087" cy="276999"/>
          </a:xfrm>
          <a:prstGeom prst="rect">
            <a:avLst/>
          </a:prstGeom>
          <a:noFill/>
          <a:ln w="9525">
            <a:noFill/>
            <a:miter lim="800000"/>
            <a:headEnd/>
            <a:tailEnd/>
          </a:ln>
        </p:spPr>
        <p:txBody>
          <a:bodyPr>
            <a:spAutoFit/>
          </a:bodyPr>
          <a:lstStyle/>
          <a:p>
            <a:pPr algn="ctr">
              <a:buNone/>
            </a:pPr>
            <a:r>
              <a:rPr lang="zh-CN" altLang="en-US" sz="1200" b="1" dirty="0">
                <a:latin typeface="Arial" pitchFamily="34" charset="0"/>
                <a:ea typeface="仿宋_GB2312" pitchFamily="49" charset="-122"/>
                <a:cs typeface="Arial" pitchFamily="34" charset="0"/>
              </a:rPr>
              <a:t>产品</a:t>
            </a:r>
            <a:r>
              <a:rPr lang="zh-CN" altLang="en-US" sz="1200" b="1" dirty="0" smtClean="0">
                <a:latin typeface="Arial" pitchFamily="34" charset="0"/>
                <a:ea typeface="仿宋_GB2312" pitchFamily="49" charset="-122"/>
                <a:cs typeface="Arial" pitchFamily="34" charset="0"/>
              </a:rPr>
              <a:t>模具</a:t>
            </a:r>
            <a:endParaRPr lang="zh-CN" altLang="en-US" sz="1200" b="1" dirty="0">
              <a:latin typeface="Arial" pitchFamily="34" charset="0"/>
              <a:ea typeface="仿宋_GB2312" pitchFamily="49" charset="-122"/>
              <a:cs typeface="Arial" pitchFamily="34" charset="0"/>
            </a:endParaRPr>
          </a:p>
        </p:txBody>
      </p:sp>
      <p:sp>
        <p:nvSpPr>
          <p:cNvPr id="24" name="虚尾箭头 23"/>
          <p:cNvSpPr/>
          <p:nvPr/>
        </p:nvSpPr>
        <p:spPr>
          <a:xfrm>
            <a:off x="4739773" y="3597889"/>
            <a:ext cx="1006647" cy="477724"/>
          </a:xfrm>
          <a:prstGeom prst="stripedRightArrow">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zh-CN" altLang="en-US" b="1">
              <a:solidFill>
                <a:schemeClr val="tx1"/>
              </a:solidFill>
              <a:latin typeface="Arial" pitchFamily="34" charset="0"/>
              <a:ea typeface="仿宋_GB2312" pitchFamily="49" charset="-122"/>
              <a:cs typeface="Arial" pitchFamily="34" charset="0"/>
            </a:endParaRPr>
          </a:p>
        </p:txBody>
      </p:sp>
      <p:pic>
        <p:nvPicPr>
          <p:cNvPr id="18" name="图片 17" descr="2.jpg"/>
          <p:cNvPicPr>
            <a:picLocks noChangeAspect="1"/>
          </p:cNvPicPr>
          <p:nvPr/>
        </p:nvPicPr>
        <p:blipFill>
          <a:blip r:embed="rId7" cstate="print">
            <a:lum bright="-7000" contrast="4000"/>
          </a:blip>
          <a:srcRect l="46593" t="27848" r="36951" b="28903"/>
          <a:stretch>
            <a:fillRect/>
          </a:stretch>
        </p:blipFill>
        <p:spPr>
          <a:xfrm>
            <a:off x="552252" y="1885896"/>
            <a:ext cx="576064" cy="864000"/>
          </a:xfrm>
          <a:prstGeom prst="rect">
            <a:avLst/>
          </a:prstGeom>
        </p:spPr>
        <p:style>
          <a:lnRef idx="1">
            <a:schemeClr val="accent3"/>
          </a:lnRef>
          <a:fillRef idx="2">
            <a:schemeClr val="accent3"/>
          </a:fillRef>
          <a:effectRef idx="1">
            <a:schemeClr val="accent3"/>
          </a:effectRef>
          <a:fontRef idx="minor">
            <a:schemeClr val="dk1"/>
          </a:fontRef>
        </p:style>
      </p:pic>
      <p:pic>
        <p:nvPicPr>
          <p:cNvPr id="23" name="图片 22" descr="4.jpg"/>
          <p:cNvPicPr>
            <a:picLocks noChangeAspect="1"/>
          </p:cNvPicPr>
          <p:nvPr/>
        </p:nvPicPr>
        <p:blipFill>
          <a:blip r:embed="rId8" cstate="print"/>
          <a:srcRect l="39504" t="24895" r="43153" b="26582"/>
          <a:stretch>
            <a:fillRect/>
          </a:stretch>
        </p:blipFill>
        <p:spPr>
          <a:xfrm>
            <a:off x="3107656" y="1885896"/>
            <a:ext cx="540940" cy="864000"/>
          </a:xfrm>
          <a:prstGeom prst="rect">
            <a:avLst/>
          </a:prstGeom>
        </p:spPr>
        <p:style>
          <a:lnRef idx="1">
            <a:schemeClr val="accent3"/>
          </a:lnRef>
          <a:fillRef idx="2">
            <a:schemeClr val="accent3"/>
          </a:fillRef>
          <a:effectRef idx="1">
            <a:schemeClr val="accent3"/>
          </a:effectRef>
          <a:fontRef idx="minor">
            <a:schemeClr val="dk1"/>
          </a:fontRef>
        </p:style>
      </p:pic>
      <p:sp>
        <p:nvSpPr>
          <p:cNvPr id="25" name="TextBox 20"/>
          <p:cNvSpPr txBox="1">
            <a:spLocks noChangeArrowheads="1"/>
          </p:cNvSpPr>
          <p:nvPr/>
        </p:nvSpPr>
        <p:spPr bwMode="auto">
          <a:xfrm>
            <a:off x="366504" y="1621661"/>
            <a:ext cx="979696" cy="276999"/>
          </a:xfrm>
          <a:prstGeom prst="rect">
            <a:avLst/>
          </a:prstGeom>
          <a:noFill/>
          <a:ln w="9525">
            <a:noFill/>
            <a:miter lim="800000"/>
            <a:headEnd/>
            <a:tailEnd/>
          </a:ln>
        </p:spPr>
        <p:txBody>
          <a:bodyPr wrap="square">
            <a:spAutoFit/>
          </a:bodyPr>
          <a:lstStyle/>
          <a:p>
            <a:pPr>
              <a:buNone/>
            </a:pPr>
            <a:r>
              <a:rPr lang="zh-CN" altLang="en-US" sz="1200" b="1" dirty="0" smtClean="0">
                <a:latin typeface="Arial" pitchFamily="34" charset="0"/>
                <a:ea typeface="仿宋_GB2312" pitchFamily="49" charset="-122"/>
                <a:cs typeface="Arial" pitchFamily="34" charset="0"/>
              </a:rPr>
              <a:t>截面形状</a:t>
            </a:r>
            <a:endParaRPr lang="zh-CN" altLang="en-US" sz="1200" b="1" dirty="0">
              <a:latin typeface="Arial" pitchFamily="34" charset="0"/>
              <a:ea typeface="仿宋_GB2312" pitchFamily="49" charset="-122"/>
              <a:cs typeface="Arial" pitchFamily="34" charset="0"/>
            </a:endParaRPr>
          </a:p>
        </p:txBody>
      </p:sp>
      <p:sp>
        <p:nvSpPr>
          <p:cNvPr id="31" name="内容占位符 2"/>
          <p:cNvSpPr txBox="1">
            <a:spLocks/>
          </p:cNvSpPr>
          <p:nvPr/>
        </p:nvSpPr>
        <p:spPr>
          <a:xfrm>
            <a:off x="323528" y="1196752"/>
            <a:ext cx="8567640" cy="326817"/>
          </a:xfrm>
          <a:prstGeom prst="rect">
            <a:avLst/>
          </a:prstGeom>
        </p:spPr>
        <p:txBody>
          <a:bodyPr vert="horz" lIns="91440" tIns="45720" rIns="91440" bIns="45720" rtlCol="0">
            <a:noAutofit/>
          </a:bodyPr>
          <a:lstStyle/>
          <a:p>
            <a:pPr marL="342900" indent="-342900" algn="just" fontAlgn="auto">
              <a:spcBef>
                <a:spcPct val="20000"/>
              </a:spcBef>
              <a:spcAft>
                <a:spcPts val="0"/>
              </a:spcAft>
              <a:buClr>
                <a:srgbClr val="C00000"/>
              </a:buClr>
            </a:pPr>
            <a:r>
              <a:rPr lang="zh-CN" altLang="en-US" b="1" dirty="0" smtClean="0">
                <a:latin typeface="Arial" pitchFamily="34" charset="0"/>
                <a:ea typeface="仿宋_GB2312" pitchFamily="49" charset="-122"/>
                <a:cs typeface="Arial" pitchFamily="34" charset="0"/>
              </a:rPr>
              <a:t>轻质材料应用</a:t>
            </a:r>
            <a:r>
              <a:rPr lang="en-US" altLang="zh-CN" b="1" dirty="0" smtClean="0">
                <a:latin typeface="Arial" pitchFamily="34" charset="0"/>
                <a:ea typeface="仿宋_GB2312" pitchFamily="49" charset="-122"/>
                <a:cs typeface="Arial" pitchFamily="34" charset="0"/>
              </a:rPr>
              <a:t>——</a:t>
            </a:r>
            <a:r>
              <a:rPr lang="zh-CN" altLang="en-US" b="1" dirty="0" smtClean="0">
                <a:latin typeface="Arial" pitchFamily="34" charset="0"/>
                <a:ea typeface="仿宋_GB2312" pitchFamily="49" charset="-122"/>
                <a:cs typeface="Arial" pitchFamily="34" charset="0"/>
              </a:rPr>
              <a:t>保险杠缓冲梁 </a:t>
            </a:r>
            <a:r>
              <a:rPr lang="en-US" altLang="zh-CN" b="1" dirty="0" smtClean="0">
                <a:latin typeface="Arial" pitchFamily="34" charset="0"/>
                <a:ea typeface="仿宋_GB2312" pitchFamily="49" charset="-122"/>
                <a:cs typeface="Arial" pitchFamily="34" charset="0"/>
              </a:rPr>
              <a:t>GMT</a:t>
            </a:r>
          </a:p>
          <a:p>
            <a:pPr marL="342900" lvl="0" indent="-342900" algn="just" fontAlgn="auto">
              <a:spcBef>
                <a:spcPct val="20000"/>
              </a:spcBef>
              <a:spcAft>
                <a:spcPts val="0"/>
              </a:spcAft>
              <a:buClr>
                <a:srgbClr val="C00000"/>
              </a:buClr>
            </a:pPr>
            <a:endParaRPr lang="en-US" altLang="zh-CN" sz="2000" b="1" i="1" dirty="0" smtClean="0">
              <a:solidFill>
                <a:srgbClr val="C00000"/>
              </a:solidFill>
              <a:latin typeface="Arial" pitchFamily="34" charset="0"/>
              <a:ea typeface="仿宋_GB2312" pitchFamily="49" charset="-122"/>
              <a:cs typeface="Arial" pitchFamily="34" charset="0"/>
            </a:endParaRPr>
          </a:p>
        </p:txBody>
      </p:sp>
      <p:sp>
        <p:nvSpPr>
          <p:cNvPr id="33" name="TextBox 20"/>
          <p:cNvSpPr txBox="1">
            <a:spLocks noChangeArrowheads="1"/>
          </p:cNvSpPr>
          <p:nvPr/>
        </p:nvSpPr>
        <p:spPr bwMode="auto">
          <a:xfrm>
            <a:off x="2893804" y="1621661"/>
            <a:ext cx="979696" cy="276999"/>
          </a:xfrm>
          <a:prstGeom prst="rect">
            <a:avLst/>
          </a:prstGeom>
          <a:noFill/>
          <a:ln w="9525">
            <a:noFill/>
            <a:miter lim="800000"/>
            <a:headEnd/>
            <a:tailEnd/>
          </a:ln>
        </p:spPr>
        <p:txBody>
          <a:bodyPr wrap="square">
            <a:spAutoFit/>
          </a:bodyPr>
          <a:lstStyle/>
          <a:p>
            <a:pPr>
              <a:buNone/>
            </a:pPr>
            <a:r>
              <a:rPr lang="zh-CN" altLang="en-US" sz="1200" b="1" dirty="0" smtClean="0">
                <a:latin typeface="Arial" pitchFamily="34" charset="0"/>
                <a:ea typeface="仿宋_GB2312" pitchFamily="49" charset="-122"/>
                <a:cs typeface="Arial" pitchFamily="34" charset="0"/>
              </a:rPr>
              <a:t>截面形状</a:t>
            </a:r>
            <a:endParaRPr lang="zh-CN" altLang="en-US" sz="1200" b="1" dirty="0">
              <a:latin typeface="Arial" pitchFamily="34" charset="0"/>
              <a:ea typeface="仿宋_GB2312" pitchFamily="49" charset="-122"/>
              <a:cs typeface="Arial" pitchFamily="34" charset="0"/>
            </a:endParaRPr>
          </a:p>
        </p:txBody>
      </p:sp>
      <p:pic>
        <p:nvPicPr>
          <p:cNvPr id="27" name="Picture 11" descr="国产GMT Bumper"/>
          <p:cNvPicPr>
            <a:picLocks noChangeAspect="1" noChangeArrowheads="1"/>
          </p:cNvPicPr>
          <p:nvPr/>
        </p:nvPicPr>
        <p:blipFill>
          <a:blip r:embed="rId9" cstate="print"/>
          <a:srcRect/>
          <a:stretch>
            <a:fillRect/>
          </a:stretch>
        </p:blipFill>
        <p:spPr bwMode="auto">
          <a:xfrm>
            <a:off x="6060263" y="5157858"/>
            <a:ext cx="1554327" cy="1188000"/>
          </a:xfrm>
          <a:prstGeom prst="rect">
            <a:avLst/>
          </a:prstGeom>
          <a:ln>
            <a:headEnd/>
            <a:tailEnd/>
          </a:ln>
        </p:spPr>
        <p:style>
          <a:lnRef idx="0">
            <a:schemeClr val="dk1"/>
          </a:lnRef>
          <a:fillRef idx="3">
            <a:schemeClr val="dk1"/>
          </a:fillRef>
          <a:effectRef idx="3">
            <a:schemeClr val="dk1"/>
          </a:effectRef>
          <a:fontRef idx="minor">
            <a:schemeClr val="lt1"/>
          </a:fontRef>
        </p:style>
      </p:pic>
      <p:pic>
        <p:nvPicPr>
          <p:cNvPr id="28" name="Picture 6" descr="钢材 Bumper"/>
          <p:cNvPicPr>
            <a:picLocks noChangeAspect="1" noChangeArrowheads="1"/>
          </p:cNvPicPr>
          <p:nvPr/>
        </p:nvPicPr>
        <p:blipFill>
          <a:blip r:embed="rId10" cstate="print"/>
          <a:srcRect/>
          <a:stretch>
            <a:fillRect/>
          </a:stretch>
        </p:blipFill>
        <p:spPr bwMode="auto">
          <a:xfrm>
            <a:off x="3035925" y="5157857"/>
            <a:ext cx="1496327" cy="1188000"/>
          </a:xfrm>
          <a:prstGeom prst="rect">
            <a:avLst/>
          </a:prstGeom>
          <a:ln>
            <a:headEnd/>
            <a:tailEnd/>
          </a:ln>
        </p:spPr>
        <p:style>
          <a:lnRef idx="0">
            <a:schemeClr val="dk1"/>
          </a:lnRef>
          <a:fillRef idx="3">
            <a:schemeClr val="dk1"/>
          </a:fillRef>
          <a:effectRef idx="3">
            <a:schemeClr val="dk1"/>
          </a:effectRef>
          <a:fontRef idx="minor">
            <a:schemeClr val="lt1"/>
          </a:fontRef>
        </p:style>
      </p:pic>
      <p:pic>
        <p:nvPicPr>
          <p:cNvPr id="34" name="Picture 7" descr="进口GMT Bumper"/>
          <p:cNvPicPr>
            <a:picLocks noChangeAspect="1" noChangeArrowheads="1"/>
          </p:cNvPicPr>
          <p:nvPr/>
        </p:nvPicPr>
        <p:blipFill>
          <a:blip r:embed="rId11" cstate="print"/>
          <a:srcRect/>
          <a:stretch>
            <a:fillRect/>
          </a:stretch>
        </p:blipFill>
        <p:spPr bwMode="auto">
          <a:xfrm>
            <a:off x="4548095" y="5157858"/>
            <a:ext cx="1503810" cy="1188000"/>
          </a:xfrm>
          <a:prstGeom prst="rect">
            <a:avLst/>
          </a:prstGeom>
          <a:ln>
            <a:headEnd/>
            <a:tailEnd/>
          </a:ln>
        </p:spPr>
        <p:style>
          <a:lnRef idx="0">
            <a:schemeClr val="dk1"/>
          </a:lnRef>
          <a:fillRef idx="3">
            <a:schemeClr val="dk1"/>
          </a:fillRef>
          <a:effectRef idx="3">
            <a:schemeClr val="dk1"/>
          </a:effectRef>
          <a:fontRef idx="minor">
            <a:schemeClr val="lt1"/>
          </a:fontRef>
        </p:style>
      </p:pic>
      <p:pic>
        <p:nvPicPr>
          <p:cNvPr id="35" name="Picture 4" descr="DSC04489"/>
          <p:cNvPicPr>
            <a:picLocks noChangeAspect="1" noChangeArrowheads="1"/>
          </p:cNvPicPr>
          <p:nvPr/>
        </p:nvPicPr>
        <p:blipFill>
          <a:blip r:embed="rId12" cstate="print"/>
          <a:srcRect/>
          <a:stretch>
            <a:fillRect/>
          </a:stretch>
        </p:blipFill>
        <p:spPr bwMode="auto">
          <a:xfrm>
            <a:off x="1378324" y="5157858"/>
            <a:ext cx="1584000" cy="1188000"/>
          </a:xfrm>
          <a:prstGeom prst="rect">
            <a:avLst/>
          </a:prstGeom>
          <a:ln>
            <a:headEnd/>
            <a:tailEnd/>
          </a:ln>
        </p:spPr>
        <p:style>
          <a:lnRef idx="0">
            <a:schemeClr val="accent3"/>
          </a:lnRef>
          <a:fillRef idx="3">
            <a:schemeClr val="accent3"/>
          </a:fillRef>
          <a:effectRef idx="3">
            <a:schemeClr val="accent3"/>
          </a:effectRef>
          <a:fontRef idx="minor">
            <a:schemeClr val="lt1"/>
          </a:fontRef>
        </p:style>
      </p:pic>
      <p:sp>
        <p:nvSpPr>
          <p:cNvPr id="38" name="Rectangle 9"/>
          <p:cNvSpPr>
            <a:spLocks noChangeArrowheads="1"/>
          </p:cNvSpPr>
          <p:nvPr/>
        </p:nvSpPr>
        <p:spPr bwMode="auto">
          <a:xfrm>
            <a:off x="3974065" y="5071285"/>
            <a:ext cx="3712790" cy="461665"/>
          </a:xfrm>
          <a:prstGeom prst="rect">
            <a:avLst/>
          </a:prstGeom>
          <a:noFill/>
          <a:ln w="9525">
            <a:noFill/>
            <a:miter lim="800000"/>
            <a:headEnd/>
            <a:tailEnd/>
          </a:ln>
        </p:spPr>
        <p:txBody>
          <a:bodyPr wrap="square" anchor="ctr">
            <a:spAutoFit/>
          </a:bodyPr>
          <a:lstStyle/>
          <a:p>
            <a:pPr marL="342900" indent="-342900" eaLnBrk="0" hangingPunct="0">
              <a:buClr>
                <a:srgbClr val="FF3300"/>
              </a:buClr>
              <a:defRPr/>
            </a:pPr>
            <a:r>
              <a:rPr lang="en-US" altLang="zh-CN" sz="1200" b="1" dirty="0" smtClean="0">
                <a:latin typeface="Arial" pitchFamily="34" charset="0"/>
                <a:ea typeface="仿宋_GB2312" pitchFamily="49" charset="-122"/>
                <a:cs typeface="Arial" pitchFamily="34" charset="0"/>
              </a:rPr>
              <a:t>Steel</a:t>
            </a:r>
            <a:r>
              <a:rPr lang="zh-CN" altLang="en-US" sz="1200" b="1" dirty="0" smtClean="0">
                <a:latin typeface="Arial" pitchFamily="34" charset="0"/>
                <a:ea typeface="仿宋_GB2312" pitchFamily="49" charset="-122"/>
                <a:cs typeface="Arial" pitchFamily="34" charset="0"/>
              </a:rPr>
              <a:t>              </a:t>
            </a:r>
            <a:r>
              <a:rPr lang="en-US" altLang="zh-CN" sz="1200" b="1" dirty="0" smtClean="0">
                <a:latin typeface="Arial" pitchFamily="34" charset="0"/>
                <a:ea typeface="仿宋_GB2312" pitchFamily="49" charset="-122"/>
                <a:cs typeface="Arial" pitchFamily="34" charset="0"/>
              </a:rPr>
              <a:t>Imported GMT             Domestic GMT</a:t>
            </a:r>
            <a:endParaRPr lang="zh-CN" altLang="en-US" sz="1200" b="1" dirty="0">
              <a:latin typeface="Arial" pitchFamily="34" charset="0"/>
              <a:ea typeface="仿宋_GB2312" pitchFamily="49" charset="-122"/>
              <a:cs typeface="Arial" pitchFamily="34" charset="0"/>
            </a:endParaRPr>
          </a:p>
        </p:txBody>
      </p:sp>
      <p:sp>
        <p:nvSpPr>
          <p:cNvPr id="41" name="矩形 40"/>
          <p:cNvSpPr/>
          <p:nvPr/>
        </p:nvSpPr>
        <p:spPr>
          <a:xfrm>
            <a:off x="12701" y="5501888"/>
            <a:ext cx="1409700" cy="461665"/>
          </a:xfrm>
          <a:prstGeom prst="rect">
            <a:avLst/>
          </a:prstGeom>
        </p:spPr>
        <p:txBody>
          <a:bodyPr wrap="square">
            <a:spAutoFit/>
          </a:bodyPr>
          <a:lstStyle/>
          <a:p>
            <a:r>
              <a:rPr lang="zh-CN" altLang="en-US" sz="1200" b="1" kern="0" dirty="0" smtClean="0">
                <a:latin typeface="Arial" pitchFamily="34" charset="0"/>
                <a:ea typeface="仿宋_GB2312" pitchFamily="49" charset="-122"/>
                <a:cs typeface="Arial" pitchFamily="34" charset="0"/>
              </a:rPr>
              <a:t>保险杠缓冲梁</a:t>
            </a:r>
            <a:endParaRPr lang="en-US" altLang="zh-CN" sz="1200" b="1" kern="0" dirty="0" smtClean="0">
              <a:latin typeface="Arial" pitchFamily="34" charset="0"/>
              <a:ea typeface="仿宋_GB2312" pitchFamily="49" charset="-122"/>
              <a:cs typeface="Arial" pitchFamily="34" charset="0"/>
            </a:endParaRPr>
          </a:p>
          <a:p>
            <a:r>
              <a:rPr lang="zh-CN" altLang="en-US" sz="1200" b="1" kern="0" dirty="0" smtClean="0">
                <a:latin typeface="Arial" pitchFamily="34" charset="0"/>
                <a:ea typeface="仿宋_GB2312" pitchFamily="49" charset="-122"/>
                <a:cs typeface="Arial" pitchFamily="34" charset="0"/>
              </a:rPr>
              <a:t>试验装置</a:t>
            </a:r>
            <a:endParaRPr lang="zh-CN" altLang="en-US" sz="1200" b="1" dirty="0">
              <a:latin typeface="Arial" pitchFamily="34" charset="0"/>
              <a:ea typeface="仿宋_GB2312" pitchFamily="49" charset="-122"/>
              <a:cs typeface="Arial" pitchFamily="34" charset="0"/>
            </a:endParaRPr>
          </a:p>
        </p:txBody>
      </p:sp>
      <p:sp>
        <p:nvSpPr>
          <p:cNvPr id="42" name="矩形 41"/>
          <p:cNvSpPr/>
          <p:nvPr/>
        </p:nvSpPr>
        <p:spPr>
          <a:xfrm>
            <a:off x="7581900" y="5679688"/>
            <a:ext cx="1584000" cy="276999"/>
          </a:xfrm>
          <a:prstGeom prst="rect">
            <a:avLst/>
          </a:prstGeom>
        </p:spPr>
        <p:txBody>
          <a:bodyPr wrap="square">
            <a:spAutoFit/>
          </a:bodyPr>
          <a:lstStyle/>
          <a:p>
            <a:r>
              <a:rPr lang="zh-CN" altLang="en-US" sz="1200" b="1" kern="0" dirty="0" smtClean="0">
                <a:latin typeface="Arial" pitchFamily="34" charset="0"/>
                <a:ea typeface="仿宋_GB2312" pitchFamily="49" charset="-122"/>
                <a:cs typeface="Arial" pitchFamily="34" charset="0"/>
              </a:rPr>
              <a:t>试验力</a:t>
            </a:r>
            <a:r>
              <a:rPr lang="en-US" altLang="zh-CN" sz="1200" b="1" kern="0" dirty="0" smtClean="0">
                <a:latin typeface="Arial" pitchFamily="34" charset="0"/>
                <a:ea typeface="仿宋_GB2312" pitchFamily="49" charset="-122"/>
                <a:cs typeface="Arial" pitchFamily="34" charset="0"/>
              </a:rPr>
              <a:t>-</a:t>
            </a:r>
            <a:r>
              <a:rPr lang="zh-CN" altLang="en-US" sz="1200" b="1" kern="0" dirty="0" smtClean="0">
                <a:latin typeface="Arial" pitchFamily="34" charset="0"/>
                <a:ea typeface="仿宋_GB2312" pitchFamily="49" charset="-122"/>
                <a:cs typeface="Arial" pitchFamily="34" charset="0"/>
              </a:rPr>
              <a:t>位移曲线</a:t>
            </a:r>
            <a:endParaRPr lang="en-US" altLang="zh-CN" sz="1200" b="1" dirty="0" smtClean="0">
              <a:latin typeface="Arial" pitchFamily="34" charset="0"/>
              <a:ea typeface="仿宋_GB2312" pitchFamily="49" charset="-122"/>
              <a:cs typeface="Arial" pitchFamily="34" charset="0"/>
            </a:endParaRPr>
          </a:p>
        </p:txBody>
      </p:sp>
      <p:sp>
        <p:nvSpPr>
          <p:cNvPr id="30" name="TextBox 29"/>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51</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32" name="矩形 31"/>
          <p:cNvSpPr/>
          <p:nvPr/>
        </p:nvSpPr>
        <p:spPr>
          <a:xfrm>
            <a:off x="1170208" y="147696"/>
            <a:ext cx="4307589"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-15</a:t>
            </a:r>
          </a:p>
        </p:txBody>
      </p:sp>
      <p:sp>
        <p:nvSpPr>
          <p:cNvPr id="29" name="内容占位符 2"/>
          <p:cNvSpPr txBox="1">
            <a:spLocks/>
          </p:cNvSpPr>
          <p:nvPr/>
        </p:nvSpPr>
        <p:spPr bwMode="auto">
          <a:xfrm>
            <a:off x="323528" y="908720"/>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10</a:t>
            </a:r>
          </a:p>
        </p:txBody>
      </p:sp>
    </p:spTree>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D:\Projects\01 市科委项目\项目实施\06 项目验收\验收材料\主体材料\1 上汽\照片\前端框架照片\IMG_0712-1.JPG"/>
          <p:cNvPicPr>
            <a:picLocks noChangeAspect="1" noChangeArrowheads="1"/>
          </p:cNvPicPr>
          <p:nvPr/>
        </p:nvPicPr>
        <p:blipFill>
          <a:blip r:embed="rId3" cstate="print"/>
          <a:srcRect b="20602"/>
          <a:stretch>
            <a:fillRect/>
          </a:stretch>
        </p:blipFill>
        <p:spPr bwMode="auto">
          <a:xfrm>
            <a:off x="4623878" y="4429132"/>
            <a:ext cx="2776419" cy="1656000"/>
          </a:xfrm>
          <a:prstGeom prst="rect">
            <a:avLst/>
          </a:prstGeom>
          <a:noFill/>
        </p:spPr>
      </p:pic>
      <p:pic>
        <p:nvPicPr>
          <p:cNvPr id="21" name="图片 4" descr="IMG_5854.JPG"/>
          <p:cNvPicPr>
            <a:picLocks noChangeAspect="1"/>
          </p:cNvPicPr>
          <p:nvPr/>
        </p:nvPicPr>
        <p:blipFill>
          <a:blip r:embed="rId4" cstate="print"/>
          <a:srcRect l="20206" t="43105" r="996"/>
          <a:stretch>
            <a:fillRect/>
          </a:stretch>
        </p:blipFill>
        <p:spPr bwMode="auto">
          <a:xfrm>
            <a:off x="1625104" y="4436601"/>
            <a:ext cx="2899856" cy="1656000"/>
          </a:xfrm>
          <a:prstGeom prst="rect">
            <a:avLst/>
          </a:prstGeom>
          <a:noFill/>
          <a:ln w="9525">
            <a:noFill/>
            <a:miter lim="800000"/>
            <a:headEnd/>
            <a:tailEnd/>
          </a:ln>
        </p:spPr>
      </p:pic>
      <p:pic>
        <p:nvPicPr>
          <p:cNvPr id="23" name="Picture 7" descr="IMG_5511"/>
          <p:cNvPicPr>
            <a:picLocks noChangeAspect="1" noChangeArrowheads="1"/>
          </p:cNvPicPr>
          <p:nvPr/>
        </p:nvPicPr>
        <p:blipFill>
          <a:blip r:embed="rId5" cstate="print"/>
          <a:srcRect/>
          <a:stretch>
            <a:fillRect/>
          </a:stretch>
        </p:blipFill>
        <p:spPr bwMode="auto">
          <a:xfrm>
            <a:off x="3168104" y="1748077"/>
            <a:ext cx="1734096" cy="1071932"/>
          </a:xfrm>
          <a:prstGeom prst="rect">
            <a:avLst/>
          </a:prstGeom>
          <a:ln>
            <a:headEnd/>
            <a:tailEnd/>
          </a:ln>
        </p:spPr>
        <p:style>
          <a:lnRef idx="0">
            <a:schemeClr val="accent3"/>
          </a:lnRef>
          <a:fillRef idx="3">
            <a:schemeClr val="accent3"/>
          </a:fillRef>
          <a:effectRef idx="3">
            <a:schemeClr val="accent3"/>
          </a:effectRef>
          <a:fontRef idx="minor">
            <a:schemeClr val="lt1"/>
          </a:fontRef>
        </p:style>
      </p:pic>
      <p:cxnSp>
        <p:nvCxnSpPr>
          <p:cNvPr id="27" name="直接箭头连接符 26"/>
          <p:cNvCxnSpPr/>
          <p:nvPr/>
        </p:nvCxnSpPr>
        <p:spPr>
          <a:xfrm flipV="1">
            <a:off x="2897459" y="5660614"/>
            <a:ext cx="489621" cy="504056"/>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8" name="直接箭头连接符 27"/>
          <p:cNvCxnSpPr/>
          <p:nvPr/>
        </p:nvCxnSpPr>
        <p:spPr>
          <a:xfrm flipH="1" flipV="1">
            <a:off x="5806256" y="5486882"/>
            <a:ext cx="109240" cy="64388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pic>
        <p:nvPicPr>
          <p:cNvPr id="44" name="Picture 16" descr="水箱上横梁"/>
          <p:cNvPicPr>
            <a:picLocks noChangeAspect="1" noChangeArrowheads="1"/>
          </p:cNvPicPr>
          <p:nvPr/>
        </p:nvPicPr>
        <p:blipFill>
          <a:blip r:embed="rId6" cstate="print"/>
          <a:srcRect l="9515" t="12201" r="19466" b="23528"/>
          <a:stretch>
            <a:fillRect/>
          </a:stretch>
        </p:blipFill>
        <p:spPr bwMode="auto">
          <a:xfrm>
            <a:off x="818356" y="1648384"/>
            <a:ext cx="1950244" cy="1190518"/>
          </a:xfrm>
          <a:prstGeom prst="rect">
            <a:avLst/>
          </a:prstGeom>
          <a:noFill/>
          <a:ln w="9525">
            <a:noFill/>
            <a:miter lim="800000"/>
            <a:headEnd/>
            <a:tailEnd/>
          </a:ln>
        </p:spPr>
      </p:pic>
      <p:sp>
        <p:nvSpPr>
          <p:cNvPr id="43" name="Text Box 7"/>
          <p:cNvSpPr txBox="1">
            <a:spLocks noChangeArrowheads="1"/>
          </p:cNvSpPr>
          <p:nvPr/>
        </p:nvSpPr>
        <p:spPr bwMode="auto">
          <a:xfrm>
            <a:off x="1093688" y="2817322"/>
            <a:ext cx="1872208" cy="276999"/>
          </a:xfrm>
          <a:prstGeom prst="rect">
            <a:avLst/>
          </a:prstGeom>
          <a:noFill/>
          <a:ln w="38100" algn="ctr">
            <a:noFill/>
            <a:miter lim="800000"/>
            <a:headEnd/>
            <a:tailEnd/>
          </a:ln>
          <a:effectLst/>
        </p:spPr>
        <p:txBody>
          <a:bodyPr wrap="square">
            <a:spAutoFit/>
          </a:bodyPr>
          <a:lstStyle/>
          <a:p>
            <a:pPr algn="ctr">
              <a:spcBef>
                <a:spcPct val="50000"/>
              </a:spcBef>
              <a:buClrTx/>
              <a:buFontTx/>
              <a:buNone/>
            </a:pPr>
            <a:r>
              <a:rPr lang="zh-CN" altLang="en-US" sz="1200" b="1" dirty="0" smtClean="0">
                <a:latin typeface="Arial" pitchFamily="34" charset="0"/>
                <a:ea typeface="仿宋_GB2312" pitchFamily="49" charset="-122"/>
                <a:cs typeface="Arial" pitchFamily="34" charset="0"/>
              </a:rPr>
              <a:t>结构设计</a:t>
            </a:r>
            <a:endParaRPr lang="en-US" altLang="zh-CN" sz="1200" b="1" dirty="0">
              <a:latin typeface="Arial" pitchFamily="34" charset="0"/>
              <a:ea typeface="仿宋_GB2312" pitchFamily="49" charset="-122"/>
              <a:cs typeface="Arial" pitchFamily="34" charset="0"/>
            </a:endParaRPr>
          </a:p>
        </p:txBody>
      </p:sp>
      <p:sp>
        <p:nvSpPr>
          <p:cNvPr id="45" name="Rectangle 1"/>
          <p:cNvSpPr>
            <a:spLocks noChangeArrowheads="1"/>
          </p:cNvSpPr>
          <p:nvPr/>
        </p:nvSpPr>
        <p:spPr bwMode="auto">
          <a:xfrm>
            <a:off x="5539435" y="1683142"/>
            <a:ext cx="2002901" cy="109260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lgn="ctr">
              <a:spcBef>
                <a:spcPts val="600"/>
              </a:spcBef>
            </a:pPr>
            <a:r>
              <a:rPr lang="zh-CN" altLang="en-US" sz="1200" b="1" dirty="0" smtClean="0">
                <a:solidFill>
                  <a:schemeClr val="tx1"/>
                </a:solidFill>
                <a:latin typeface="Arial" pitchFamily="34" charset="0"/>
                <a:ea typeface="仿宋_GB2312" pitchFamily="49" charset="-122"/>
                <a:cs typeface="Arial" pitchFamily="34" charset="0"/>
              </a:rPr>
              <a:t>减重效果</a:t>
            </a:r>
            <a:endParaRPr lang="en-US" altLang="zh-CN" sz="1200" b="1" dirty="0" smtClean="0">
              <a:solidFill>
                <a:schemeClr val="tx1"/>
              </a:solidFill>
              <a:latin typeface="Arial" pitchFamily="34" charset="0"/>
              <a:ea typeface="仿宋_GB2312" pitchFamily="49" charset="-122"/>
              <a:cs typeface="Arial" pitchFamily="34" charset="0"/>
            </a:endParaRPr>
          </a:p>
          <a:p>
            <a:pPr lvl="0" algn="just">
              <a:spcBef>
                <a:spcPts val="600"/>
              </a:spcBef>
            </a:pPr>
            <a:r>
              <a:rPr lang="en-US" altLang="zh-CN" sz="1200" b="1" dirty="0" smtClean="0">
                <a:solidFill>
                  <a:schemeClr val="tx1"/>
                </a:solidFill>
                <a:latin typeface="Arial" pitchFamily="34" charset="0"/>
                <a:ea typeface="仿宋_GB2312" pitchFamily="49" charset="-122"/>
                <a:cs typeface="Arial" pitchFamily="34" charset="0"/>
              </a:rPr>
              <a:t>Steel part weight</a:t>
            </a:r>
            <a:r>
              <a:rPr lang="zh-CN" altLang="en-US" sz="1200" b="1" dirty="0" smtClean="0">
                <a:solidFill>
                  <a:schemeClr val="tx1"/>
                </a:solidFill>
                <a:latin typeface="Arial" pitchFamily="34" charset="0"/>
                <a:ea typeface="仿宋_GB2312" pitchFamily="49" charset="-122"/>
                <a:cs typeface="Arial" pitchFamily="34" charset="0"/>
              </a:rPr>
              <a:t>：</a:t>
            </a:r>
            <a:r>
              <a:rPr lang="en-US" altLang="zh-CN" sz="1200" b="1" dirty="0" smtClean="0">
                <a:solidFill>
                  <a:schemeClr val="tx1"/>
                </a:solidFill>
                <a:latin typeface="Arial" pitchFamily="34" charset="0"/>
                <a:ea typeface="仿宋_GB2312" pitchFamily="49" charset="-122"/>
                <a:cs typeface="Arial" pitchFamily="34" charset="0"/>
              </a:rPr>
              <a:t>5.2kg</a:t>
            </a:r>
            <a:endParaRPr kumimoji="0" lang="en-US" altLang="zh-CN" sz="12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LFT</a:t>
            </a:r>
            <a:r>
              <a:rPr lang="zh-CN" altLang="en-US" sz="1200" b="1" dirty="0" smtClean="0">
                <a:solidFill>
                  <a:schemeClr val="tx1"/>
                </a:solidFill>
                <a:latin typeface="Arial" pitchFamily="34" charset="0"/>
                <a:ea typeface="仿宋_GB2312" pitchFamily="49" charset="-122"/>
                <a:cs typeface="Arial" pitchFamily="34" charset="0"/>
              </a:rPr>
              <a:t> </a:t>
            </a:r>
            <a:r>
              <a:rPr lang="en-US" altLang="zh-CN" sz="1200" b="1" dirty="0" smtClean="0">
                <a:solidFill>
                  <a:schemeClr val="tx1"/>
                </a:solidFill>
                <a:latin typeface="Arial" pitchFamily="34" charset="0"/>
                <a:ea typeface="仿宋_GB2312" pitchFamily="49" charset="-122"/>
                <a:cs typeface="Arial" pitchFamily="34" charset="0"/>
              </a:rPr>
              <a:t>part weight</a:t>
            </a:r>
            <a:r>
              <a:rPr kumimoji="0" lang="zh-CN" altLang="en-US" sz="12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a:t>
            </a:r>
            <a:r>
              <a:rPr kumimoji="0" lang="en-US" altLang="zh-CN" sz="12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2.17kg</a:t>
            </a:r>
          </a:p>
          <a:p>
            <a:pPr marL="0" marR="0" lvl="0" indent="0" algn="just" defTabSz="914400" rtl="0" eaLnBrk="1" fontAlgn="base" latinLnBrk="0" hangingPunct="1">
              <a:lnSpc>
                <a:spcPct val="100000"/>
              </a:lnSpc>
              <a:spcBef>
                <a:spcPct val="0"/>
              </a:spcBef>
              <a:spcAft>
                <a:spcPct val="0"/>
              </a:spcAft>
              <a:buClrTx/>
              <a:buSzTx/>
              <a:buFontTx/>
              <a:buNone/>
              <a:tabLst/>
            </a:pPr>
            <a:r>
              <a:rPr lang="en-US" altLang="zh-CN" sz="1200" b="1" dirty="0" smtClean="0">
                <a:solidFill>
                  <a:schemeClr val="tx1"/>
                </a:solidFill>
                <a:latin typeface="Arial" pitchFamily="34" charset="0"/>
                <a:ea typeface="仿宋_GB2312" pitchFamily="49" charset="-122"/>
                <a:cs typeface="Arial" pitchFamily="34" charset="0"/>
              </a:rPr>
              <a:t>Weight lose</a:t>
            </a:r>
            <a:r>
              <a:rPr kumimoji="0" lang="zh-CN" altLang="en-US" sz="12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a:t>
            </a:r>
            <a:r>
              <a:rPr kumimoji="0" lang="en-US" altLang="zh-CN" sz="1200" b="1" i="0" u="none" strike="noStrike" cap="none" normalizeH="0" baseline="0" dirty="0" smtClean="0">
                <a:ln>
                  <a:noFill/>
                </a:ln>
                <a:solidFill>
                  <a:schemeClr val="tx1"/>
                </a:solidFill>
                <a:effectLst/>
                <a:latin typeface="Arial" pitchFamily="34" charset="0"/>
                <a:ea typeface="仿宋_GB2312" pitchFamily="49" charset="-122"/>
                <a:cs typeface="Arial" pitchFamily="34" charset="0"/>
              </a:rPr>
              <a:t>3.03kg</a:t>
            </a:r>
          </a:p>
          <a:p>
            <a:pPr marL="0" marR="0" lvl="0" indent="0" algn="just" defTabSz="914400" rtl="0" eaLnBrk="1" fontAlgn="base" latinLnBrk="0" hangingPunct="1">
              <a:lnSpc>
                <a:spcPct val="100000"/>
              </a:lnSpc>
              <a:spcBef>
                <a:spcPct val="0"/>
              </a:spcBef>
              <a:spcAft>
                <a:spcPts val="1200"/>
              </a:spcAft>
              <a:buClrTx/>
              <a:buSzTx/>
              <a:buFontTx/>
              <a:buNone/>
              <a:tabLst/>
            </a:pPr>
            <a:r>
              <a:rPr lang="en-US" altLang="zh-CN" sz="1200" b="1" dirty="0" smtClean="0">
                <a:solidFill>
                  <a:srgbClr val="FF0000"/>
                </a:solidFill>
                <a:latin typeface="Arial" pitchFamily="34" charset="0"/>
                <a:ea typeface="仿宋_GB2312" pitchFamily="49" charset="-122"/>
                <a:cs typeface="Arial" pitchFamily="34" charset="0"/>
              </a:rPr>
              <a:t>Weight lose ratio</a:t>
            </a:r>
            <a:r>
              <a:rPr kumimoji="0" lang="zh-CN" altLang="en-US" sz="1200" b="1" i="0" u="none" strike="noStrike" cap="none" normalizeH="0" baseline="0" dirty="0" smtClean="0">
                <a:ln>
                  <a:noFill/>
                </a:ln>
                <a:solidFill>
                  <a:srgbClr val="FF0000"/>
                </a:solidFill>
                <a:effectLst/>
                <a:latin typeface="Arial" pitchFamily="34" charset="0"/>
                <a:ea typeface="仿宋_GB2312" pitchFamily="49" charset="-122"/>
                <a:cs typeface="Arial" pitchFamily="34" charset="0"/>
              </a:rPr>
              <a:t>：</a:t>
            </a:r>
            <a:r>
              <a:rPr kumimoji="0" lang="en-US" altLang="zh-CN" sz="1200" b="1" i="0" u="none" strike="noStrike" cap="none" normalizeH="0" baseline="0" dirty="0" smtClean="0">
                <a:ln>
                  <a:noFill/>
                </a:ln>
                <a:solidFill>
                  <a:srgbClr val="FF0000"/>
                </a:solidFill>
                <a:effectLst/>
                <a:latin typeface="Arial" pitchFamily="34" charset="0"/>
                <a:ea typeface="仿宋_GB2312" pitchFamily="49" charset="-122"/>
                <a:cs typeface="Arial" pitchFamily="34" charset="0"/>
              </a:rPr>
              <a:t>58%</a:t>
            </a:r>
            <a:r>
              <a:rPr kumimoji="0" lang="zh-CN" altLang="en-US" sz="1200" b="1" i="0" u="none" strike="noStrike" cap="none" normalizeH="0" baseline="0" dirty="0" smtClean="0">
                <a:ln>
                  <a:noFill/>
                </a:ln>
                <a:solidFill>
                  <a:srgbClr val="FF0000"/>
                </a:solidFill>
                <a:effectLst/>
                <a:latin typeface="Arial" pitchFamily="34" charset="0"/>
                <a:ea typeface="仿宋_GB2312" pitchFamily="49" charset="-122"/>
                <a:cs typeface="Arial" pitchFamily="34" charset="0"/>
              </a:rPr>
              <a:t> </a:t>
            </a:r>
          </a:p>
        </p:txBody>
      </p:sp>
      <p:sp>
        <p:nvSpPr>
          <p:cNvPr id="46" name="内容占位符 2"/>
          <p:cNvSpPr txBox="1">
            <a:spLocks/>
          </p:cNvSpPr>
          <p:nvPr/>
        </p:nvSpPr>
        <p:spPr>
          <a:xfrm>
            <a:off x="351276" y="1301983"/>
            <a:ext cx="8567640" cy="326817"/>
          </a:xfrm>
          <a:prstGeom prst="rect">
            <a:avLst/>
          </a:prstGeom>
        </p:spPr>
        <p:txBody>
          <a:bodyPr vert="horz" lIns="91440" tIns="45720" rIns="91440" bIns="45720" rtlCol="0">
            <a:noAutofit/>
          </a:bodyPr>
          <a:lstStyle/>
          <a:p>
            <a:pPr marL="342900" indent="-342900" algn="just" fontAlgn="auto">
              <a:spcBef>
                <a:spcPct val="20000"/>
              </a:spcBef>
              <a:spcAft>
                <a:spcPts val="0"/>
              </a:spcAft>
              <a:buClr>
                <a:srgbClr val="C00000"/>
              </a:buClr>
            </a:pPr>
            <a:r>
              <a:rPr lang="zh-CN" altLang="en-US" b="1" dirty="0" smtClean="0">
                <a:latin typeface="Arial" pitchFamily="34" charset="0"/>
                <a:ea typeface="仿宋_GB2312" pitchFamily="49" charset="-122"/>
                <a:cs typeface="Arial" pitchFamily="34" charset="0"/>
              </a:rPr>
              <a:t>轻质材料应用</a:t>
            </a:r>
            <a:r>
              <a:rPr lang="en-US" altLang="zh-CN" b="1" dirty="0" smtClean="0">
                <a:latin typeface="Arial" pitchFamily="34" charset="0"/>
                <a:ea typeface="仿宋_GB2312" pitchFamily="49" charset="-122"/>
                <a:cs typeface="Arial" pitchFamily="34" charset="0"/>
              </a:rPr>
              <a:t>——</a:t>
            </a:r>
            <a:r>
              <a:rPr lang="zh-CN" altLang="en-US" b="1" dirty="0" smtClean="0">
                <a:latin typeface="Arial" pitchFamily="34" charset="0"/>
                <a:ea typeface="仿宋_GB2312" pitchFamily="49" charset="-122"/>
                <a:cs typeface="Arial" pitchFamily="34" charset="0"/>
              </a:rPr>
              <a:t>前端模块 </a:t>
            </a:r>
            <a:r>
              <a:rPr lang="en-US" altLang="zh-CN" b="1" dirty="0" smtClean="0">
                <a:latin typeface="Arial" pitchFamily="34" charset="0"/>
                <a:ea typeface="仿宋_GB2312" pitchFamily="49" charset="-122"/>
                <a:cs typeface="Arial" pitchFamily="34" charset="0"/>
              </a:rPr>
              <a:t>LFT</a:t>
            </a:r>
          </a:p>
          <a:p>
            <a:pPr marL="342900" lvl="0" indent="-342900" algn="just" fontAlgn="auto">
              <a:spcBef>
                <a:spcPct val="20000"/>
              </a:spcBef>
              <a:spcAft>
                <a:spcPts val="0"/>
              </a:spcAft>
              <a:buClr>
                <a:srgbClr val="C00000"/>
              </a:buClr>
            </a:pPr>
            <a:endParaRPr lang="en-US" altLang="zh-CN" b="1" dirty="0" smtClean="0">
              <a:latin typeface="Arial" pitchFamily="34" charset="0"/>
              <a:ea typeface="仿宋_GB2312" pitchFamily="49" charset="-122"/>
              <a:cs typeface="Arial" pitchFamily="34" charset="0"/>
            </a:endParaRPr>
          </a:p>
        </p:txBody>
      </p:sp>
      <p:sp>
        <p:nvSpPr>
          <p:cNvPr id="47" name="矩形 9"/>
          <p:cNvSpPr>
            <a:spLocks noChangeArrowheads="1"/>
          </p:cNvSpPr>
          <p:nvPr/>
        </p:nvSpPr>
        <p:spPr bwMode="auto">
          <a:xfrm>
            <a:off x="2832101" y="2840018"/>
            <a:ext cx="2443156" cy="276999"/>
          </a:xfrm>
          <a:prstGeom prst="rect">
            <a:avLst/>
          </a:prstGeom>
          <a:noFill/>
          <a:ln w="9525">
            <a:noFill/>
            <a:miter lim="800000"/>
            <a:headEnd/>
            <a:tailEnd/>
          </a:ln>
        </p:spPr>
        <p:txBody>
          <a:bodyPr wrap="square">
            <a:spAutoFit/>
          </a:bodyPr>
          <a:lstStyle/>
          <a:p>
            <a:pPr algn="ctr"/>
            <a:r>
              <a:rPr lang="en-US" altLang="zh-CN" sz="1200" b="1" dirty="0" smtClean="0">
                <a:latin typeface="Arial" pitchFamily="34" charset="0"/>
                <a:ea typeface="仿宋_GB2312" pitchFamily="49" charset="-122"/>
                <a:cs typeface="Arial" pitchFamily="34" charset="0"/>
              </a:rPr>
              <a:t>LFT</a:t>
            </a:r>
            <a:r>
              <a:rPr lang="zh-CN" altLang="en-US" sz="1200" b="1" dirty="0" smtClean="0">
                <a:latin typeface="Arial" pitchFamily="34" charset="0"/>
                <a:ea typeface="仿宋_GB2312" pitchFamily="49" charset="-122"/>
                <a:cs typeface="Arial" pitchFamily="34" charset="0"/>
              </a:rPr>
              <a:t> 前端模块</a:t>
            </a:r>
            <a:endParaRPr lang="zh-CN" altLang="en-US" sz="1200" b="1" dirty="0">
              <a:latin typeface="Arial" pitchFamily="34" charset="0"/>
              <a:ea typeface="仿宋_GB2312" pitchFamily="49" charset="-122"/>
              <a:cs typeface="Arial" pitchFamily="34" charset="0"/>
            </a:endParaRPr>
          </a:p>
        </p:txBody>
      </p:sp>
      <p:pic>
        <p:nvPicPr>
          <p:cNvPr id="49" name="图片 130"/>
          <p:cNvPicPr>
            <a:picLocks noChangeAspect="1" noChangeArrowheads="1"/>
          </p:cNvPicPr>
          <p:nvPr/>
        </p:nvPicPr>
        <p:blipFill>
          <a:blip r:embed="rId7" cstate="print"/>
          <a:srcRect/>
          <a:stretch>
            <a:fillRect/>
          </a:stretch>
        </p:blipFill>
        <p:spPr bwMode="auto">
          <a:xfrm>
            <a:off x="736022" y="3237071"/>
            <a:ext cx="1101453" cy="936000"/>
          </a:xfrm>
          <a:prstGeom prst="rect">
            <a:avLst/>
          </a:prstGeom>
          <a:noFill/>
        </p:spPr>
      </p:pic>
      <p:pic>
        <p:nvPicPr>
          <p:cNvPr id="50" name="图片 131"/>
          <p:cNvPicPr>
            <a:picLocks noChangeAspect="1" noChangeArrowheads="1"/>
          </p:cNvPicPr>
          <p:nvPr/>
        </p:nvPicPr>
        <p:blipFill>
          <a:blip r:embed="rId8" cstate="print"/>
          <a:srcRect r="3251"/>
          <a:stretch>
            <a:fillRect/>
          </a:stretch>
        </p:blipFill>
        <p:spPr bwMode="auto">
          <a:xfrm>
            <a:off x="1850049" y="3237071"/>
            <a:ext cx="1221147" cy="936000"/>
          </a:xfrm>
          <a:prstGeom prst="rect">
            <a:avLst/>
          </a:prstGeom>
          <a:noFill/>
        </p:spPr>
      </p:pic>
      <p:pic>
        <p:nvPicPr>
          <p:cNvPr id="51" name="图片 50" descr="1.jpg"/>
          <p:cNvPicPr>
            <a:picLocks noChangeAspect="1"/>
          </p:cNvPicPr>
          <p:nvPr/>
        </p:nvPicPr>
        <p:blipFill>
          <a:blip r:embed="rId9" cstate="email"/>
          <a:srcRect r="54626" b="52287"/>
          <a:stretch>
            <a:fillRect/>
          </a:stretch>
        </p:blipFill>
        <p:spPr>
          <a:xfrm>
            <a:off x="5814680" y="3232878"/>
            <a:ext cx="1281276" cy="936000"/>
          </a:xfrm>
          <a:prstGeom prst="rect">
            <a:avLst/>
          </a:prstGeom>
        </p:spPr>
      </p:pic>
      <p:pic>
        <p:nvPicPr>
          <p:cNvPr id="52" name="图片 51" descr="2.jpg"/>
          <p:cNvPicPr>
            <a:picLocks noChangeAspect="1"/>
          </p:cNvPicPr>
          <p:nvPr/>
        </p:nvPicPr>
        <p:blipFill>
          <a:blip r:embed="rId10" cstate="email"/>
          <a:srcRect l="6245" t="1331"/>
          <a:stretch>
            <a:fillRect/>
          </a:stretch>
        </p:blipFill>
        <p:spPr>
          <a:xfrm>
            <a:off x="7102317" y="3245579"/>
            <a:ext cx="1349731" cy="936000"/>
          </a:xfrm>
          <a:prstGeom prst="rect">
            <a:avLst/>
          </a:prstGeom>
        </p:spPr>
      </p:pic>
      <p:pic>
        <p:nvPicPr>
          <p:cNvPr id="53" name="图片 198" descr="3.jpg"/>
          <p:cNvPicPr>
            <a:picLocks noChangeAspect="1" noChangeArrowheads="1"/>
          </p:cNvPicPr>
          <p:nvPr/>
        </p:nvPicPr>
        <p:blipFill>
          <a:blip r:embed="rId11" cstate="print"/>
          <a:srcRect l="2167" t="4478" r="47069"/>
          <a:stretch>
            <a:fillRect/>
          </a:stretch>
        </p:blipFill>
        <p:spPr bwMode="auto">
          <a:xfrm>
            <a:off x="3146193" y="3232878"/>
            <a:ext cx="1371031" cy="936000"/>
          </a:xfrm>
          <a:prstGeom prst="rect">
            <a:avLst/>
          </a:prstGeom>
          <a:noFill/>
        </p:spPr>
      </p:pic>
      <p:pic>
        <p:nvPicPr>
          <p:cNvPr id="54" name="图片 198" descr="3.jpg"/>
          <p:cNvPicPr>
            <a:picLocks noChangeAspect="1" noChangeArrowheads="1"/>
          </p:cNvPicPr>
          <p:nvPr/>
        </p:nvPicPr>
        <p:blipFill>
          <a:blip r:embed="rId11" cstate="print"/>
          <a:srcRect l="54296" t="4478"/>
          <a:stretch>
            <a:fillRect/>
          </a:stretch>
        </p:blipFill>
        <p:spPr bwMode="auto">
          <a:xfrm>
            <a:off x="4518537" y="3232878"/>
            <a:ext cx="1234367" cy="936000"/>
          </a:xfrm>
          <a:prstGeom prst="rect">
            <a:avLst/>
          </a:prstGeom>
          <a:noFill/>
        </p:spPr>
      </p:pic>
      <p:sp>
        <p:nvSpPr>
          <p:cNvPr id="55" name="矩形 54"/>
          <p:cNvSpPr/>
          <p:nvPr/>
        </p:nvSpPr>
        <p:spPr>
          <a:xfrm>
            <a:off x="697921" y="4160113"/>
            <a:ext cx="2337379" cy="276999"/>
          </a:xfrm>
          <a:prstGeom prst="rect">
            <a:avLst/>
          </a:prstGeom>
        </p:spPr>
        <p:txBody>
          <a:bodyPr wrap="square">
            <a:spAutoFit/>
          </a:bodyPr>
          <a:lstStyle/>
          <a:p>
            <a:r>
              <a:rPr lang="zh-CN" altLang="en-US" sz="1200" b="1" dirty="0" smtClean="0">
                <a:latin typeface="Arial" pitchFamily="34" charset="0"/>
                <a:ea typeface="仿宋_GB2312" pitchFamily="49" charset="-122"/>
                <a:cs typeface="Arial" pitchFamily="34" charset="0"/>
              </a:rPr>
              <a:t>右侧支架</a:t>
            </a:r>
            <a:r>
              <a:rPr lang="zh-CN" altLang="zh-CN" sz="1200" b="1" dirty="0" smtClean="0">
                <a:latin typeface="Arial" pitchFamily="34" charset="0"/>
                <a:ea typeface="仿宋_GB2312" pitchFamily="49" charset="-122"/>
                <a:cs typeface="Arial" pitchFamily="34" charset="0"/>
              </a:rPr>
              <a:t>受力情况</a:t>
            </a:r>
            <a:endParaRPr lang="en-US" altLang="zh-CN" sz="1200" b="1" dirty="0" smtClean="0">
              <a:latin typeface="Arial" pitchFamily="34" charset="0"/>
              <a:ea typeface="仿宋_GB2312" pitchFamily="49" charset="-122"/>
              <a:cs typeface="Arial" pitchFamily="34" charset="0"/>
            </a:endParaRPr>
          </a:p>
        </p:txBody>
      </p:sp>
      <p:sp>
        <p:nvSpPr>
          <p:cNvPr id="56" name="矩形 7"/>
          <p:cNvSpPr>
            <a:spLocks noChangeArrowheads="1"/>
          </p:cNvSpPr>
          <p:nvPr/>
        </p:nvSpPr>
        <p:spPr bwMode="auto">
          <a:xfrm>
            <a:off x="1499221" y="6085717"/>
            <a:ext cx="3156266" cy="276999"/>
          </a:xfrm>
          <a:prstGeom prst="rect">
            <a:avLst/>
          </a:prstGeom>
          <a:noFill/>
          <a:ln w="9525">
            <a:noFill/>
            <a:miter lim="800000"/>
            <a:headEnd/>
            <a:tailEnd/>
          </a:ln>
        </p:spPr>
        <p:txBody>
          <a:bodyPr wrap="square">
            <a:spAutoFit/>
          </a:bodyPr>
          <a:lstStyle/>
          <a:p>
            <a:pPr algn="ctr"/>
            <a:r>
              <a:rPr lang="zh-CN" altLang="en-US" sz="1200" b="1" dirty="0" smtClean="0">
                <a:latin typeface="Arial" pitchFamily="34" charset="0"/>
                <a:ea typeface="仿宋_GB2312" pitchFamily="49" charset="-122"/>
                <a:cs typeface="Arial" pitchFamily="34" charset="0"/>
              </a:rPr>
              <a:t>钢材 前端模块</a:t>
            </a:r>
            <a:endParaRPr lang="zh-CN" altLang="en-US" sz="1200" b="1" dirty="0">
              <a:latin typeface="Arial" pitchFamily="34" charset="0"/>
              <a:ea typeface="仿宋_GB2312" pitchFamily="49" charset="-122"/>
              <a:cs typeface="Arial" pitchFamily="34" charset="0"/>
            </a:endParaRPr>
          </a:p>
        </p:txBody>
      </p:sp>
      <p:sp>
        <p:nvSpPr>
          <p:cNvPr id="57" name="矩形 7"/>
          <p:cNvSpPr>
            <a:spLocks noChangeArrowheads="1"/>
          </p:cNvSpPr>
          <p:nvPr/>
        </p:nvSpPr>
        <p:spPr bwMode="auto">
          <a:xfrm>
            <a:off x="4445001" y="6081325"/>
            <a:ext cx="3162300" cy="276999"/>
          </a:xfrm>
          <a:prstGeom prst="rect">
            <a:avLst/>
          </a:prstGeom>
          <a:noFill/>
          <a:ln w="9525">
            <a:noFill/>
            <a:miter lim="800000"/>
            <a:headEnd/>
            <a:tailEnd/>
          </a:ln>
        </p:spPr>
        <p:txBody>
          <a:bodyPr wrap="square">
            <a:spAutoFit/>
          </a:bodyPr>
          <a:lstStyle/>
          <a:p>
            <a:pPr algn="ctr"/>
            <a:r>
              <a:rPr lang="en-US" altLang="zh-CN" sz="1200" b="1" dirty="0" smtClean="0">
                <a:latin typeface="Arial" pitchFamily="34" charset="0"/>
                <a:ea typeface="仿宋_GB2312" pitchFamily="49" charset="-122"/>
                <a:cs typeface="Arial" pitchFamily="34" charset="0"/>
              </a:rPr>
              <a:t>LFT</a:t>
            </a:r>
            <a:r>
              <a:rPr lang="zh-CN" altLang="en-US" sz="1200" b="1" dirty="0" smtClean="0">
                <a:latin typeface="Arial" pitchFamily="34" charset="0"/>
                <a:ea typeface="仿宋_GB2312" pitchFamily="49" charset="-122"/>
                <a:cs typeface="Arial" pitchFamily="34" charset="0"/>
              </a:rPr>
              <a:t> 前端模块</a:t>
            </a:r>
            <a:endParaRPr lang="zh-CN" altLang="en-US" sz="1200" b="1" dirty="0">
              <a:latin typeface="Arial" pitchFamily="34" charset="0"/>
              <a:ea typeface="仿宋_GB2312" pitchFamily="49" charset="-122"/>
              <a:cs typeface="Arial" pitchFamily="34" charset="0"/>
            </a:endParaRPr>
          </a:p>
        </p:txBody>
      </p:sp>
      <p:sp>
        <p:nvSpPr>
          <p:cNvPr id="59" name="矩形 58"/>
          <p:cNvSpPr/>
          <p:nvPr/>
        </p:nvSpPr>
        <p:spPr>
          <a:xfrm>
            <a:off x="3149599" y="4160113"/>
            <a:ext cx="5562601" cy="276999"/>
          </a:xfrm>
          <a:prstGeom prst="rect">
            <a:avLst/>
          </a:prstGeom>
        </p:spPr>
        <p:txBody>
          <a:bodyPr wrap="square">
            <a:spAutoFit/>
          </a:bodyPr>
          <a:lstStyle/>
          <a:p>
            <a:r>
              <a:rPr lang="zh-CN" altLang="en-US" sz="1200" b="1" dirty="0" smtClean="0">
                <a:latin typeface="Arial" pitchFamily="34" charset="0"/>
                <a:ea typeface="仿宋_GB2312" pitchFamily="49" charset="-122"/>
                <a:cs typeface="Arial" pitchFamily="34" charset="0"/>
              </a:rPr>
              <a:t>在</a:t>
            </a:r>
            <a:r>
              <a:rPr lang="en-US" altLang="zh-CN" sz="1200" b="1" dirty="0" smtClean="0">
                <a:latin typeface="Arial" pitchFamily="34" charset="0"/>
                <a:ea typeface="仿宋_GB2312" pitchFamily="49" charset="-122"/>
                <a:cs typeface="Arial" pitchFamily="34" charset="0"/>
              </a:rPr>
              <a:t>5g</a:t>
            </a:r>
            <a:r>
              <a:rPr lang="zh-CN" altLang="zh-CN" sz="1200" b="1" dirty="0" smtClean="0">
                <a:latin typeface="Arial" pitchFamily="34" charset="0"/>
                <a:ea typeface="仿宋_GB2312" pitchFamily="49" charset="-122"/>
                <a:cs typeface="Arial" pitchFamily="34" charset="0"/>
              </a:rPr>
              <a:t>加速度</a:t>
            </a:r>
            <a:r>
              <a:rPr lang="zh-CN" altLang="en-US" sz="1200" b="1" dirty="0" smtClean="0">
                <a:latin typeface="Arial" pitchFamily="34" charset="0"/>
                <a:ea typeface="仿宋_GB2312" pitchFamily="49" charset="-122"/>
                <a:cs typeface="Arial" pitchFamily="34" charset="0"/>
              </a:rPr>
              <a:t>下，钢件和</a:t>
            </a:r>
            <a:r>
              <a:rPr lang="en-US" altLang="zh-CN" sz="1200" b="1" dirty="0" smtClean="0">
                <a:latin typeface="Arial" pitchFamily="34" charset="0"/>
                <a:ea typeface="仿宋_GB2312" pitchFamily="49" charset="-122"/>
                <a:cs typeface="Arial" pitchFamily="34" charset="0"/>
              </a:rPr>
              <a:t>LFT</a:t>
            </a:r>
            <a:r>
              <a:rPr lang="zh-CN" altLang="en-US" sz="1200" b="1" dirty="0" smtClean="0">
                <a:latin typeface="Arial" pitchFamily="34" charset="0"/>
                <a:ea typeface="仿宋_GB2312" pitchFamily="49" charset="-122"/>
                <a:cs typeface="Arial" pitchFamily="34" charset="0"/>
              </a:rPr>
              <a:t>件受</a:t>
            </a:r>
            <a:r>
              <a:rPr lang="zh-CN" altLang="zh-CN" sz="1200" b="1" dirty="0" smtClean="0">
                <a:latin typeface="Arial" pitchFamily="34" charset="0"/>
                <a:ea typeface="仿宋_GB2312" pitchFamily="49" charset="-122"/>
                <a:cs typeface="Arial" pitchFamily="34" charset="0"/>
              </a:rPr>
              <a:t>集中力</a:t>
            </a:r>
            <a:r>
              <a:rPr lang="en-US" altLang="zh-CN" sz="1200" b="1" dirty="0" smtClean="0">
                <a:latin typeface="Arial" pitchFamily="34" charset="0"/>
                <a:ea typeface="仿宋_GB2312" pitchFamily="49" charset="-122"/>
                <a:cs typeface="Arial" pitchFamily="34" charset="0"/>
              </a:rPr>
              <a:t>250N</a:t>
            </a:r>
            <a:r>
              <a:rPr lang="zh-CN" altLang="zh-CN" sz="1200" b="1" dirty="0" smtClean="0">
                <a:latin typeface="Arial" pitchFamily="34" charset="0"/>
                <a:ea typeface="仿宋_GB2312" pitchFamily="49" charset="-122"/>
                <a:cs typeface="Arial" pitchFamily="34" charset="0"/>
              </a:rPr>
              <a:t>的应力和应变</a:t>
            </a:r>
            <a:endParaRPr lang="en-US" altLang="zh-CN" sz="1200" b="1" dirty="0" smtClean="0">
              <a:latin typeface="Arial" pitchFamily="34" charset="0"/>
              <a:ea typeface="仿宋_GB2312" pitchFamily="49" charset="-122"/>
              <a:cs typeface="Arial" pitchFamily="34" charset="0"/>
            </a:endParaRPr>
          </a:p>
        </p:txBody>
      </p:sp>
      <p:sp>
        <p:nvSpPr>
          <p:cNvPr id="24" name="TextBox 23"/>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52</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26" name="矩形 25"/>
          <p:cNvSpPr/>
          <p:nvPr/>
        </p:nvSpPr>
        <p:spPr>
          <a:xfrm>
            <a:off x="1170208" y="147696"/>
            <a:ext cx="4307589"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-16</a:t>
            </a:r>
          </a:p>
        </p:txBody>
      </p:sp>
      <p:sp>
        <p:nvSpPr>
          <p:cNvPr id="25" name="内容占位符 2"/>
          <p:cNvSpPr txBox="1">
            <a:spLocks/>
          </p:cNvSpPr>
          <p:nvPr/>
        </p:nvSpPr>
        <p:spPr bwMode="auto">
          <a:xfrm>
            <a:off x="395536" y="908720"/>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11</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2"/>
          <p:cNvSpPr txBox="1">
            <a:spLocks/>
          </p:cNvSpPr>
          <p:nvPr/>
        </p:nvSpPr>
        <p:spPr bwMode="auto">
          <a:xfrm>
            <a:off x="3124200" y="6545263"/>
            <a:ext cx="2895600" cy="361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bg1"/>
                </a:solidFill>
                <a:effectLst/>
                <a:uLnTx/>
                <a:uFillTx/>
                <a:latin typeface="+mn-lt"/>
                <a:ea typeface="宋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53</a:t>
            </a:fld>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endParaRPr kumimoji="0" lang="en-US" altLang="zh-CN" sz="1400" b="0" i="0" u="none" strike="noStrike" kern="1200" cap="none" spc="0" normalizeH="0" baseline="0" noProof="0" dirty="0">
              <a:ln>
                <a:noFill/>
              </a:ln>
              <a:solidFill>
                <a:schemeClr val="bg1"/>
              </a:solidFill>
              <a:effectLst/>
              <a:uLnTx/>
              <a:uFillTx/>
              <a:latin typeface="+mn-lt"/>
              <a:ea typeface="宋体" pitchFamily="2" charset="-122"/>
              <a:cs typeface="+mn-cs"/>
            </a:endParaRPr>
          </a:p>
        </p:txBody>
      </p:sp>
      <p:sp>
        <p:nvSpPr>
          <p:cNvPr id="8" name="内容占位符 2"/>
          <p:cNvSpPr txBox="1">
            <a:spLocks/>
          </p:cNvSpPr>
          <p:nvPr/>
        </p:nvSpPr>
        <p:spPr bwMode="auto">
          <a:xfrm>
            <a:off x="251520" y="1124744"/>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12</a:t>
            </a:r>
          </a:p>
        </p:txBody>
      </p:sp>
      <p:sp>
        <p:nvSpPr>
          <p:cNvPr id="11" name="内容占位符 2"/>
          <p:cNvSpPr txBox="1">
            <a:spLocks/>
          </p:cNvSpPr>
          <p:nvPr/>
        </p:nvSpPr>
        <p:spPr>
          <a:xfrm>
            <a:off x="351276" y="1578183"/>
            <a:ext cx="8567640" cy="314117"/>
          </a:xfrm>
          <a:prstGeom prst="rect">
            <a:avLst/>
          </a:prstGeom>
        </p:spPr>
        <p:txBody>
          <a:bodyPr vert="horz" lIns="91440" tIns="45720" rIns="91440" bIns="45720" rtlCol="0">
            <a:noAutofit/>
          </a:bodyPr>
          <a:lstStyle/>
          <a:p>
            <a:pPr marL="342900" indent="-342900" algn="just">
              <a:spcBef>
                <a:spcPct val="20000"/>
              </a:spcBef>
              <a:buClr>
                <a:srgbClr val="C00000"/>
              </a:buClr>
            </a:pPr>
            <a:r>
              <a:rPr lang="zh-CN" altLang="en-US" b="1" dirty="0" smtClean="0">
                <a:latin typeface="Arial" pitchFamily="34" charset="0"/>
                <a:ea typeface="仿宋_GB2312" pitchFamily="49" charset="-122"/>
                <a:cs typeface="Arial" pitchFamily="34" charset="0"/>
              </a:rPr>
              <a:t>轻质材料应用</a:t>
            </a:r>
            <a:r>
              <a:rPr lang="en-US" altLang="zh-CN" b="1" dirty="0" smtClean="0">
                <a:latin typeface="Arial" pitchFamily="34" charset="0"/>
                <a:ea typeface="仿宋_GB2312" pitchFamily="49" charset="-122"/>
                <a:cs typeface="Arial" pitchFamily="34" charset="0"/>
              </a:rPr>
              <a:t>——</a:t>
            </a:r>
            <a:r>
              <a:rPr lang="zh-CN" altLang="en-US" b="1" dirty="0" smtClean="0">
                <a:latin typeface="Arial" pitchFamily="34" charset="0"/>
                <a:ea typeface="仿宋_GB2312" pitchFamily="49" charset="-122"/>
                <a:cs typeface="Arial" pitchFamily="34" charset="0"/>
              </a:rPr>
              <a:t>复合材料应用</a:t>
            </a:r>
            <a:r>
              <a:rPr lang="en-US" altLang="zh-CN" b="1" dirty="0" smtClean="0">
                <a:latin typeface="Arial" pitchFamily="34" charset="0"/>
                <a:ea typeface="仿宋_GB2312" pitchFamily="49" charset="-122"/>
                <a:cs typeface="Arial" pitchFamily="34" charset="0"/>
              </a:rPr>
              <a:t> </a:t>
            </a:r>
          </a:p>
        </p:txBody>
      </p:sp>
      <p:pic>
        <p:nvPicPr>
          <p:cNvPr id="19" name="Picture 2" descr="C:\Documents and Settings\qif\桌面\SMC应用.bmp"/>
          <p:cNvPicPr>
            <a:picLocks noChangeAspect="1" noChangeArrowheads="1"/>
          </p:cNvPicPr>
          <p:nvPr/>
        </p:nvPicPr>
        <p:blipFill>
          <a:blip r:embed="rId2" cstate="print"/>
          <a:srcRect l="3579" t="51881" r="62280" b="14519"/>
          <a:stretch>
            <a:fillRect/>
          </a:stretch>
        </p:blipFill>
        <p:spPr bwMode="auto">
          <a:xfrm>
            <a:off x="3428992" y="2928934"/>
            <a:ext cx="2412174" cy="1643074"/>
          </a:xfrm>
          <a:prstGeom prst="rect">
            <a:avLst/>
          </a:prstGeom>
          <a:noFill/>
        </p:spPr>
      </p:pic>
      <p:pic>
        <p:nvPicPr>
          <p:cNvPr id="21" name="Picture 2" descr="C:\Documents and Settings\qif\桌面\SMC应用.bmp"/>
          <p:cNvPicPr>
            <a:picLocks noChangeAspect="1" noChangeArrowheads="1"/>
          </p:cNvPicPr>
          <p:nvPr/>
        </p:nvPicPr>
        <p:blipFill>
          <a:blip r:embed="rId2" cstate="print"/>
          <a:srcRect l="50091" t="49974" r="3700" b="19762"/>
          <a:stretch>
            <a:fillRect/>
          </a:stretch>
        </p:blipFill>
        <p:spPr bwMode="auto">
          <a:xfrm>
            <a:off x="571472" y="4643446"/>
            <a:ext cx="3405737" cy="1492005"/>
          </a:xfrm>
          <a:prstGeom prst="rect">
            <a:avLst/>
          </a:prstGeom>
          <a:noFill/>
        </p:spPr>
      </p:pic>
      <p:pic>
        <p:nvPicPr>
          <p:cNvPr id="23" name="Picture 2" descr="C:\Documents and Settings\qif\桌面\SMC应用.bmp"/>
          <p:cNvPicPr>
            <a:picLocks noChangeAspect="1" noChangeArrowheads="1"/>
          </p:cNvPicPr>
          <p:nvPr/>
        </p:nvPicPr>
        <p:blipFill>
          <a:blip r:embed="rId2" cstate="print"/>
          <a:srcRect l="3579" t="18520" r="62280" b="50502"/>
          <a:stretch>
            <a:fillRect/>
          </a:stretch>
        </p:blipFill>
        <p:spPr bwMode="auto">
          <a:xfrm>
            <a:off x="571472" y="2928934"/>
            <a:ext cx="2616280" cy="1643074"/>
          </a:xfrm>
          <a:prstGeom prst="rect">
            <a:avLst/>
          </a:prstGeom>
          <a:noFill/>
        </p:spPr>
      </p:pic>
      <p:pic>
        <p:nvPicPr>
          <p:cNvPr id="24" name="Picture 2" descr="C:\Documents and Settings\qif\桌面\GMT应用.bmp"/>
          <p:cNvPicPr>
            <a:picLocks noChangeAspect="1" noChangeArrowheads="1"/>
          </p:cNvPicPr>
          <p:nvPr/>
        </p:nvPicPr>
        <p:blipFill>
          <a:blip r:embed="rId3" cstate="print"/>
          <a:srcRect l="68196" t="52291" r="3465" b="6959"/>
          <a:stretch>
            <a:fillRect/>
          </a:stretch>
        </p:blipFill>
        <p:spPr bwMode="auto">
          <a:xfrm>
            <a:off x="6500826" y="4143380"/>
            <a:ext cx="2076482" cy="2000264"/>
          </a:xfrm>
          <a:prstGeom prst="rect">
            <a:avLst/>
          </a:prstGeom>
          <a:noFill/>
        </p:spPr>
      </p:pic>
      <p:sp>
        <p:nvSpPr>
          <p:cNvPr id="20" name="矩形 19"/>
          <p:cNvSpPr/>
          <p:nvPr/>
        </p:nvSpPr>
        <p:spPr>
          <a:xfrm>
            <a:off x="500034" y="2357430"/>
            <a:ext cx="1417376" cy="338554"/>
          </a:xfrm>
          <a:prstGeom prst="rect">
            <a:avLst/>
          </a:prstGeom>
        </p:spPr>
        <p:txBody>
          <a:bodyPr wrap="none">
            <a:spAutoFit/>
          </a:bodyPr>
          <a:lstStyle/>
          <a:p>
            <a:r>
              <a:rPr lang="en-US" altLang="zh-CN" sz="1600" b="0" dirty="0" smtClean="0">
                <a:latin typeface="Arial" pitchFamily="34" charset="0"/>
                <a:ea typeface="仿宋_GB2312" pitchFamily="49" charset="-122"/>
                <a:cs typeface="Arial" pitchFamily="34" charset="0"/>
              </a:rPr>
              <a:t>SMC lift gate </a:t>
            </a:r>
            <a:endParaRPr lang="zh-CN" altLang="en-US" sz="1600" dirty="0">
              <a:latin typeface="Arial" pitchFamily="34" charset="0"/>
              <a:ea typeface="仿宋_GB2312" pitchFamily="49" charset="-122"/>
              <a:cs typeface="Arial" pitchFamily="34" charset="0"/>
            </a:endParaRPr>
          </a:p>
        </p:txBody>
      </p:sp>
      <p:sp>
        <p:nvSpPr>
          <p:cNvPr id="22" name="矩形 21"/>
          <p:cNvSpPr/>
          <p:nvPr/>
        </p:nvSpPr>
        <p:spPr>
          <a:xfrm>
            <a:off x="2000232" y="2428868"/>
            <a:ext cx="1585690"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zh-CN" altLang="en-US" sz="1200" b="1" dirty="0" smtClean="0">
                <a:solidFill>
                  <a:schemeClr val="tx1"/>
                </a:solidFill>
                <a:latin typeface="Arial" pitchFamily="34" charset="0"/>
                <a:ea typeface="仿宋_GB2312" pitchFamily="49" charset="-122"/>
                <a:cs typeface="Arial" pitchFamily="34" charset="0"/>
              </a:rPr>
              <a:t>相对钢制减重</a:t>
            </a:r>
            <a:r>
              <a:rPr lang="en-US" altLang="zh-CN" sz="1200" b="1" dirty="0" smtClean="0">
                <a:solidFill>
                  <a:schemeClr val="tx1"/>
                </a:solidFill>
                <a:latin typeface="Arial" pitchFamily="34" charset="0"/>
                <a:ea typeface="仿宋_GB2312" pitchFamily="49" charset="-122"/>
                <a:cs typeface="Arial" pitchFamily="34" charset="0"/>
              </a:rPr>
              <a:t>2.63kg</a:t>
            </a:r>
            <a:endParaRPr lang="zh-CN" altLang="en-US" b="1" dirty="0">
              <a:solidFill>
                <a:schemeClr val="tx1"/>
              </a:solidFill>
              <a:latin typeface="Arial" pitchFamily="34" charset="0"/>
              <a:ea typeface="仿宋_GB2312" pitchFamily="49" charset="-122"/>
              <a:cs typeface="Arial" pitchFamily="34" charset="0"/>
            </a:endParaRPr>
          </a:p>
        </p:txBody>
      </p:sp>
      <p:pic>
        <p:nvPicPr>
          <p:cNvPr id="26" name="Picture 2" descr="C:\Documents and Settings\qif\桌面\GMT应用.bmp"/>
          <p:cNvPicPr>
            <a:picLocks noChangeAspect="1" noChangeArrowheads="1"/>
          </p:cNvPicPr>
          <p:nvPr/>
        </p:nvPicPr>
        <p:blipFill>
          <a:blip r:embed="rId3" cstate="print"/>
          <a:srcRect l="35705" t="52291" r="31804" b="6959"/>
          <a:stretch>
            <a:fillRect/>
          </a:stretch>
        </p:blipFill>
        <p:spPr bwMode="auto">
          <a:xfrm>
            <a:off x="6215074" y="1428736"/>
            <a:ext cx="2635747" cy="2214578"/>
          </a:xfrm>
          <a:prstGeom prst="rect">
            <a:avLst/>
          </a:prstGeom>
          <a:noFill/>
        </p:spPr>
      </p:pic>
      <p:sp>
        <p:nvSpPr>
          <p:cNvPr id="28" name="TextBox 27"/>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53</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4" name="矩形 13"/>
          <p:cNvSpPr/>
          <p:nvPr/>
        </p:nvSpPr>
        <p:spPr>
          <a:xfrm>
            <a:off x="1170208" y="147696"/>
            <a:ext cx="4307589" cy="576248"/>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-17</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2"/>
          <p:cNvSpPr txBox="1">
            <a:spLocks/>
          </p:cNvSpPr>
          <p:nvPr/>
        </p:nvSpPr>
        <p:spPr bwMode="auto">
          <a:xfrm>
            <a:off x="3124200" y="6545263"/>
            <a:ext cx="2895600" cy="361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bg1"/>
                </a:solidFill>
                <a:effectLst/>
                <a:uLnTx/>
                <a:uFillTx/>
                <a:latin typeface="+mn-lt"/>
                <a:ea typeface="宋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54</a:t>
            </a:fld>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endParaRPr kumimoji="0" lang="en-US" altLang="zh-CN" sz="1400" b="0" i="0" u="none" strike="noStrike" kern="1200" cap="none" spc="0" normalizeH="0" baseline="0" noProof="0" dirty="0">
              <a:ln>
                <a:noFill/>
              </a:ln>
              <a:solidFill>
                <a:schemeClr val="bg1"/>
              </a:solidFill>
              <a:effectLst/>
              <a:uLnTx/>
              <a:uFillTx/>
              <a:latin typeface="+mn-lt"/>
              <a:ea typeface="宋体" pitchFamily="2" charset="-122"/>
              <a:cs typeface="+mn-cs"/>
            </a:endParaRPr>
          </a:p>
        </p:txBody>
      </p:sp>
      <p:sp>
        <p:nvSpPr>
          <p:cNvPr id="8" name="内容占位符 2"/>
          <p:cNvSpPr txBox="1">
            <a:spLocks/>
          </p:cNvSpPr>
          <p:nvPr/>
        </p:nvSpPr>
        <p:spPr bwMode="auto">
          <a:xfrm>
            <a:off x="323528" y="1124744"/>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13</a:t>
            </a:r>
          </a:p>
        </p:txBody>
      </p:sp>
      <p:sp>
        <p:nvSpPr>
          <p:cNvPr id="11" name="内容占位符 2"/>
          <p:cNvSpPr txBox="1">
            <a:spLocks/>
          </p:cNvSpPr>
          <p:nvPr/>
        </p:nvSpPr>
        <p:spPr>
          <a:xfrm>
            <a:off x="351276" y="1578183"/>
            <a:ext cx="8567640" cy="314117"/>
          </a:xfrm>
          <a:prstGeom prst="rect">
            <a:avLst/>
          </a:prstGeom>
        </p:spPr>
        <p:txBody>
          <a:bodyPr vert="horz" lIns="91440" tIns="45720" rIns="91440" bIns="45720" rtlCol="0">
            <a:noAutofit/>
          </a:bodyPr>
          <a:lstStyle/>
          <a:p>
            <a:r>
              <a:rPr lang="zh-CN" altLang="en-US" b="1" dirty="0" smtClean="0">
                <a:latin typeface="Arial" pitchFamily="34" charset="0"/>
                <a:ea typeface="仿宋_GB2312" pitchFamily="49" charset="-122"/>
                <a:cs typeface="Arial" pitchFamily="34" charset="0"/>
              </a:rPr>
              <a:t>轻质材料应用</a:t>
            </a:r>
            <a:r>
              <a:rPr lang="en-US" altLang="zh-CN" b="1" dirty="0" smtClean="0">
                <a:latin typeface="Arial" pitchFamily="34" charset="0"/>
                <a:ea typeface="仿宋_GB2312" pitchFamily="49" charset="-122"/>
                <a:cs typeface="Arial" pitchFamily="34" charset="0"/>
              </a:rPr>
              <a:t>——</a:t>
            </a:r>
            <a:r>
              <a:rPr lang="zh-CN" altLang="zh-CN" b="1" dirty="0" smtClean="0">
                <a:latin typeface="Arial" pitchFamily="34" charset="0"/>
                <a:ea typeface="仿宋_GB2312" pitchFamily="49" charset="-122"/>
                <a:cs typeface="Arial" pitchFamily="34" charset="0"/>
              </a:rPr>
              <a:t>碳纤维复合材料典型零部件</a:t>
            </a:r>
            <a:r>
              <a:rPr lang="zh-CN" altLang="en-US" b="1" dirty="0" smtClean="0">
                <a:latin typeface="Arial" pitchFamily="34" charset="0"/>
                <a:ea typeface="仿宋_GB2312" pitchFamily="49" charset="-122"/>
                <a:cs typeface="Arial" pitchFamily="34" charset="0"/>
              </a:rPr>
              <a:t>应用</a:t>
            </a:r>
          </a:p>
        </p:txBody>
      </p:sp>
      <p:sp>
        <p:nvSpPr>
          <p:cNvPr id="28" name="TextBox 27"/>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54</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
        <p:nvSpPr>
          <p:cNvPr id="14" name="矩形 13"/>
          <p:cNvSpPr/>
          <p:nvPr/>
        </p:nvSpPr>
        <p:spPr>
          <a:xfrm>
            <a:off x="1170208" y="147696"/>
            <a:ext cx="4307589"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-18</a:t>
            </a:r>
          </a:p>
        </p:txBody>
      </p:sp>
      <p:pic>
        <p:nvPicPr>
          <p:cNvPr id="16" name="Picture 2"/>
          <p:cNvPicPr>
            <a:picLocks noChangeAspect="1" noChangeArrowheads="1"/>
          </p:cNvPicPr>
          <p:nvPr/>
        </p:nvPicPr>
        <p:blipFill>
          <a:blip r:embed="rId3" cstate="print"/>
          <a:srcRect r="2090"/>
          <a:stretch>
            <a:fillRect/>
          </a:stretch>
        </p:blipFill>
        <p:spPr bwMode="auto">
          <a:xfrm>
            <a:off x="1619672" y="3645024"/>
            <a:ext cx="1927084" cy="1317610"/>
          </a:xfrm>
          <a:prstGeom prst="rect">
            <a:avLst/>
          </a:prstGeom>
          <a:noFill/>
          <a:ln w="9525">
            <a:noFill/>
            <a:miter lim="800000"/>
            <a:headEnd/>
            <a:tailEnd/>
          </a:ln>
        </p:spPr>
      </p:pic>
      <p:sp>
        <p:nvSpPr>
          <p:cNvPr id="17" name="矩形 16"/>
          <p:cNvSpPr/>
          <p:nvPr/>
        </p:nvSpPr>
        <p:spPr>
          <a:xfrm>
            <a:off x="899592" y="5517232"/>
            <a:ext cx="7542311" cy="646331"/>
          </a:xfrm>
          <a:prstGeom prst="rect">
            <a:avLst/>
          </a:prstGeom>
        </p:spPr>
        <p:txBody>
          <a:bodyPr wrap="square">
            <a:spAutoFit/>
          </a:bodyPr>
          <a:lstStyle/>
          <a:p>
            <a:pPr algn="ctr"/>
            <a:r>
              <a:rPr lang="zh-CN" altLang="zh-CN" b="1" dirty="0" smtClean="0">
                <a:latin typeface="微软雅黑" pitchFamily="34" charset="-122"/>
                <a:ea typeface="微软雅黑" pitchFamily="34" charset="-122"/>
              </a:rPr>
              <a:t>上汽在未来将逐步推出极富现代感与动感的碳纤维选装套件</a:t>
            </a:r>
            <a:r>
              <a:rPr lang="zh-CN" altLang="en-US" b="1" dirty="0" smtClean="0">
                <a:latin typeface="微软雅黑" pitchFamily="34" charset="-122"/>
                <a:ea typeface="微软雅黑" pitchFamily="34" charset="-122"/>
              </a:rPr>
              <a:t>，</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为</a:t>
            </a:r>
            <a:r>
              <a:rPr lang="zh-CN" altLang="zh-CN" b="1" dirty="0" smtClean="0">
                <a:latin typeface="微软雅黑" pitchFamily="34" charset="-122"/>
                <a:ea typeface="微软雅黑" pitchFamily="34" charset="-122"/>
              </a:rPr>
              <a:t>消费者</a:t>
            </a:r>
            <a:r>
              <a:rPr lang="zh-CN" altLang="en-US" b="1" dirty="0" smtClean="0">
                <a:latin typeface="微软雅黑" pitchFamily="34" charset="-122"/>
                <a:ea typeface="微软雅黑" pitchFamily="34" charset="-122"/>
              </a:rPr>
              <a:t>提供</a:t>
            </a:r>
            <a:r>
              <a:rPr lang="zh-CN" altLang="zh-CN" b="1" dirty="0" smtClean="0">
                <a:latin typeface="微软雅黑" pitchFamily="34" charset="-122"/>
                <a:ea typeface="微软雅黑" pitchFamily="34" charset="-122"/>
              </a:rPr>
              <a:t>个性化、定制化的贴心服务。</a:t>
            </a:r>
            <a:endParaRPr lang="zh-CN" altLang="en-US" b="1" dirty="0" smtClean="0">
              <a:latin typeface="微软雅黑" pitchFamily="34" charset="-122"/>
              <a:ea typeface="微软雅黑" pitchFamily="34" charset="-122"/>
            </a:endParaRPr>
          </a:p>
        </p:txBody>
      </p:sp>
      <p:pic>
        <p:nvPicPr>
          <p:cNvPr id="18" name="Picture 2"/>
          <p:cNvPicPr>
            <a:picLocks noChangeAspect="1" noChangeArrowheads="1"/>
          </p:cNvPicPr>
          <p:nvPr/>
        </p:nvPicPr>
        <p:blipFill>
          <a:blip r:embed="rId4" cstate="print"/>
          <a:srcRect/>
          <a:stretch>
            <a:fillRect/>
          </a:stretch>
        </p:blipFill>
        <p:spPr bwMode="auto">
          <a:xfrm>
            <a:off x="2195736" y="2420888"/>
            <a:ext cx="1080120" cy="712817"/>
          </a:xfrm>
          <a:prstGeom prst="rect">
            <a:avLst/>
          </a:prstGeom>
          <a:noFill/>
          <a:ln w="9525">
            <a:noFill/>
            <a:miter lim="800000"/>
            <a:headEnd/>
            <a:tailEnd/>
          </a:ln>
        </p:spPr>
      </p:pic>
      <p:pic>
        <p:nvPicPr>
          <p:cNvPr id="25" name="图片 24" descr="IMG_7144.JPG"/>
          <p:cNvPicPr>
            <a:picLocks noChangeAspect="1"/>
          </p:cNvPicPr>
          <p:nvPr/>
        </p:nvPicPr>
        <p:blipFill>
          <a:blip r:embed="rId5" cstate="print"/>
          <a:srcRect l="25588" t="7476" r="17713"/>
          <a:stretch>
            <a:fillRect/>
          </a:stretch>
        </p:blipFill>
        <p:spPr>
          <a:xfrm>
            <a:off x="3851920" y="2348880"/>
            <a:ext cx="720080" cy="783374"/>
          </a:xfrm>
          <a:prstGeom prst="rect">
            <a:avLst/>
          </a:prstGeom>
        </p:spPr>
      </p:pic>
      <p:pic>
        <p:nvPicPr>
          <p:cNvPr id="27" name="Picture 4" descr="C:\Users\hzcer\Desktop\2014年巡游轻量化资料\E50\碳纤维电池盒照片\IMG_0639.jpg"/>
          <p:cNvPicPr>
            <a:picLocks noChangeAspect="1" noChangeArrowheads="1"/>
          </p:cNvPicPr>
          <p:nvPr/>
        </p:nvPicPr>
        <p:blipFill>
          <a:blip r:embed="rId6" cstate="print"/>
          <a:srcRect l="8674" t="8696" r="4581" b="8696"/>
          <a:stretch>
            <a:fillRect/>
          </a:stretch>
        </p:blipFill>
        <p:spPr bwMode="auto">
          <a:xfrm>
            <a:off x="3620735" y="4077072"/>
            <a:ext cx="1023273" cy="648072"/>
          </a:xfrm>
          <a:prstGeom prst="rect">
            <a:avLst/>
          </a:prstGeom>
          <a:noFill/>
        </p:spPr>
      </p:pic>
      <p:pic>
        <p:nvPicPr>
          <p:cNvPr id="30" name="Picture 2" descr="Z:\02 项目文件\16 轻量化项目\EP11 数据\保险杠.jpg"/>
          <p:cNvPicPr>
            <a:picLocks noChangeAspect="1" noChangeArrowheads="1"/>
          </p:cNvPicPr>
          <p:nvPr/>
        </p:nvPicPr>
        <p:blipFill>
          <a:blip r:embed="rId7" cstate="print"/>
          <a:srcRect l="8847" t="30010" r="32625" b="35462"/>
          <a:stretch>
            <a:fillRect/>
          </a:stretch>
        </p:blipFill>
        <p:spPr bwMode="auto">
          <a:xfrm>
            <a:off x="539552" y="4149080"/>
            <a:ext cx="945179" cy="432048"/>
          </a:xfrm>
          <a:prstGeom prst="rect">
            <a:avLst/>
          </a:prstGeom>
          <a:noFill/>
        </p:spPr>
      </p:pic>
      <p:sp>
        <p:nvSpPr>
          <p:cNvPr id="41" name="矩形 40"/>
          <p:cNvSpPr/>
          <p:nvPr/>
        </p:nvSpPr>
        <p:spPr>
          <a:xfrm>
            <a:off x="3779912" y="3284984"/>
            <a:ext cx="646331" cy="258532"/>
          </a:xfrm>
          <a:prstGeom prst="rect">
            <a:avLst/>
          </a:prstGeom>
        </p:spPr>
        <p:txBody>
          <a:bodyPr wrap="none">
            <a:spAutoFit/>
          </a:bodyPr>
          <a:lstStyle/>
          <a:p>
            <a:pPr lvl="0" algn="ctr">
              <a:lnSpc>
                <a:spcPct val="90000"/>
              </a:lnSpc>
              <a:spcAft>
                <a:spcPct val="35000"/>
              </a:spcAft>
            </a:pPr>
            <a:r>
              <a:rPr lang="zh-CN" altLang="en-US" sz="1200" b="1" dirty="0" smtClean="0">
                <a:latin typeface="Arial" pitchFamily="34" charset="0"/>
                <a:ea typeface="仿宋_GB2312" pitchFamily="49" charset="-122"/>
                <a:cs typeface="Arial" pitchFamily="34" charset="0"/>
              </a:rPr>
              <a:t>翼子板</a:t>
            </a:r>
            <a:endParaRPr lang="zh-CN" altLang="en-US" sz="1200" b="1" dirty="0">
              <a:latin typeface="Arial" pitchFamily="34" charset="0"/>
              <a:ea typeface="仿宋_GB2312" pitchFamily="49" charset="-122"/>
              <a:cs typeface="Arial" pitchFamily="34" charset="0"/>
            </a:endParaRPr>
          </a:p>
        </p:txBody>
      </p:sp>
      <p:sp>
        <p:nvSpPr>
          <p:cNvPr id="42" name="矩形 41"/>
          <p:cNvSpPr/>
          <p:nvPr/>
        </p:nvSpPr>
        <p:spPr>
          <a:xfrm>
            <a:off x="539552" y="4869160"/>
            <a:ext cx="1107996" cy="258532"/>
          </a:xfrm>
          <a:prstGeom prst="rect">
            <a:avLst/>
          </a:prstGeom>
        </p:spPr>
        <p:txBody>
          <a:bodyPr wrap="none">
            <a:spAutoFit/>
          </a:bodyPr>
          <a:lstStyle/>
          <a:p>
            <a:pPr lvl="0" algn="ctr">
              <a:lnSpc>
                <a:spcPct val="90000"/>
              </a:lnSpc>
              <a:spcAft>
                <a:spcPct val="35000"/>
              </a:spcAft>
            </a:pPr>
            <a:r>
              <a:rPr lang="zh-CN" altLang="en-US" sz="1200" b="1" dirty="0" smtClean="0">
                <a:latin typeface="Arial" pitchFamily="34" charset="0"/>
                <a:ea typeface="仿宋_GB2312" pitchFamily="49" charset="-122"/>
                <a:cs typeface="Arial" pitchFamily="34" charset="0"/>
              </a:rPr>
              <a:t>保险杠防撞梁</a:t>
            </a:r>
            <a:endParaRPr lang="zh-CN" altLang="en-US" sz="1200" b="1" dirty="0">
              <a:latin typeface="Arial" pitchFamily="34" charset="0"/>
              <a:ea typeface="仿宋_GB2312" pitchFamily="49" charset="-122"/>
              <a:cs typeface="Arial" pitchFamily="34" charset="0"/>
            </a:endParaRPr>
          </a:p>
        </p:txBody>
      </p:sp>
      <p:sp>
        <p:nvSpPr>
          <p:cNvPr id="43" name="矩形 42"/>
          <p:cNvSpPr/>
          <p:nvPr/>
        </p:nvSpPr>
        <p:spPr>
          <a:xfrm>
            <a:off x="718121" y="3284984"/>
            <a:ext cx="646331" cy="258532"/>
          </a:xfrm>
          <a:prstGeom prst="rect">
            <a:avLst/>
          </a:prstGeom>
        </p:spPr>
        <p:txBody>
          <a:bodyPr wrap="none">
            <a:spAutoFit/>
          </a:bodyPr>
          <a:lstStyle/>
          <a:p>
            <a:pPr lvl="0" algn="ctr">
              <a:lnSpc>
                <a:spcPct val="90000"/>
              </a:lnSpc>
              <a:spcAft>
                <a:spcPct val="35000"/>
              </a:spcAft>
            </a:pPr>
            <a:r>
              <a:rPr lang="zh-CN" altLang="en-US" sz="1200" b="1" dirty="0" smtClean="0">
                <a:latin typeface="Arial" pitchFamily="34" charset="0"/>
                <a:ea typeface="仿宋_GB2312" pitchFamily="49" charset="-122"/>
                <a:cs typeface="Arial" pitchFamily="34" charset="0"/>
              </a:rPr>
              <a:t>前舱盖</a:t>
            </a:r>
            <a:endParaRPr lang="zh-CN" altLang="en-US" sz="1200" b="1" dirty="0">
              <a:latin typeface="Arial" pitchFamily="34" charset="0"/>
              <a:ea typeface="仿宋_GB2312" pitchFamily="49" charset="-122"/>
              <a:cs typeface="Arial" pitchFamily="34" charset="0"/>
            </a:endParaRPr>
          </a:p>
        </p:txBody>
      </p:sp>
      <p:sp>
        <p:nvSpPr>
          <p:cNvPr id="44" name="矩形 43"/>
          <p:cNvSpPr/>
          <p:nvPr/>
        </p:nvSpPr>
        <p:spPr>
          <a:xfrm>
            <a:off x="2339752" y="3284984"/>
            <a:ext cx="646331" cy="258532"/>
          </a:xfrm>
          <a:prstGeom prst="rect">
            <a:avLst/>
          </a:prstGeom>
        </p:spPr>
        <p:txBody>
          <a:bodyPr wrap="none">
            <a:spAutoFit/>
          </a:bodyPr>
          <a:lstStyle/>
          <a:p>
            <a:pPr lvl="0" algn="ctr">
              <a:lnSpc>
                <a:spcPct val="90000"/>
              </a:lnSpc>
              <a:spcAft>
                <a:spcPct val="35000"/>
              </a:spcAft>
            </a:pPr>
            <a:r>
              <a:rPr lang="zh-CN" altLang="en-US" sz="1200" b="1" dirty="0" smtClean="0">
                <a:latin typeface="Arial" pitchFamily="34" charset="0"/>
                <a:ea typeface="仿宋_GB2312" pitchFamily="49" charset="-122"/>
                <a:cs typeface="Arial" pitchFamily="34" charset="0"/>
              </a:rPr>
              <a:t>后尾门</a:t>
            </a:r>
            <a:endParaRPr lang="zh-CN" altLang="en-US" sz="1200" b="1" dirty="0">
              <a:latin typeface="Arial" pitchFamily="34" charset="0"/>
              <a:ea typeface="仿宋_GB2312" pitchFamily="49" charset="-122"/>
              <a:cs typeface="Arial" pitchFamily="34" charset="0"/>
            </a:endParaRPr>
          </a:p>
        </p:txBody>
      </p:sp>
      <p:sp>
        <p:nvSpPr>
          <p:cNvPr id="45" name="矩形 44"/>
          <p:cNvSpPr/>
          <p:nvPr/>
        </p:nvSpPr>
        <p:spPr>
          <a:xfrm>
            <a:off x="3851920" y="5013176"/>
            <a:ext cx="800219" cy="258532"/>
          </a:xfrm>
          <a:prstGeom prst="rect">
            <a:avLst/>
          </a:prstGeom>
        </p:spPr>
        <p:txBody>
          <a:bodyPr wrap="none">
            <a:spAutoFit/>
          </a:bodyPr>
          <a:lstStyle/>
          <a:p>
            <a:pPr lvl="0" algn="ctr">
              <a:lnSpc>
                <a:spcPct val="90000"/>
              </a:lnSpc>
              <a:spcAft>
                <a:spcPct val="35000"/>
              </a:spcAft>
            </a:pPr>
            <a:r>
              <a:rPr lang="zh-CN" altLang="en-US" sz="1200" b="1" dirty="0" smtClean="0">
                <a:latin typeface="Arial" pitchFamily="34" charset="0"/>
                <a:ea typeface="仿宋_GB2312" pitchFamily="49" charset="-122"/>
                <a:cs typeface="Arial" pitchFamily="34" charset="0"/>
              </a:rPr>
              <a:t>电池壳体</a:t>
            </a:r>
            <a:endParaRPr lang="zh-CN" altLang="en-US" sz="1200" b="1" dirty="0">
              <a:latin typeface="Arial" pitchFamily="34" charset="0"/>
              <a:ea typeface="仿宋_GB2312" pitchFamily="49" charset="-122"/>
              <a:cs typeface="Arial" pitchFamily="34" charset="0"/>
            </a:endParaRPr>
          </a:p>
        </p:txBody>
      </p:sp>
      <p:graphicFrame>
        <p:nvGraphicFramePr>
          <p:cNvPr id="46" name="表格 45"/>
          <p:cNvGraphicFramePr>
            <a:graphicFrameLocks noGrp="1"/>
          </p:cNvGraphicFramePr>
          <p:nvPr/>
        </p:nvGraphicFramePr>
        <p:xfrm>
          <a:off x="5148064" y="2348880"/>
          <a:ext cx="3528393" cy="2376264"/>
        </p:xfrm>
        <a:graphic>
          <a:graphicData uri="http://schemas.openxmlformats.org/drawingml/2006/table">
            <a:tbl>
              <a:tblPr/>
              <a:tblGrid>
                <a:gridCol w="446631"/>
                <a:gridCol w="1098482"/>
                <a:gridCol w="991640"/>
                <a:gridCol w="991640"/>
              </a:tblGrid>
              <a:tr h="328189">
                <a:tc>
                  <a:txBody>
                    <a:bodyPr/>
                    <a:lstStyle/>
                    <a:p>
                      <a:pPr algn="ctr" fontAlgn="ctr"/>
                      <a:r>
                        <a:rPr lang="zh-CN" altLang="en-US" sz="1200" b="1" i="0" u="none" strike="noStrike" dirty="0">
                          <a:solidFill>
                            <a:srgbClr val="000000"/>
                          </a:solidFill>
                          <a:latin typeface="微软雅黑" pitchFamily="34" charset="-122"/>
                          <a:ea typeface="微软雅黑" pitchFamily="34" charset="-122"/>
                        </a:rPr>
                        <a:t>序号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zh-CN" altLang="en-US" sz="1200" b="1" i="0" u="none" strike="noStrike" dirty="0">
                          <a:solidFill>
                            <a:srgbClr val="000000"/>
                          </a:solidFill>
                          <a:latin typeface="微软雅黑" pitchFamily="34" charset="-122"/>
                          <a:ea typeface="微软雅黑" pitchFamily="34" charset="-122"/>
                        </a:rPr>
                        <a:t>零部件名称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zh-CN" altLang="en-US" sz="1200" b="1" i="0" u="none" strike="noStrike" dirty="0">
                          <a:solidFill>
                            <a:srgbClr val="000000"/>
                          </a:solidFill>
                          <a:latin typeface="微软雅黑" pitchFamily="34" charset="-122"/>
                          <a:ea typeface="微软雅黑" pitchFamily="34" charset="-122"/>
                        </a:rPr>
                        <a:t>实际减重</a:t>
                      </a:r>
                      <a:r>
                        <a:rPr lang="en-US" altLang="zh-CN" sz="1200" b="1" i="0" u="none" strike="noStrike" dirty="0">
                          <a:solidFill>
                            <a:srgbClr val="000000"/>
                          </a:solidFill>
                          <a:latin typeface="微软雅黑" pitchFamily="34" charset="-122"/>
                          <a:ea typeface="微软雅黑" pitchFamily="34" charset="-122"/>
                        </a:rPr>
                        <a:t>/</a:t>
                      </a:r>
                      <a:r>
                        <a:rPr lang="en-US" sz="1200" b="1" i="0" u="none" strike="noStrike" dirty="0">
                          <a:solidFill>
                            <a:srgbClr val="000000"/>
                          </a:solidFill>
                          <a:latin typeface="微软雅黑" pitchFamily="34" charset="-122"/>
                          <a:ea typeface="微软雅黑" pitchFamily="34" charset="-122"/>
                        </a:rPr>
                        <a:t>kg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zh-CN" altLang="en-US" sz="1200" b="1" i="0" u="none" strike="noStrike" dirty="0">
                          <a:solidFill>
                            <a:srgbClr val="000000"/>
                          </a:solidFill>
                          <a:latin typeface="微软雅黑" pitchFamily="34" charset="-122"/>
                          <a:ea typeface="微软雅黑" pitchFamily="34" charset="-122"/>
                        </a:rPr>
                        <a:t>实际减重比</a:t>
                      </a:r>
                      <a:r>
                        <a:rPr lang="en-US" altLang="zh-CN" sz="1200" b="1" i="0" u="none" strike="noStrike" dirty="0">
                          <a:solidFill>
                            <a:srgbClr val="000000"/>
                          </a:solidFill>
                          <a:latin typeface="微软雅黑" pitchFamily="34" charset="-122"/>
                          <a:ea typeface="微软雅黑" pitchFamily="34" charset="-122"/>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r>
              <a:tr h="340956">
                <a:tc>
                  <a:txBody>
                    <a:bodyPr/>
                    <a:lstStyle/>
                    <a:p>
                      <a:pPr algn="ctr" fontAlgn="ctr"/>
                      <a:r>
                        <a:rPr lang="en-US" altLang="zh-CN" sz="1200" b="0" i="0" u="none" strike="noStrike" dirty="0">
                          <a:solidFill>
                            <a:srgbClr val="000000"/>
                          </a:solidFill>
                          <a:latin typeface="微软雅黑" pitchFamily="34" charset="-122"/>
                          <a:ea typeface="微软雅黑" pitchFamily="34" charset="-122"/>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solidFill>
                            <a:srgbClr val="000000"/>
                          </a:solidFill>
                          <a:latin typeface="微软雅黑" pitchFamily="34" charset="-122"/>
                          <a:ea typeface="微软雅黑" pitchFamily="34" charset="-122"/>
                        </a:rPr>
                        <a:t>前</a:t>
                      </a:r>
                      <a:r>
                        <a:rPr lang="zh-CN" altLang="en-US" sz="1200" b="0" i="0" u="none" strike="noStrike" dirty="0" smtClean="0">
                          <a:solidFill>
                            <a:srgbClr val="000000"/>
                          </a:solidFill>
                          <a:latin typeface="微软雅黑" pitchFamily="34" charset="-122"/>
                          <a:ea typeface="微软雅黑" pitchFamily="34" charset="-122"/>
                        </a:rPr>
                        <a:t>舱盖</a:t>
                      </a:r>
                      <a:endParaRPr lang="zh-CN" altLang="en-US" sz="1200" b="0" i="0" u="none" strike="noStrike" dirty="0">
                        <a:solidFill>
                          <a:srgbClr val="000000"/>
                        </a:solidFill>
                        <a:latin typeface="微软雅黑" pitchFamily="34" charset="-122"/>
                        <a:ea typeface="微软雅黑"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微软雅黑" pitchFamily="34" charset="-122"/>
                          <a:ea typeface="微软雅黑" pitchFamily="34" charset="-122"/>
                        </a:rPr>
                        <a:t>4.371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微软雅黑" pitchFamily="34" charset="-122"/>
                          <a:ea typeface="微软雅黑" pitchFamily="34" charset="-122"/>
                        </a:rPr>
                        <a:t>58.04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956">
                <a:tc>
                  <a:txBody>
                    <a:bodyPr/>
                    <a:lstStyle/>
                    <a:p>
                      <a:pPr algn="ctr" fontAlgn="ctr"/>
                      <a:r>
                        <a:rPr lang="en-US" altLang="zh-CN" sz="1200" b="0" i="0" u="none" strike="noStrike">
                          <a:solidFill>
                            <a:srgbClr val="000000"/>
                          </a:solidFill>
                          <a:latin typeface="微软雅黑" pitchFamily="34" charset="-122"/>
                          <a:ea typeface="微软雅黑" pitchFamily="34" charset="-122"/>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solidFill>
                            <a:srgbClr val="000000"/>
                          </a:solidFill>
                          <a:latin typeface="微软雅黑" pitchFamily="34" charset="-122"/>
                          <a:ea typeface="微软雅黑" pitchFamily="34" charset="-122"/>
                        </a:rPr>
                        <a:t>后尾</a:t>
                      </a:r>
                      <a:r>
                        <a:rPr lang="zh-CN" altLang="en-US" sz="1200" b="0" i="0" u="none" strike="noStrike" dirty="0" smtClean="0">
                          <a:solidFill>
                            <a:srgbClr val="000000"/>
                          </a:solidFill>
                          <a:latin typeface="微软雅黑" pitchFamily="34" charset="-122"/>
                          <a:ea typeface="微软雅黑" pitchFamily="34" charset="-122"/>
                        </a:rPr>
                        <a:t>门</a:t>
                      </a:r>
                      <a:endParaRPr lang="zh-CN" altLang="en-US" sz="1200" b="0" i="0" u="none" strike="noStrike" dirty="0">
                        <a:solidFill>
                          <a:srgbClr val="000000"/>
                        </a:solidFill>
                        <a:latin typeface="微软雅黑" pitchFamily="34" charset="-122"/>
                        <a:ea typeface="微软雅黑"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微软雅黑" pitchFamily="34" charset="-122"/>
                          <a:ea typeface="微软雅黑" pitchFamily="34" charset="-122"/>
                        </a:rPr>
                        <a:t>2.978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微软雅黑" pitchFamily="34" charset="-122"/>
                          <a:ea typeface="微软雅黑" pitchFamily="34" charset="-122"/>
                        </a:rPr>
                        <a:t>43.30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956">
                <a:tc>
                  <a:txBody>
                    <a:bodyPr/>
                    <a:lstStyle/>
                    <a:p>
                      <a:pPr algn="ctr" fontAlgn="ctr"/>
                      <a:r>
                        <a:rPr lang="en-US" altLang="zh-CN" sz="1200" b="0" i="0" u="none" strike="noStrike">
                          <a:solidFill>
                            <a:srgbClr val="000000"/>
                          </a:solidFill>
                          <a:latin typeface="微软雅黑" pitchFamily="34" charset="-122"/>
                          <a:ea typeface="微软雅黑" pitchFamily="34" charset="-122"/>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solidFill>
                            <a:srgbClr val="000000"/>
                          </a:solidFill>
                          <a:latin typeface="微软雅黑" pitchFamily="34" charset="-122"/>
                          <a:ea typeface="微软雅黑" pitchFamily="34" charset="-122"/>
                        </a:rPr>
                        <a:t>翼子</a:t>
                      </a:r>
                      <a:r>
                        <a:rPr lang="zh-CN" altLang="en-US" sz="1200" b="0" i="0" u="none" strike="noStrike" dirty="0" smtClean="0">
                          <a:solidFill>
                            <a:srgbClr val="000000"/>
                          </a:solidFill>
                          <a:latin typeface="微软雅黑" pitchFamily="34" charset="-122"/>
                          <a:ea typeface="微软雅黑" pitchFamily="34" charset="-122"/>
                        </a:rPr>
                        <a:t>板</a:t>
                      </a:r>
                      <a:endParaRPr lang="zh-CN" altLang="en-US" sz="1200" b="0" i="0" u="none" strike="noStrike" dirty="0">
                        <a:solidFill>
                          <a:srgbClr val="000000"/>
                        </a:solidFill>
                        <a:latin typeface="微软雅黑" pitchFamily="34" charset="-122"/>
                        <a:ea typeface="微软雅黑"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smtClean="0">
                          <a:solidFill>
                            <a:srgbClr val="000000"/>
                          </a:solidFill>
                          <a:latin typeface="微软雅黑" pitchFamily="34" charset="-122"/>
                          <a:ea typeface="微软雅黑" pitchFamily="34" charset="-122"/>
                        </a:rPr>
                        <a:t>1.086</a:t>
                      </a:r>
                      <a:endParaRPr lang="en-US" altLang="zh-CN" sz="1200" b="0" i="0" u="none" strike="noStrike" dirty="0">
                        <a:solidFill>
                          <a:srgbClr val="000000"/>
                        </a:solidFill>
                        <a:latin typeface="微软雅黑" pitchFamily="34" charset="-122"/>
                        <a:ea typeface="微软雅黑"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smtClean="0">
                          <a:solidFill>
                            <a:srgbClr val="000000"/>
                          </a:solidFill>
                          <a:latin typeface="微软雅黑" pitchFamily="34" charset="-122"/>
                          <a:ea typeface="微软雅黑" pitchFamily="34" charset="-122"/>
                        </a:rPr>
                        <a:t>27.73</a:t>
                      </a:r>
                      <a:endParaRPr lang="en-US" altLang="zh-CN" sz="1200" b="0" i="0" u="none" strike="noStrike" dirty="0">
                        <a:solidFill>
                          <a:srgbClr val="000000"/>
                        </a:solidFill>
                        <a:latin typeface="微软雅黑" pitchFamily="34" charset="-122"/>
                        <a:ea typeface="微软雅黑"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956">
                <a:tc>
                  <a:txBody>
                    <a:bodyPr/>
                    <a:lstStyle/>
                    <a:p>
                      <a:pPr algn="ctr" fontAlgn="ctr"/>
                      <a:r>
                        <a:rPr lang="en-US" altLang="zh-CN" sz="1200" b="0" i="0" u="none" strike="noStrike" dirty="0">
                          <a:solidFill>
                            <a:srgbClr val="000000"/>
                          </a:solidFill>
                          <a:latin typeface="微软雅黑" pitchFamily="34" charset="-122"/>
                          <a:ea typeface="微软雅黑" pitchFamily="34" charset="-122"/>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solidFill>
                            <a:srgbClr val="000000"/>
                          </a:solidFill>
                          <a:latin typeface="微软雅黑" pitchFamily="34" charset="-122"/>
                          <a:ea typeface="微软雅黑" pitchFamily="34" charset="-122"/>
                        </a:rPr>
                        <a:t>保险杠防撞梁</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smtClean="0">
                          <a:solidFill>
                            <a:srgbClr val="000000"/>
                          </a:solidFill>
                          <a:latin typeface="微软雅黑" pitchFamily="34" charset="-122"/>
                          <a:ea typeface="微软雅黑" pitchFamily="34" charset="-122"/>
                        </a:rPr>
                        <a:t>0.413</a:t>
                      </a:r>
                      <a:endParaRPr lang="en-US" altLang="zh-CN" sz="1200" b="0" i="0" u="none" strike="noStrike" dirty="0">
                        <a:solidFill>
                          <a:srgbClr val="000000"/>
                        </a:solidFill>
                        <a:latin typeface="微软雅黑" pitchFamily="34" charset="-122"/>
                        <a:ea typeface="微软雅黑"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smtClean="0">
                          <a:solidFill>
                            <a:srgbClr val="000000"/>
                          </a:solidFill>
                          <a:latin typeface="微软雅黑" pitchFamily="34" charset="-122"/>
                          <a:ea typeface="微软雅黑" pitchFamily="34" charset="-122"/>
                        </a:rPr>
                        <a:t>17.57 </a:t>
                      </a:r>
                      <a:endParaRPr lang="en-US" altLang="zh-CN" sz="1200" b="0" i="0" u="none" strike="noStrike" dirty="0">
                        <a:solidFill>
                          <a:srgbClr val="000000"/>
                        </a:solidFill>
                        <a:latin typeface="微软雅黑" pitchFamily="34" charset="-122"/>
                        <a:ea typeface="微软雅黑"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956">
                <a:tc>
                  <a:txBody>
                    <a:bodyPr/>
                    <a:lstStyle/>
                    <a:p>
                      <a:pPr algn="ctr" fontAlgn="ctr"/>
                      <a:r>
                        <a:rPr lang="en-US" altLang="zh-CN" sz="1200" b="0" i="0" u="none" strike="noStrike">
                          <a:solidFill>
                            <a:srgbClr val="000000"/>
                          </a:solidFill>
                          <a:latin typeface="微软雅黑" pitchFamily="34" charset="-122"/>
                          <a:ea typeface="微软雅黑" pitchFamily="34" charset="-122"/>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smtClean="0">
                          <a:solidFill>
                            <a:srgbClr val="000000"/>
                          </a:solidFill>
                          <a:latin typeface="微软雅黑" pitchFamily="34" charset="-122"/>
                          <a:ea typeface="微软雅黑" pitchFamily="34" charset="-122"/>
                        </a:rPr>
                        <a:t>电池壳体</a:t>
                      </a:r>
                      <a:endParaRPr lang="zh-CN" altLang="en-US" sz="1200" b="0" i="0" u="none" strike="noStrike" dirty="0">
                        <a:solidFill>
                          <a:srgbClr val="000000"/>
                        </a:solidFill>
                        <a:latin typeface="微软雅黑" pitchFamily="34" charset="-122"/>
                        <a:ea typeface="微软雅黑"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微软雅黑" pitchFamily="34" charset="-122"/>
                          <a:ea typeface="微软雅黑" pitchFamily="34" charset="-122"/>
                        </a:rPr>
                        <a:t>3.866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微软雅黑" pitchFamily="34" charset="-122"/>
                          <a:ea typeface="微软雅黑" pitchFamily="34" charset="-122"/>
                        </a:rPr>
                        <a:t>44.10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3295">
                <a:tc gridSpan="2">
                  <a:txBody>
                    <a:bodyPr/>
                    <a:lstStyle/>
                    <a:p>
                      <a:pPr algn="ctr" fontAlgn="ctr"/>
                      <a:r>
                        <a:rPr lang="zh-CN" altLang="en-US" sz="1200" b="1" i="0" u="none" strike="noStrike" kern="1200" dirty="0" smtClean="0">
                          <a:solidFill>
                            <a:srgbClr val="000000"/>
                          </a:solidFill>
                          <a:latin typeface="微软雅黑" pitchFamily="34" charset="-122"/>
                          <a:ea typeface="微软雅黑" pitchFamily="34" charset="-122"/>
                          <a:cs typeface="+mn-cs"/>
                        </a:rPr>
                        <a:t>总减重量</a:t>
                      </a:r>
                      <a:r>
                        <a:rPr lang="en-US" altLang="zh-CN" sz="1200" b="1" i="0" u="none" strike="noStrike" kern="1200" dirty="0" smtClean="0">
                          <a:solidFill>
                            <a:srgbClr val="000000"/>
                          </a:solidFill>
                          <a:latin typeface="微软雅黑" pitchFamily="34" charset="-122"/>
                          <a:ea typeface="微软雅黑" pitchFamily="34" charset="-122"/>
                          <a:cs typeface="+mn-cs"/>
                        </a:rPr>
                        <a:t>/kg</a:t>
                      </a:r>
                      <a:endParaRPr lang="zh-CN" altLang="en-US" sz="1200" b="1" i="0" u="none" strike="noStrike" kern="1200" dirty="0">
                        <a:solidFill>
                          <a:srgbClr val="000000"/>
                        </a:solidFill>
                        <a:latin typeface="微软雅黑" pitchFamily="34" charset="-122"/>
                        <a:ea typeface="微软雅黑" pitchFamily="34" charset="-122"/>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ctr" fontAlgn="ctr"/>
                      <a:r>
                        <a:rPr lang="en-US" altLang="zh-CN" sz="1200" b="1" i="0" u="none" strike="noStrike" dirty="0" smtClean="0">
                          <a:solidFill>
                            <a:srgbClr val="FF0000"/>
                          </a:solidFill>
                          <a:latin typeface="微软雅黑" pitchFamily="34" charset="-122"/>
                          <a:ea typeface="微软雅黑" pitchFamily="34" charset="-122"/>
                        </a:rPr>
                        <a:t>12.714</a:t>
                      </a:r>
                      <a:endParaRPr lang="en-US" altLang="zh-CN" sz="1200" b="1" i="0" u="none" strike="noStrike" dirty="0">
                        <a:solidFill>
                          <a:srgbClr val="FF0000"/>
                        </a:solidFill>
                        <a:latin typeface="微软雅黑" pitchFamily="34" charset="-122"/>
                        <a:ea typeface="微软雅黑"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US" altLang="zh-CN" sz="1600" b="1" i="0" u="none" strike="noStrike" dirty="0">
                        <a:solidFill>
                          <a:srgbClr val="000000"/>
                        </a:solidFill>
                        <a:latin typeface="宋体"/>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7" name="矩形 46"/>
          <p:cNvSpPr/>
          <p:nvPr/>
        </p:nvSpPr>
        <p:spPr>
          <a:xfrm>
            <a:off x="6516216" y="5013176"/>
            <a:ext cx="1372492" cy="258532"/>
          </a:xfrm>
          <a:prstGeom prst="rect">
            <a:avLst/>
          </a:prstGeom>
        </p:spPr>
        <p:txBody>
          <a:bodyPr wrap="none">
            <a:spAutoFit/>
          </a:bodyPr>
          <a:lstStyle/>
          <a:p>
            <a:pPr lvl="0" algn="ctr">
              <a:lnSpc>
                <a:spcPct val="90000"/>
              </a:lnSpc>
              <a:spcAft>
                <a:spcPct val="35000"/>
              </a:spcAft>
            </a:pPr>
            <a:r>
              <a:rPr lang="en-US" altLang="zh-CN" sz="1200" b="1" dirty="0" smtClean="0">
                <a:latin typeface="Arial" pitchFamily="34" charset="0"/>
                <a:ea typeface="仿宋_GB2312" pitchFamily="49" charset="-122"/>
                <a:cs typeface="Arial" pitchFamily="34" charset="0"/>
              </a:rPr>
              <a:t>CFRP</a:t>
            </a:r>
            <a:r>
              <a:rPr lang="zh-CN" altLang="en-US" sz="1200" b="1" dirty="0" smtClean="0">
                <a:latin typeface="Arial" pitchFamily="34" charset="0"/>
                <a:ea typeface="仿宋_GB2312" pitchFamily="49" charset="-122"/>
                <a:cs typeface="Arial" pitchFamily="34" charset="0"/>
              </a:rPr>
              <a:t>减重信息表</a:t>
            </a:r>
            <a:endParaRPr lang="zh-CN" altLang="en-US" sz="1200" b="1" dirty="0">
              <a:latin typeface="Arial" pitchFamily="34" charset="0"/>
              <a:ea typeface="仿宋_GB2312" pitchFamily="49" charset="-122"/>
              <a:cs typeface="Arial" pitchFamily="34" charset="0"/>
            </a:endParaRPr>
          </a:p>
        </p:txBody>
      </p:sp>
      <p:pic>
        <p:nvPicPr>
          <p:cNvPr id="310273" name="Picture 1"/>
          <p:cNvPicPr>
            <a:picLocks noChangeAspect="1" noChangeArrowheads="1"/>
          </p:cNvPicPr>
          <p:nvPr/>
        </p:nvPicPr>
        <p:blipFill>
          <a:blip r:embed="rId8" cstate="print"/>
          <a:srcRect/>
          <a:stretch>
            <a:fillRect/>
          </a:stretch>
        </p:blipFill>
        <p:spPr bwMode="auto">
          <a:xfrm>
            <a:off x="611560" y="2276872"/>
            <a:ext cx="1224136" cy="8418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2"/>
          <p:cNvSpPr txBox="1">
            <a:spLocks/>
          </p:cNvSpPr>
          <p:nvPr/>
        </p:nvSpPr>
        <p:spPr bwMode="auto">
          <a:xfrm>
            <a:off x="3124200" y="6545263"/>
            <a:ext cx="2895600" cy="361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fld id="{15B00CD0-4C33-4093-8694-8E219452E2FE}" type="slidenum">
              <a:rPr kumimoji="0" lang="en-US" altLang="zh-CN" sz="1400" b="0" i="0" u="none" strike="noStrike" kern="1200" cap="none" spc="0" normalizeH="0" baseline="0" noProof="0" smtClean="0">
                <a:ln>
                  <a:noFill/>
                </a:ln>
                <a:solidFill>
                  <a:schemeClr val="bg1"/>
                </a:solidFill>
                <a:effectLst/>
                <a:uLnTx/>
                <a:uFillTx/>
                <a:latin typeface="+mn-lt"/>
                <a:ea typeface="宋体"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55</a:t>
            </a:fld>
            <a:r>
              <a:rPr kumimoji="0" lang="en-US" altLang="zh-CN" sz="1400" b="0" i="0" u="none" strike="noStrike" kern="1200" cap="none" spc="0" normalizeH="0" baseline="0" noProof="0" dirty="0" smtClean="0">
                <a:ln>
                  <a:noFill/>
                </a:ln>
                <a:solidFill>
                  <a:schemeClr val="bg1"/>
                </a:solidFill>
                <a:effectLst/>
                <a:uLnTx/>
                <a:uFillTx/>
                <a:latin typeface="+mn-lt"/>
                <a:ea typeface="宋体" pitchFamily="2" charset="-122"/>
                <a:cs typeface="+mn-cs"/>
              </a:rPr>
              <a:t>-</a:t>
            </a:r>
            <a:endParaRPr kumimoji="0" lang="en-US" altLang="zh-CN" sz="1400" b="0" i="0" u="none" strike="noStrike" kern="1200" cap="none" spc="0" normalizeH="0" baseline="0" noProof="0" dirty="0">
              <a:ln>
                <a:noFill/>
              </a:ln>
              <a:solidFill>
                <a:schemeClr val="bg1"/>
              </a:solidFill>
              <a:effectLst/>
              <a:uLnTx/>
              <a:uFillTx/>
              <a:latin typeface="+mn-lt"/>
              <a:ea typeface="宋体" pitchFamily="2" charset="-122"/>
              <a:cs typeface="+mn-cs"/>
            </a:endParaRPr>
          </a:p>
        </p:txBody>
      </p:sp>
      <p:sp>
        <p:nvSpPr>
          <p:cNvPr id="8" name="内容占位符 2"/>
          <p:cNvSpPr txBox="1">
            <a:spLocks/>
          </p:cNvSpPr>
          <p:nvPr/>
        </p:nvSpPr>
        <p:spPr bwMode="auto">
          <a:xfrm>
            <a:off x="395536" y="908720"/>
            <a:ext cx="8542338" cy="350837"/>
          </a:xfrm>
          <a:prstGeom prst="rect">
            <a:avLst/>
          </a:prstGeom>
          <a:noFill/>
          <a:ln>
            <a:noFill/>
            <a:headEnd/>
            <a:tailEnd/>
          </a:ln>
        </p:spPr>
        <p:style>
          <a:lnRef idx="0">
            <a:schemeClr val="accent1"/>
          </a:lnRef>
          <a:fillRef idx="1001">
            <a:schemeClr val="lt1"/>
          </a:fillRef>
          <a:effectRef idx="3">
            <a:schemeClr val="accent1"/>
          </a:effectRef>
          <a:fontRef idx="minor">
            <a:schemeClr val="lt1"/>
          </a:fontRef>
        </p:style>
        <p:txBody>
          <a:bodyPr/>
          <a:lstStyle/>
          <a:p>
            <a:pPr marL="342900" indent="-342900" algn="just" eaLnBrk="0" hangingPunct="0">
              <a:spcBef>
                <a:spcPct val="20000"/>
              </a:spcBef>
              <a:buClr>
                <a:srgbClr val="C00000"/>
              </a:buClr>
              <a:defRPr/>
            </a:pPr>
            <a:r>
              <a:rPr lang="zh-CN" altLang="en-US" sz="2000" b="1" i="1" kern="0" dirty="0" smtClean="0">
                <a:solidFill>
                  <a:srgbClr val="000099"/>
                </a:solidFill>
                <a:latin typeface="Arial" pitchFamily="34" charset="0"/>
                <a:cs typeface="Arial" pitchFamily="34" charset="0"/>
              </a:rPr>
              <a:t>上汽某项目</a:t>
            </a:r>
            <a:r>
              <a:rPr lang="en-US" altLang="zh-CN" sz="2000" b="1" i="1" kern="0" dirty="0" smtClean="0">
                <a:solidFill>
                  <a:srgbClr val="000099"/>
                </a:solidFill>
                <a:latin typeface="Arial" pitchFamily="34" charset="0"/>
                <a:cs typeface="Arial" pitchFamily="34" charset="0"/>
              </a:rPr>
              <a:t>14</a:t>
            </a:r>
          </a:p>
        </p:txBody>
      </p:sp>
      <p:sp>
        <p:nvSpPr>
          <p:cNvPr id="13" name="内容占位符 2"/>
          <p:cNvSpPr txBox="1">
            <a:spLocks/>
          </p:cNvSpPr>
          <p:nvPr/>
        </p:nvSpPr>
        <p:spPr bwMode="auto">
          <a:xfrm>
            <a:off x="323528" y="1772816"/>
            <a:ext cx="4968552" cy="4608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gn="just" fontAlgn="base">
              <a:lnSpc>
                <a:spcPct val="150000"/>
              </a:lnSpc>
              <a:spcBef>
                <a:spcPct val="20000"/>
              </a:spcBef>
              <a:spcAft>
                <a:spcPct val="0"/>
              </a:spcAft>
              <a:buClr>
                <a:srgbClr val="FF3300"/>
              </a:buClr>
              <a:buFont typeface="Wingdings" pitchFamily="2" charset="2"/>
              <a:buChar char="Ø"/>
              <a:defRPr/>
            </a:pPr>
            <a:r>
              <a:rPr lang="zh-CN" altLang="en-US" b="1" dirty="0" smtClean="0">
                <a:latin typeface="Arial" pitchFamily="34" charset="0"/>
                <a:ea typeface="仿宋_GB2312" pitchFamily="49" charset="-122"/>
                <a:cs typeface="Arial" pitchFamily="34" charset="0"/>
              </a:rPr>
              <a:t>材料替换：前后盖、顶盖、翼子板、</a:t>
            </a:r>
            <a:r>
              <a:rPr lang="en-US" altLang="zh-CN" b="1" dirty="0" smtClean="0">
                <a:latin typeface="Arial" pitchFamily="34" charset="0"/>
                <a:ea typeface="仿宋_GB2312" pitchFamily="49" charset="-122"/>
                <a:cs typeface="Arial" pitchFamily="34" charset="0"/>
              </a:rPr>
              <a:t>A</a:t>
            </a:r>
            <a:r>
              <a:rPr lang="zh-CN" altLang="en-US" b="1" dirty="0" smtClean="0">
                <a:latin typeface="Arial" pitchFamily="34" charset="0"/>
                <a:ea typeface="仿宋_GB2312" pitchFamily="49" charset="-122"/>
                <a:cs typeface="Arial" pitchFamily="34" charset="0"/>
              </a:rPr>
              <a:t>柱、</a:t>
            </a:r>
            <a:r>
              <a:rPr lang="en-US" altLang="zh-CN" b="1" dirty="0" smtClean="0">
                <a:latin typeface="Arial" pitchFamily="34" charset="0"/>
                <a:ea typeface="仿宋_GB2312" pitchFamily="49" charset="-122"/>
                <a:cs typeface="Arial" pitchFamily="34" charset="0"/>
              </a:rPr>
              <a:t>B</a:t>
            </a:r>
            <a:r>
              <a:rPr lang="zh-CN" altLang="en-US" b="1" dirty="0" smtClean="0">
                <a:latin typeface="Arial" pitchFamily="34" charset="0"/>
                <a:ea typeface="仿宋_GB2312" pitchFamily="49" charset="-122"/>
                <a:cs typeface="Arial" pitchFamily="34" charset="0"/>
              </a:rPr>
              <a:t>柱、前后保缓冲梁、前端模块、氢瓶框架、</a:t>
            </a:r>
            <a:r>
              <a:rPr lang="en-US" altLang="zh-CN" b="1" dirty="0" smtClean="0">
                <a:latin typeface="Arial" pitchFamily="34" charset="0"/>
                <a:ea typeface="仿宋_GB2312" pitchFamily="49" charset="-122"/>
                <a:cs typeface="Arial" pitchFamily="34" charset="0"/>
              </a:rPr>
              <a:t>PC</a:t>
            </a:r>
            <a:r>
              <a:rPr lang="zh-CN" altLang="en-US" b="1" dirty="0" smtClean="0">
                <a:latin typeface="Arial" pitchFamily="34" charset="0"/>
                <a:ea typeface="仿宋_GB2312" pitchFamily="49" charset="-122"/>
                <a:cs typeface="Arial" pitchFamily="34" charset="0"/>
              </a:rPr>
              <a:t>车窗、轮辋、后排座椅总成、</a:t>
            </a:r>
            <a:r>
              <a:rPr lang="en-US" altLang="zh-CN" b="1" dirty="0" smtClean="0">
                <a:latin typeface="Arial" pitchFamily="34" charset="0"/>
                <a:ea typeface="仿宋_GB2312" pitchFamily="49" charset="-122"/>
                <a:cs typeface="Arial" pitchFamily="34" charset="0"/>
              </a:rPr>
              <a:t>CCB、</a:t>
            </a:r>
            <a:r>
              <a:rPr lang="zh-CN" altLang="en-US" b="1" dirty="0" smtClean="0">
                <a:latin typeface="Arial" pitchFamily="34" charset="0"/>
                <a:ea typeface="仿宋_GB2312" pitchFamily="49" charset="-122"/>
                <a:cs typeface="Arial" pitchFamily="34" charset="0"/>
              </a:rPr>
              <a:t>氢瓶保护罩；</a:t>
            </a:r>
            <a:endParaRPr lang="en-US" altLang="zh-CN" b="1" dirty="0" smtClean="0">
              <a:latin typeface="Arial" pitchFamily="34" charset="0"/>
              <a:ea typeface="仿宋_GB2312" pitchFamily="49" charset="-122"/>
              <a:cs typeface="Arial" pitchFamily="34" charset="0"/>
            </a:endParaRPr>
          </a:p>
          <a:p>
            <a:pPr lvl="0" indent="266700" algn="just">
              <a:lnSpc>
                <a:spcPct val="150000"/>
              </a:lnSpc>
              <a:buClr>
                <a:srgbClr val="FF3300"/>
              </a:buClr>
              <a:buFont typeface="Wingdings" pitchFamily="2" charset="2"/>
              <a:buChar char="Ø"/>
              <a:defRPr/>
            </a:pPr>
            <a:r>
              <a:rPr lang="zh-CN" altLang="en-US" b="1" dirty="0" smtClean="0">
                <a:latin typeface="Arial" pitchFamily="34" charset="0"/>
                <a:ea typeface="仿宋_GB2312" pitchFamily="49" charset="-122"/>
                <a:cs typeface="Arial" pitchFamily="34" charset="0"/>
              </a:rPr>
              <a:t>结构优化：车身厚度优化、传动轴；</a:t>
            </a:r>
            <a:endParaRPr lang="en-US" altLang="zh-CN" b="1" dirty="0" smtClean="0">
              <a:latin typeface="Arial" pitchFamily="34" charset="0"/>
              <a:ea typeface="仿宋_GB2312" pitchFamily="49" charset="-122"/>
              <a:cs typeface="Arial" pitchFamily="34" charset="0"/>
            </a:endParaRPr>
          </a:p>
          <a:p>
            <a:pPr marL="355600" marR="0" lvl="0" indent="-355600" algn="just" defTabSz="914400" rtl="0" eaLnBrk="1" fontAlgn="base" latinLnBrk="0" hangingPunct="1">
              <a:lnSpc>
                <a:spcPct val="150000"/>
              </a:lnSpc>
              <a:buClr>
                <a:srgbClr val="FF3300"/>
              </a:buClr>
              <a:buSzTx/>
              <a:buFont typeface="Wingdings" pitchFamily="2" charset="2"/>
              <a:buChar char="Ø"/>
              <a:tabLst/>
              <a:defRPr/>
            </a:pPr>
            <a:r>
              <a:rPr lang="zh-CN" altLang="en-US" b="1" dirty="0" smtClean="0">
                <a:latin typeface="Arial" pitchFamily="34" charset="0"/>
                <a:ea typeface="仿宋_GB2312" pitchFamily="49" charset="-122"/>
                <a:cs typeface="Arial" pitchFamily="34" charset="0"/>
              </a:rPr>
              <a:t>连接工艺：异质材料连接、结构胶接、渗铝螺栓铆接；</a:t>
            </a:r>
            <a:endParaRPr lang="en-US" altLang="zh-CN" b="1" dirty="0" smtClean="0">
              <a:latin typeface="Arial" pitchFamily="34" charset="0"/>
              <a:ea typeface="仿宋_GB2312" pitchFamily="49" charset="-122"/>
              <a:cs typeface="Arial" pitchFamily="34" charset="0"/>
            </a:endParaRPr>
          </a:p>
        </p:txBody>
      </p:sp>
      <p:sp>
        <p:nvSpPr>
          <p:cNvPr id="9" name="TextBox 8"/>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55</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pic>
        <p:nvPicPr>
          <p:cNvPr id="6" name="Picture 2"/>
          <p:cNvPicPr>
            <a:picLocks noChangeAspect="1" noChangeArrowheads="1"/>
          </p:cNvPicPr>
          <p:nvPr/>
        </p:nvPicPr>
        <p:blipFill>
          <a:blip r:embed="rId2" cstate="print"/>
          <a:srcRect/>
          <a:stretch>
            <a:fillRect/>
          </a:stretch>
        </p:blipFill>
        <p:spPr bwMode="auto">
          <a:xfrm>
            <a:off x="5220072" y="1700808"/>
            <a:ext cx="3923928" cy="2916298"/>
          </a:xfrm>
          <a:prstGeom prst="rect">
            <a:avLst/>
          </a:prstGeom>
          <a:noFill/>
          <a:ln w="9525">
            <a:noFill/>
            <a:miter lim="800000"/>
            <a:headEnd/>
            <a:tailEnd/>
          </a:ln>
          <a:effectLst/>
        </p:spPr>
      </p:pic>
      <p:sp>
        <p:nvSpPr>
          <p:cNvPr id="11" name="矩形 10"/>
          <p:cNvSpPr/>
          <p:nvPr/>
        </p:nvSpPr>
        <p:spPr>
          <a:xfrm>
            <a:off x="1170208" y="147696"/>
            <a:ext cx="4307589" cy="646331"/>
          </a:xfrm>
          <a:prstGeom prst="rect">
            <a:avLst/>
          </a:prstGeom>
        </p:spPr>
        <p:txBody>
          <a:bodyPr wrap="none">
            <a:spAutoFit/>
          </a:bodyPr>
          <a:lstStyle/>
          <a:p>
            <a:pPr>
              <a:lnSpc>
                <a:spcPct val="150000"/>
              </a:lnSpc>
              <a:buNone/>
            </a:pPr>
            <a:r>
              <a:rPr lang="zh-CN" altLang="en-US" sz="2400" b="1" dirty="0" smtClean="0">
                <a:solidFill>
                  <a:srgbClr val="000000"/>
                </a:solidFill>
                <a:latin typeface="Times New Roman" pitchFamily="18" charset="0"/>
                <a:ea typeface="仿宋_GB2312" pitchFamily="49" charset="-122"/>
                <a:cs typeface="+mj-cs"/>
              </a:rPr>
              <a:t>五、</a:t>
            </a:r>
            <a:r>
              <a:rPr lang="zh-CN" altLang="en-US" sz="2400" b="1" dirty="0" smtClean="0">
                <a:latin typeface="仿宋_GB2312" pitchFamily="49" charset="-122"/>
                <a:ea typeface="仿宋_GB2312" pitchFamily="49" charset="-122"/>
              </a:rPr>
              <a:t>材料替代技术应用介绍</a:t>
            </a:r>
            <a:r>
              <a:rPr lang="en-US" altLang="zh-CN" sz="2400" b="1" dirty="0" smtClean="0">
                <a:solidFill>
                  <a:srgbClr val="000000"/>
                </a:solidFill>
                <a:latin typeface="Times New Roman" pitchFamily="18" charset="0"/>
                <a:ea typeface="仿宋_GB2312" pitchFamily="49" charset="-122"/>
                <a:cs typeface="+mj-cs"/>
              </a:rPr>
              <a:t>-19</a:t>
            </a:r>
          </a:p>
        </p:txBody>
      </p:sp>
      <p:sp>
        <p:nvSpPr>
          <p:cNvPr id="10" name="矩形 9"/>
          <p:cNvSpPr/>
          <p:nvPr/>
        </p:nvSpPr>
        <p:spPr>
          <a:xfrm>
            <a:off x="323528" y="4725144"/>
            <a:ext cx="8820472" cy="1338828"/>
          </a:xfrm>
          <a:prstGeom prst="rect">
            <a:avLst/>
          </a:prstGeom>
        </p:spPr>
        <p:txBody>
          <a:bodyPr wrap="square">
            <a:spAutoFit/>
          </a:bodyPr>
          <a:lstStyle/>
          <a:p>
            <a:pPr>
              <a:lnSpc>
                <a:spcPct val="150000"/>
              </a:lnSpc>
              <a:buClr>
                <a:srgbClr val="FF0000"/>
              </a:buClr>
              <a:buFont typeface="Wingdings" pitchFamily="2" charset="2"/>
              <a:buChar char="p"/>
            </a:pPr>
            <a:r>
              <a:rPr lang="zh-CN" altLang="en-US" b="1" dirty="0" smtClean="0">
                <a:latin typeface="Arial" pitchFamily="34" charset="0"/>
                <a:ea typeface="仿宋_GB2312" pitchFamily="49" charset="-122"/>
                <a:cs typeface="Arial" pitchFamily="34" charset="0"/>
              </a:rPr>
              <a:t>对车身、底盘和内外饰约</a:t>
            </a:r>
            <a:r>
              <a:rPr lang="en-US" altLang="zh-CN" b="1" dirty="0" smtClean="0">
                <a:latin typeface="Arial" pitchFamily="34" charset="0"/>
                <a:ea typeface="仿宋_GB2312" pitchFamily="49" charset="-122"/>
                <a:cs typeface="Arial" pitchFamily="34" charset="0"/>
              </a:rPr>
              <a:t>36</a:t>
            </a:r>
            <a:r>
              <a:rPr lang="zh-CN" altLang="en-US" b="1" dirty="0" smtClean="0">
                <a:latin typeface="Arial" pitchFamily="34" charset="0"/>
                <a:ea typeface="仿宋_GB2312" pitchFamily="49" charset="-122"/>
                <a:cs typeface="Arial" pitchFamily="34" charset="0"/>
              </a:rPr>
              <a:t>个零部件进行原有车型上的替代，总减重量为</a:t>
            </a:r>
            <a:r>
              <a:rPr lang="en-US" altLang="zh-CN" b="1" dirty="0" smtClean="0">
                <a:latin typeface="Arial" pitchFamily="34" charset="0"/>
                <a:ea typeface="仿宋_GB2312" pitchFamily="49" charset="-122"/>
                <a:cs typeface="Arial" pitchFamily="34" charset="0"/>
              </a:rPr>
              <a:t>159.6kg</a:t>
            </a:r>
            <a:r>
              <a:rPr lang="zh-CN" altLang="en-US" b="1" dirty="0" smtClean="0">
                <a:latin typeface="Arial" pitchFamily="34" charset="0"/>
                <a:ea typeface="仿宋_GB2312" pitchFamily="49" charset="-122"/>
                <a:cs typeface="Arial" pitchFamily="34" charset="0"/>
              </a:rPr>
              <a:t>，实现整车减重</a:t>
            </a:r>
            <a:r>
              <a:rPr lang="en-US" altLang="zh-CN" b="1" dirty="0" smtClean="0">
                <a:latin typeface="Arial" pitchFamily="34" charset="0"/>
                <a:ea typeface="仿宋_GB2312" pitchFamily="49" charset="-122"/>
                <a:cs typeface="Arial" pitchFamily="34" charset="0"/>
              </a:rPr>
              <a:t>8.58%</a:t>
            </a:r>
            <a:r>
              <a:rPr lang="zh-CN" altLang="zh-CN" b="1" dirty="0" smtClean="0">
                <a:latin typeface="Arial" pitchFamily="34" charset="0"/>
                <a:ea typeface="仿宋_GB2312" pitchFamily="49" charset="-122"/>
                <a:cs typeface="Arial" pitchFamily="34" charset="0"/>
              </a:rPr>
              <a:t>。</a:t>
            </a:r>
            <a:endParaRPr lang="en-US" altLang="zh-CN" b="1" dirty="0" smtClean="0">
              <a:latin typeface="Arial" pitchFamily="34" charset="0"/>
              <a:ea typeface="仿宋_GB2312" pitchFamily="49" charset="-122"/>
              <a:cs typeface="Arial" pitchFamily="34" charset="0"/>
            </a:endParaRPr>
          </a:p>
          <a:p>
            <a:pPr>
              <a:lnSpc>
                <a:spcPct val="150000"/>
              </a:lnSpc>
              <a:buClr>
                <a:srgbClr val="FF0000"/>
              </a:buClr>
              <a:buFont typeface="Wingdings" pitchFamily="2" charset="2"/>
              <a:buChar char="p"/>
            </a:pPr>
            <a:r>
              <a:rPr lang="zh-CN" altLang="en-US" b="1" dirty="0" smtClean="0">
                <a:solidFill>
                  <a:srgbClr val="FF0000"/>
                </a:solidFill>
                <a:latin typeface="Arial" pitchFamily="34" charset="0"/>
                <a:ea typeface="仿宋_GB2312" pitchFamily="49" charset="-122"/>
                <a:cs typeface="Arial" pitchFamily="34" charset="0"/>
              </a:rPr>
              <a:t>相关成果获得</a:t>
            </a:r>
            <a:r>
              <a:rPr lang="en-US" altLang="zh-CN" b="1" dirty="0" smtClean="0">
                <a:solidFill>
                  <a:srgbClr val="FF0000"/>
                </a:solidFill>
                <a:latin typeface="Arial" pitchFamily="34" charset="0"/>
                <a:ea typeface="仿宋_GB2312" pitchFamily="49" charset="-122"/>
                <a:cs typeface="Arial" pitchFamily="34" charset="0"/>
              </a:rPr>
              <a:t>2013</a:t>
            </a:r>
            <a:r>
              <a:rPr lang="zh-CN" altLang="en-US" b="1" dirty="0" smtClean="0">
                <a:solidFill>
                  <a:srgbClr val="FF0000"/>
                </a:solidFill>
                <a:latin typeface="Arial" pitchFamily="34" charset="0"/>
                <a:ea typeface="仿宋_GB2312" pitchFamily="49" charset="-122"/>
                <a:cs typeface="Arial" pitchFamily="34" charset="0"/>
              </a:rPr>
              <a:t>年上海市科技进步三等奖和上汽集团技术创新二等奖。</a:t>
            </a:r>
          </a:p>
        </p:txBody>
      </p:sp>
      <p:sp>
        <p:nvSpPr>
          <p:cNvPr id="12" name="矩形 11"/>
          <p:cNvSpPr/>
          <p:nvPr/>
        </p:nvSpPr>
        <p:spPr>
          <a:xfrm>
            <a:off x="467544" y="1340768"/>
            <a:ext cx="5544616" cy="454035"/>
          </a:xfrm>
          <a:prstGeom prst="rect">
            <a:avLst/>
          </a:prstGeom>
        </p:spPr>
        <p:txBody>
          <a:bodyPr wrap="square">
            <a:spAutoFit/>
          </a:bodyPr>
          <a:lstStyle/>
          <a:p>
            <a:pPr marL="342900" lvl="0" indent="-342900" algn="just" fontAlgn="base">
              <a:lnSpc>
                <a:spcPct val="150000"/>
              </a:lnSpc>
              <a:spcBef>
                <a:spcPct val="20000"/>
              </a:spcBef>
              <a:spcAft>
                <a:spcPct val="0"/>
              </a:spcAft>
              <a:buClr>
                <a:srgbClr val="FF3300"/>
              </a:buClr>
              <a:defRPr/>
            </a:pPr>
            <a:r>
              <a:rPr lang="en-US" altLang="zh-CN" b="1" dirty="0" smtClean="0">
                <a:latin typeface="Arial" pitchFamily="34" charset="0"/>
                <a:ea typeface="仿宋_GB2312" pitchFamily="49" charset="-122"/>
                <a:cs typeface="Arial" pitchFamily="34" charset="0"/>
              </a:rPr>
              <a:t>“</a:t>
            </a:r>
            <a:r>
              <a:rPr lang="zh-CN" altLang="en-US" b="1" dirty="0" smtClean="0">
                <a:latin typeface="Arial" pitchFamily="34" charset="0"/>
                <a:ea typeface="仿宋_GB2312" pitchFamily="49" charset="-122"/>
                <a:cs typeface="Arial" pitchFamily="34" charset="0"/>
              </a:rPr>
              <a:t>上汽自主品牌新能源轿车车身轻量化技术</a:t>
            </a:r>
            <a:r>
              <a:rPr lang="en-US" altLang="zh-CN" b="1" dirty="0" smtClean="0">
                <a:latin typeface="Arial" pitchFamily="34" charset="0"/>
                <a:ea typeface="仿宋_GB2312" pitchFamily="49" charset="-122"/>
                <a:cs typeface="Arial" pitchFamily="34" charset="0"/>
              </a:rPr>
              <a:t>”</a:t>
            </a:r>
            <a:r>
              <a:rPr lang="zh-CN" altLang="en-US" b="1" dirty="0" smtClean="0">
                <a:latin typeface="Arial" pitchFamily="34" charset="0"/>
                <a:ea typeface="仿宋_GB2312" pitchFamily="49" charset="-122"/>
                <a:cs typeface="Arial" pitchFamily="34" charset="0"/>
              </a:rPr>
              <a:t> 项目</a:t>
            </a:r>
            <a:endParaRPr lang="en-US" altLang="zh-CN" b="1" dirty="0" smtClean="0">
              <a:latin typeface="Arial" pitchFamily="34" charset="0"/>
              <a:ea typeface="仿宋_GB2312" pitchFamily="49" charset="-122"/>
              <a:cs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691680" y="1484784"/>
            <a:ext cx="5760640" cy="24482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200" b="1" dirty="0" smtClean="0"/>
          </a:p>
          <a:p>
            <a:pPr algn="ctr"/>
            <a:r>
              <a:rPr lang="zh-CN" altLang="en-US" sz="3600" b="1" dirty="0" smtClean="0">
                <a:solidFill>
                  <a:schemeClr val="bg1"/>
                </a:solidFill>
              </a:rPr>
              <a:t>节能减排</a:t>
            </a:r>
            <a:endParaRPr lang="en-US" altLang="zh-CN" sz="3600" b="1" dirty="0" smtClean="0">
              <a:solidFill>
                <a:schemeClr val="bg1"/>
              </a:solidFill>
            </a:endParaRPr>
          </a:p>
          <a:p>
            <a:pPr algn="ctr"/>
            <a:r>
              <a:rPr lang="zh-CN" altLang="en-US" sz="3200" b="1" dirty="0" smtClean="0">
                <a:solidFill>
                  <a:srgbClr val="FFFF00"/>
                </a:solidFill>
              </a:rPr>
              <a:t>聚焦汽车轻量化技术</a:t>
            </a:r>
            <a:endParaRPr lang="en-US" altLang="zh-CN" sz="3200" b="1" dirty="0" smtClean="0">
              <a:solidFill>
                <a:srgbClr val="FFFF00"/>
              </a:solidFill>
            </a:endParaRPr>
          </a:p>
          <a:p>
            <a:pPr algn="ctr"/>
            <a:r>
              <a:rPr lang="zh-CN" altLang="en-US" sz="3200" b="1" dirty="0" smtClean="0"/>
              <a:t>大力发展节能型汽车</a:t>
            </a:r>
            <a:endParaRPr lang="en-US" altLang="zh-CN" sz="3200" b="1" dirty="0" smtClean="0"/>
          </a:p>
          <a:p>
            <a:pPr algn="ctr"/>
            <a:endParaRPr lang="zh-CN" altLang="en-US" sz="3200" dirty="0"/>
          </a:p>
        </p:txBody>
      </p:sp>
      <p:sp>
        <p:nvSpPr>
          <p:cNvPr id="23" name="标题 22"/>
          <p:cNvSpPr>
            <a:spLocks noGrp="1"/>
          </p:cNvSpPr>
          <p:nvPr>
            <p:ph type="title"/>
          </p:nvPr>
        </p:nvSpPr>
        <p:spPr>
          <a:xfrm>
            <a:off x="2195736" y="3573016"/>
            <a:ext cx="4608512" cy="2016224"/>
          </a:xfrm>
        </p:spPr>
        <p:txBody>
          <a:bodyPr>
            <a:normAutofit fontScale="90000"/>
          </a:bodyPr>
          <a:lstStyle/>
          <a:p>
            <a:r>
              <a:rPr lang="en-US" altLang="zh-CN" b="1" dirty="0" smtClean="0">
                <a:latin typeface="Arial" pitchFamily="34" charset="0"/>
                <a:ea typeface="仿宋_GB2312" pitchFamily="49" charset="-122"/>
                <a:cs typeface="Arial" pitchFamily="34" charset="0"/>
              </a:rPr>
              <a:t/>
            </a:r>
            <a:br>
              <a:rPr lang="en-US" altLang="zh-CN" b="1" dirty="0" smtClean="0">
                <a:latin typeface="Arial" pitchFamily="34" charset="0"/>
                <a:ea typeface="仿宋_GB2312" pitchFamily="49" charset="-122"/>
                <a:cs typeface="Arial" pitchFamily="34" charset="0"/>
              </a:rPr>
            </a:br>
            <a:r>
              <a:rPr lang="en-US" altLang="zh-CN" b="1" dirty="0" smtClean="0">
                <a:latin typeface="Arial" pitchFamily="34" charset="0"/>
                <a:ea typeface="仿宋_GB2312" pitchFamily="49" charset="-122"/>
                <a:cs typeface="Arial" pitchFamily="34" charset="0"/>
              </a:rPr>
              <a:t/>
            </a:r>
            <a:br>
              <a:rPr lang="en-US" altLang="zh-CN" b="1" dirty="0" smtClean="0">
                <a:latin typeface="Arial" pitchFamily="34" charset="0"/>
                <a:ea typeface="仿宋_GB2312" pitchFamily="49" charset="-122"/>
                <a:cs typeface="Arial" pitchFamily="34" charset="0"/>
              </a:rPr>
            </a:br>
            <a:r>
              <a:rPr lang="zh-CN" altLang="en-US" b="1" dirty="0" smtClean="0">
                <a:latin typeface="+mn-ea"/>
                <a:ea typeface="+mn-ea"/>
                <a:cs typeface="Arial" pitchFamily="34" charset="0"/>
              </a:rPr>
              <a:t>谢谢</a:t>
            </a:r>
            <a:r>
              <a:rPr lang="en-US" altLang="zh-CN" b="1" dirty="0" smtClean="0">
                <a:latin typeface="+mn-ea"/>
                <a:ea typeface="+mn-ea"/>
                <a:cs typeface="Arial" pitchFamily="34" charset="0"/>
              </a:rPr>
              <a:t/>
            </a:r>
            <a:br>
              <a:rPr lang="en-US" altLang="zh-CN" b="1" dirty="0" smtClean="0">
                <a:latin typeface="+mn-ea"/>
                <a:ea typeface="+mn-ea"/>
                <a:cs typeface="Arial" pitchFamily="34" charset="0"/>
              </a:rPr>
            </a:br>
            <a:r>
              <a:rPr lang="en-US" altLang="zh-CN" b="1" dirty="0" smtClean="0">
                <a:latin typeface="+mn-ea"/>
                <a:ea typeface="+mn-ea"/>
                <a:cs typeface="Arial" pitchFamily="34" charset="0"/>
              </a:rPr>
              <a:t>Thanks</a:t>
            </a:r>
            <a:r>
              <a:rPr lang="en-US" altLang="zh-CN" b="1" dirty="0" smtClean="0">
                <a:latin typeface="Arial" pitchFamily="34" charset="0"/>
                <a:ea typeface="仿宋_GB2312" pitchFamily="49" charset="-122"/>
                <a:cs typeface="Arial" pitchFamily="34" charset="0"/>
              </a:rPr>
              <a:t/>
            </a:r>
            <a:br>
              <a:rPr lang="en-US" altLang="zh-CN" b="1" dirty="0" smtClean="0">
                <a:latin typeface="Arial" pitchFamily="34" charset="0"/>
                <a:ea typeface="仿宋_GB2312" pitchFamily="49" charset="-122"/>
                <a:cs typeface="Arial" pitchFamily="34" charset="0"/>
              </a:rPr>
            </a:br>
            <a:endParaRPr lang="zh-CN" altLang="en-US" b="1" dirty="0">
              <a:latin typeface="Arial" pitchFamily="34" charset="0"/>
              <a:ea typeface="仿宋_GB2312" pitchFamily="49" charset="-122"/>
              <a:cs typeface="Arial" pitchFamily="34" charset="0"/>
            </a:endParaRPr>
          </a:p>
        </p:txBody>
      </p:sp>
      <p:sp>
        <p:nvSpPr>
          <p:cNvPr id="5" name="TextBox 4"/>
          <p:cNvSpPr txBox="1"/>
          <p:nvPr/>
        </p:nvSpPr>
        <p:spPr>
          <a:xfrm>
            <a:off x="3411238" y="6372036"/>
            <a:ext cx="2160240" cy="338554"/>
          </a:xfrm>
          <a:prstGeom prst="rect">
            <a:avLst/>
          </a:prstGeom>
          <a:noFill/>
        </p:spPr>
        <p:txBody>
          <a:bodyPr wrap="square" rtlCol="0">
            <a:spAutoFit/>
          </a:bodyPr>
          <a:lstStyle/>
          <a:p>
            <a:pPr algn="ctr"/>
            <a:r>
              <a:rPr lang="en-US" altLang="zh-CN" sz="1600" b="1" dirty="0" smtClean="0">
                <a:latin typeface="仿宋_GB2312" pitchFamily="49" charset="-122"/>
                <a:ea typeface="仿宋_GB2312" pitchFamily="49" charset="-122"/>
              </a:rPr>
              <a:t>-</a:t>
            </a:r>
            <a:fld id="{3423A5F6-D826-4D6F-84CB-C24676119E32}" type="slidenum">
              <a:rPr lang="en-US" altLang="zh-CN" sz="1600" b="1" smtClean="0">
                <a:latin typeface="仿宋_GB2312" pitchFamily="49" charset="-122"/>
                <a:ea typeface="仿宋_GB2312" pitchFamily="49" charset="-122"/>
              </a:rPr>
              <a:pPr algn="ctr"/>
              <a:t>56</a:t>
            </a:fld>
            <a:r>
              <a:rPr lang="en-US" altLang="zh-CN" sz="1600" b="1" dirty="0" smtClean="0">
                <a:latin typeface="仿宋_GB2312" pitchFamily="49" charset="-122"/>
                <a:ea typeface="仿宋_GB2312" pitchFamily="49" charset="-122"/>
              </a:rPr>
              <a:t>-</a:t>
            </a:r>
            <a:endParaRPr lang="zh-CN" altLang="en-US" sz="1600" b="1" dirty="0">
              <a:latin typeface="仿宋_GB2312" pitchFamily="49" charset="-122"/>
              <a:ea typeface="仿宋_GB2312" pitchFamily="49"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8846</TotalTime>
  <Words>6986</Words>
  <Application>Microsoft Office PowerPoint</Application>
  <PresentationFormat>全屏显示(4:3)</PresentationFormat>
  <Paragraphs>1081</Paragraphs>
  <Slides>56</Slides>
  <Notes>18</Notes>
  <HiddenSlides>0</HiddenSlides>
  <MMClips>0</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56</vt:i4>
      </vt:variant>
    </vt:vector>
  </HeadingPairs>
  <TitlesOfParts>
    <vt:vector size="59" baseType="lpstr">
      <vt:lpstr>Office 主题</vt:lpstr>
      <vt:lpstr>Document</vt:lpstr>
      <vt:lpstr>Worksheet</vt:lpstr>
      <vt:lpstr>幻灯片 1</vt:lpstr>
      <vt:lpstr>目  录</vt:lpstr>
      <vt:lpstr>一、全球汽车工业面临的形势-1</vt:lpstr>
      <vt:lpstr>一、全球汽车工业面临的形势-2</vt:lpstr>
      <vt:lpstr>一、全球汽车工业面临的形势-3</vt:lpstr>
      <vt:lpstr>每单位GDP能源消耗背景  </vt:lpstr>
      <vt:lpstr>一、全球汽车工业面临的形势-5</vt:lpstr>
      <vt:lpstr>一、全球汽车工业面临的形势-6</vt:lpstr>
      <vt:lpstr>目  录</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目  录</vt:lpstr>
      <vt:lpstr>幻灯片 21</vt:lpstr>
      <vt:lpstr>幻灯片 22</vt:lpstr>
      <vt:lpstr>大众MQB平台-模块化设计</vt:lpstr>
      <vt:lpstr>幻灯片 24</vt:lpstr>
      <vt:lpstr>幻灯片 25</vt:lpstr>
      <vt:lpstr>幻灯片 26</vt:lpstr>
      <vt:lpstr>幻灯片 27</vt:lpstr>
      <vt:lpstr>目  录</vt:lpstr>
      <vt:lpstr>幻灯片 29</vt:lpstr>
      <vt:lpstr>幻灯片 30</vt:lpstr>
      <vt:lpstr>幻灯片 31</vt:lpstr>
      <vt:lpstr>幻灯片 32</vt:lpstr>
      <vt:lpstr>幻灯片 33</vt:lpstr>
      <vt:lpstr>幻灯片 34</vt:lpstr>
      <vt:lpstr>幻灯片 35</vt:lpstr>
      <vt:lpstr>目  录</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  谢谢 Thanks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Liu Yi 刘怡-ZCB</dc:creator>
  <cp:lastModifiedBy>tianjunl</cp:lastModifiedBy>
  <cp:revision>840</cp:revision>
  <dcterms:modified xsi:type="dcterms:W3CDTF">2014-08-19T02:32:19Z</dcterms:modified>
</cp:coreProperties>
</file>